
<file path=[Content_Types].xml><?xml version="1.0" encoding="utf-8"?>
<Types xmlns="http://schemas.openxmlformats.org/package/2006/content-types">
  <Default Extension="avi" ContentType="video/x-msvideo"/>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8"/>
  </p:notesMasterIdLst>
  <p:sldIdLst>
    <p:sldId id="356" r:id="rId2"/>
    <p:sldId id="419" r:id="rId3"/>
    <p:sldId id="424" r:id="rId4"/>
    <p:sldId id="420" r:id="rId5"/>
    <p:sldId id="435" r:id="rId6"/>
    <p:sldId id="459" r:id="rId7"/>
    <p:sldId id="389" r:id="rId8"/>
    <p:sldId id="390" r:id="rId9"/>
    <p:sldId id="391" r:id="rId10"/>
    <p:sldId id="392" r:id="rId11"/>
    <p:sldId id="425" r:id="rId12"/>
    <p:sldId id="461" r:id="rId13"/>
    <p:sldId id="436" r:id="rId14"/>
    <p:sldId id="426" r:id="rId15"/>
    <p:sldId id="580" r:id="rId16"/>
    <p:sldId id="581" r:id="rId17"/>
    <p:sldId id="427" r:id="rId18"/>
    <p:sldId id="428" r:id="rId19"/>
    <p:sldId id="429" r:id="rId20"/>
    <p:sldId id="430" r:id="rId21"/>
    <p:sldId id="431" r:id="rId22"/>
    <p:sldId id="432" r:id="rId23"/>
    <p:sldId id="433" r:id="rId24"/>
    <p:sldId id="434" r:id="rId25"/>
    <p:sldId id="458" r:id="rId26"/>
    <p:sldId id="457" r:id="rId27"/>
    <p:sldId id="462" r:id="rId28"/>
    <p:sldId id="437" r:id="rId29"/>
    <p:sldId id="438" r:id="rId30"/>
    <p:sldId id="439" r:id="rId31"/>
    <p:sldId id="460" r:id="rId32"/>
    <p:sldId id="463" r:id="rId33"/>
    <p:sldId id="464" r:id="rId34"/>
    <p:sldId id="465" r:id="rId35"/>
    <p:sldId id="466" r:id="rId36"/>
    <p:sldId id="467" r:id="rId37"/>
    <p:sldId id="468" r:id="rId38"/>
    <p:sldId id="469" r:id="rId39"/>
    <p:sldId id="470" r:id="rId40"/>
    <p:sldId id="471" r:id="rId41"/>
    <p:sldId id="472" r:id="rId42"/>
    <p:sldId id="473" r:id="rId43"/>
    <p:sldId id="474" r:id="rId44"/>
    <p:sldId id="475" r:id="rId45"/>
    <p:sldId id="476" r:id="rId46"/>
    <p:sldId id="477" r:id="rId47"/>
    <p:sldId id="478" r:id="rId48"/>
    <p:sldId id="479" r:id="rId49"/>
    <p:sldId id="480" r:id="rId50"/>
    <p:sldId id="481" r:id="rId51"/>
    <p:sldId id="482" r:id="rId52"/>
    <p:sldId id="483" r:id="rId53"/>
    <p:sldId id="484" r:id="rId54"/>
    <p:sldId id="485" r:id="rId55"/>
    <p:sldId id="486" r:id="rId56"/>
    <p:sldId id="487" r:id="rId57"/>
    <p:sldId id="488" r:id="rId58"/>
    <p:sldId id="489" r:id="rId59"/>
    <p:sldId id="490" r:id="rId60"/>
    <p:sldId id="491" r:id="rId61"/>
    <p:sldId id="492" r:id="rId62"/>
    <p:sldId id="493" r:id="rId63"/>
    <p:sldId id="494" r:id="rId64"/>
    <p:sldId id="495" r:id="rId65"/>
    <p:sldId id="496" r:id="rId66"/>
    <p:sldId id="497" r:id="rId67"/>
    <p:sldId id="498" r:id="rId68"/>
    <p:sldId id="499" r:id="rId69"/>
    <p:sldId id="500" r:id="rId70"/>
    <p:sldId id="501" r:id="rId71"/>
    <p:sldId id="502" r:id="rId72"/>
    <p:sldId id="503" r:id="rId73"/>
    <p:sldId id="504" r:id="rId74"/>
    <p:sldId id="505" r:id="rId75"/>
    <p:sldId id="506" r:id="rId76"/>
    <p:sldId id="507" r:id="rId77"/>
    <p:sldId id="508" r:id="rId78"/>
    <p:sldId id="509" r:id="rId79"/>
    <p:sldId id="510" r:id="rId80"/>
    <p:sldId id="511" r:id="rId81"/>
    <p:sldId id="512" r:id="rId82"/>
    <p:sldId id="513" r:id="rId83"/>
    <p:sldId id="514" r:id="rId84"/>
    <p:sldId id="515" r:id="rId85"/>
    <p:sldId id="516" r:id="rId86"/>
    <p:sldId id="517" r:id="rId87"/>
    <p:sldId id="518" r:id="rId88"/>
    <p:sldId id="519" r:id="rId89"/>
    <p:sldId id="520" r:id="rId90"/>
    <p:sldId id="521" r:id="rId91"/>
    <p:sldId id="522" r:id="rId92"/>
    <p:sldId id="523" r:id="rId93"/>
    <p:sldId id="524" r:id="rId94"/>
    <p:sldId id="525" r:id="rId95"/>
    <p:sldId id="526" r:id="rId96"/>
    <p:sldId id="527" r:id="rId97"/>
    <p:sldId id="528" r:id="rId98"/>
    <p:sldId id="529" r:id="rId99"/>
    <p:sldId id="530" r:id="rId100"/>
    <p:sldId id="531" r:id="rId101"/>
    <p:sldId id="532" r:id="rId102"/>
    <p:sldId id="533" r:id="rId103"/>
    <p:sldId id="534" r:id="rId104"/>
    <p:sldId id="535" r:id="rId105"/>
    <p:sldId id="536" r:id="rId106"/>
    <p:sldId id="537" r:id="rId107"/>
    <p:sldId id="538" r:id="rId108"/>
    <p:sldId id="539" r:id="rId109"/>
    <p:sldId id="540" r:id="rId110"/>
    <p:sldId id="541" r:id="rId111"/>
    <p:sldId id="542" r:id="rId112"/>
    <p:sldId id="543" r:id="rId113"/>
    <p:sldId id="544" r:id="rId114"/>
    <p:sldId id="545" r:id="rId115"/>
    <p:sldId id="546" r:id="rId116"/>
    <p:sldId id="547" r:id="rId117"/>
    <p:sldId id="548" r:id="rId118"/>
    <p:sldId id="549" r:id="rId119"/>
    <p:sldId id="550" r:id="rId120"/>
    <p:sldId id="551" r:id="rId121"/>
    <p:sldId id="552" r:id="rId122"/>
    <p:sldId id="553" r:id="rId123"/>
    <p:sldId id="554" r:id="rId124"/>
    <p:sldId id="555" r:id="rId125"/>
    <p:sldId id="556" r:id="rId126"/>
    <p:sldId id="557" r:id="rId127"/>
    <p:sldId id="558" r:id="rId128"/>
    <p:sldId id="559" r:id="rId129"/>
    <p:sldId id="560" r:id="rId130"/>
    <p:sldId id="561" r:id="rId131"/>
    <p:sldId id="562" r:id="rId132"/>
    <p:sldId id="563" r:id="rId133"/>
    <p:sldId id="564" r:id="rId134"/>
    <p:sldId id="565" r:id="rId135"/>
    <p:sldId id="566" r:id="rId136"/>
    <p:sldId id="567" r:id="rId137"/>
    <p:sldId id="588" r:id="rId138"/>
    <p:sldId id="568" r:id="rId139"/>
    <p:sldId id="569" r:id="rId140"/>
    <p:sldId id="570" r:id="rId141"/>
    <p:sldId id="571" r:id="rId142"/>
    <p:sldId id="572" r:id="rId143"/>
    <p:sldId id="573" r:id="rId144"/>
    <p:sldId id="574" r:id="rId145"/>
    <p:sldId id="575" r:id="rId146"/>
    <p:sldId id="576" r:id="rId147"/>
    <p:sldId id="577" r:id="rId148"/>
    <p:sldId id="578" r:id="rId149"/>
    <p:sldId id="579" r:id="rId150"/>
    <p:sldId id="582" r:id="rId151"/>
    <p:sldId id="583" r:id="rId152"/>
    <p:sldId id="584" r:id="rId153"/>
    <p:sldId id="585" r:id="rId154"/>
    <p:sldId id="586" r:id="rId155"/>
    <p:sldId id="587" r:id="rId156"/>
    <p:sldId id="417" r:id="rId157"/>
  </p:sldIdLst>
  <p:sldSz cx="12192000" cy="6858000"/>
  <p:notesSz cx="6858000" cy="9144000"/>
  <p:embeddedFontLst>
    <p:embeddedFont>
      <p:font typeface="Cambria" panose="02040503050406030204" pitchFamily="18" charset="0"/>
      <p:regular r:id="rId159"/>
      <p:bold r:id="rId160"/>
      <p:italic r:id="rId161"/>
      <p:boldItalic r:id="rId162"/>
    </p:embeddedFont>
    <p:embeddedFont>
      <p:font typeface="Consolas" panose="020B0609020204030204" pitchFamily="49" charset="0"/>
      <p:regular r:id="rId163"/>
      <p:bold r:id="rId164"/>
      <p:italic r:id="rId165"/>
      <p:boldItalic r:id="rId166"/>
    </p:embeddedFont>
    <p:embeddedFont>
      <p:font typeface="Open Sans Semibold" pitchFamily="2" charset="0"/>
      <p:bold r:id="rId167"/>
      <p:boldItalic r:id="rId168"/>
    </p:embeddedFont>
    <p:embeddedFont>
      <p:font typeface="Roboto Condensed" panose="02000000000000000000" pitchFamily="2" charset="0"/>
      <p:regular r:id="rId169"/>
      <p:bold r:id="rId170"/>
      <p:italic r:id="rId171"/>
      <p:boldItalic r:id="rId172"/>
    </p:embeddedFont>
    <p:embeddedFont>
      <p:font typeface="Roboto Condensed Light" panose="02000000000000000000" pitchFamily="2" charset="0"/>
      <p:regular r:id="rId173"/>
      <p:italic r:id="rId174"/>
    </p:embeddedFont>
    <p:embeddedFont>
      <p:font typeface="Wingdings 2" panose="05020102010507070707" pitchFamily="18" charset="2"/>
      <p:regular r:id="rId175"/>
    </p:embeddedFont>
    <p:embeddedFont>
      <p:font typeface="Wingdings 3" panose="05040102010807070707" pitchFamily="18" charset="2"/>
      <p:regular r:id="rId1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axoaRPUEiHB1guSIbw/qtA==" hashData="9Rv4GioDmryiZQS1k9N6xr2tnXrWgOsoX8jpa5iv3Io5rBR2LhMo5SvoJy8ESa7HZx79xLmaPXffktuiNEjvH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064"/>
    <a:srgbClr val="301B92"/>
    <a:srgbClr val="B71B1C"/>
    <a:srgbClr val="673BB7"/>
    <a:srgbClr val="EEEEEE"/>
    <a:srgbClr val="909090"/>
    <a:srgbClr val="CCECFF"/>
    <a:srgbClr val="D10233"/>
    <a:srgbClr val="607D8B"/>
    <a:srgbClr val="ED52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4" autoAdjust="0"/>
    <p:restoredTop sz="94384" autoAdjust="0"/>
  </p:normalViewPr>
  <p:slideViewPr>
    <p:cSldViewPr snapToGrid="0">
      <p:cViewPr varScale="1">
        <p:scale>
          <a:sx n="64" d="100"/>
          <a:sy n="64" d="100"/>
        </p:scale>
        <p:origin x="9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fntdata"/><Relationship Id="rId170"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3.fntdata"/><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6.fntdata"/><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6.fntdata"/><Relationship Id="rId16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8.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8.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t>4</a:t>
            </a:fld>
            <a:endParaRPr lang="en-US"/>
          </a:p>
        </p:txBody>
      </p:sp>
    </p:spTree>
    <p:extLst>
      <p:ext uri="{BB962C8B-B14F-4D97-AF65-F5344CB8AC3E}">
        <p14:creationId xmlns:p14="http://schemas.microsoft.com/office/powerpoint/2010/main" val="181133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79</a:t>
            </a:fld>
            <a:endParaRPr lang="en-US"/>
          </a:p>
        </p:txBody>
      </p:sp>
    </p:spTree>
    <p:extLst>
      <p:ext uri="{BB962C8B-B14F-4D97-AF65-F5344CB8AC3E}">
        <p14:creationId xmlns:p14="http://schemas.microsoft.com/office/powerpoint/2010/main" val="1073724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84</a:t>
            </a:fld>
            <a:endParaRPr lang="en-US"/>
          </a:p>
        </p:txBody>
      </p:sp>
    </p:spTree>
    <p:extLst>
      <p:ext uri="{BB962C8B-B14F-4D97-AF65-F5344CB8AC3E}">
        <p14:creationId xmlns:p14="http://schemas.microsoft.com/office/powerpoint/2010/main" val="3681947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116</a:t>
            </a:fld>
            <a:endParaRPr lang="en-US"/>
          </a:p>
        </p:txBody>
      </p:sp>
    </p:spTree>
    <p:extLst>
      <p:ext uri="{BB962C8B-B14F-4D97-AF65-F5344CB8AC3E}">
        <p14:creationId xmlns:p14="http://schemas.microsoft.com/office/powerpoint/2010/main" val="366692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t>150</a:t>
            </a:fld>
            <a:endParaRPr lang="en-US"/>
          </a:p>
        </p:txBody>
      </p:sp>
    </p:spTree>
    <p:extLst>
      <p:ext uri="{BB962C8B-B14F-4D97-AF65-F5344CB8AC3E}">
        <p14:creationId xmlns:p14="http://schemas.microsoft.com/office/powerpoint/2010/main" val="1011589320"/>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2.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4" name="AutoShape 2" descr="data:image/png;base64,/9j/4AAQSkZJRgABAQEAYABgAAD/4QAiRXhpZgAATU0AKgAAAAgAAQESAAMAAAABAAEAAAAAAAD/2wBDAAIBAQIBAQICAgICAgICAwUDAwMDAwYEBAMFBwYHBwcGBwcICQsJCAgKCAcHCg0KCgsMDAwMBwkODw0MDgsMDAz/2wBDAQICAgMDAwYDAwYMCAcIDAwMDAwMDAwMDAwMDAwMDAwMDAwMDAwMDAwMDAwMDAwMDAwMDAwMDAwMDAwMDAwMDAz/wAARCAIAAg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9gC33f9mgsxpdm8cdT70qAr1x1rsOf1BF207bhd1KRyD2oB+YDgr6UAGSg+vNCpzRhm5+X/ClXIPUUFRXUco2igHcKKjU7Rxu/KgOUcWXd8w6U7/W4buKQxk4YetPUhu2KCgxtSmhdwX2pzruXFKuQPm/SgVwBJLHHegJveljHDZ9adt+bjhcc+9BA3JJpwG9MelNXdjb/SnJ0/Hn60AI4wae42rzzTVB2nNCjZ6n8KAAbStK3Ea4pCu856U5VyKAGn5lwaGIHX8Kk/H9KGXd/wDqoAQJuFGxvRfxpQfkNNIPvQVyjhuA/hpuc9l+opVOVamgf5xQHKOCbhRN0pYzlaHXcKAsCsCadTVGO+M0rfK2M9RQUkLRTWVpMBTg9zmpF2gdfmoAbTd/zY/WnbGBp4XC0AMU/ODUnVsU1iv8XWjo/wDtYoAUf/rpaRc5OfwpMNjtmgB1B6e9IxwKGBCe9AChd3TNNYMP7350NkfdpwDMv3s0ANL/ACE856Uin5vvfhTscbefXNJwT93n1oAdSEMelLjYf73tTdpkbj5fxoAVsBPQ0Khx13UpyE2nnnFIf3n3fl296ADOeKFO0/L0pcbfz/OldsrleuetABOcR0xXYOPTHNPT5h81KMMrcUAOBzTH+/0/D1pMsPX8qcFJINACLuD9ML3pOjfKM/0pzfKppFXPzHrj86nW4BvyeTj2pZP/ANXtTXYbvu/jTlBB/wBn09KOYBIwxfFKz7TQg6+9DjDL6d6VwEC7OuMY5oJ8rr0bp7UN8zH0FOyHFIBFfeflpzc/limNHgfL+lKq/MPbtQBk4AHy+vWgU0n5vbvTq0FyoOp54UU4gA7vw4pM7+Pu49aVY/XmggEX5P8AeoVArZpUU5b0FLnNBa2Buc4prD3b8KD8u40IDuagZJFnHPTt60YVKVeFFIcPQDAH5sY5pyfO3cU1WKqGxyvFPk5TvQTsJnadvdqcDtOG/DFNXknPbpStHvZW7j9aCRSdr/h0700H7oH404jY+71oUbTn1oACed3UdMCjzBg/e49aANgpwGI2oAAQU3fNSkAH+KkROce1AX5e/NA0AGT95vzp2z3b86aBk96Xyx6tQVyoI2+v1pTJg96RHwACP0pSoDUDALt3e9Cr8lAbP9PegspHNAA3yYxwM0ucdf5VWnu8puVlK9K5bxf8cfCPw7l8vXvEekaNIib2Sa4UOq+pGaTkluB2JCtz/WnAjjv618I/tL/8F0vh38HGtY/Cs0Pi955XSR42KxR7R13Ywecd6+RPFv8AwcifFDVru4XQo/C+hruIWKS0eSQDsQxbByMdqweIj0DlbP2odmVmKxv+XaohIodcntnpjFfhfH/wcZ/HazuZEk1Dw2syEHJsT+89P4q6rwT/AMHInxQsNdi/4Sbw54R8QWMh2MluklrIQeuGLkA/UUvrKHyn7XI3yE84HenDrXx3+yx/wWm+DHxx8JW8mveIbfwNrm/yZNPvnLLEf4cSkBWB9e1fTWgfFvw341j3aHr+ia1HgOTa3sbnB6Hg1tGpFoWp1DDeOOtC+/Wq8GrRGZV3beOnpVgSZkYGrvcBxPFC/MvofehmwI6ColbOeF/WgBqNl+T+FSKd5PpTXRZPm3cUCTaMDmgAU9etEY8sgf3v0p5PHY8ZpkjfOuOaAFdsttx+NIwwacvPNGdw5+X60AMA2+rUqrubOe9Ea4Yn8KdHH5fegCNl+9160EMTtHHrUjpgH/OaFGDz+FADScEKc4HpUmM1H94kcdetORvWgAf5UpFGGpX5x9aEbGfY0AOpOd3tSg5ozxQAnUUnDnb6UN8xx+NKo2gj2qepPUMbegpaCcCjoT7ipH1DoKjzkc9c96cD8+PajbuH40DDbx+GM0ICD/8AWoXI4/Wl6UAKxwKQDJ3d6WigDJK5wVx8tCNnnj5qFUqe3vTsVoTENvzZpNmWz3oJwKeM7MUFEZLBunymnbvLO3jrQg2vTkG9QTyaABkzu/2qVBtFMOSe/WnoMhR3oF1Bjgfzpp+VvlFKOSeD1/OhAQTk0B1HFsJj+dP3AimMv7qnlQRQKQwgqR3NPXpSLyFPpQAd/tQSK3Az+dIy4H3aVhkUMu4fexQA7bmOkTr92mr8vU8UFW+b68UAOcYf7tSCmpyKGYL2P4UGg6ikDZWkD5J9qAGl/n9u1PHKA9+9MKBvlP3l9KZcySRweYq4A4ZuOPej1AkO5uNu7vwOlcN8bvjvoPwY8M32o61qFrai3iLCN5RGZCB718Q/8FWP+CtDfAEXvgnwlf3Fv4iVik15EwAt2GD8p755Ffjv8ef2zfGvxw8U3E/iLxBqWpNJHsIuZ2bb15XsP/rVy1MR0iEYt6n6Pftjf8F3ZvGOj/2L4P01tPEMrJcXTXO6STAIGAMYHfqe1fmr8Rf2hta8a32oyaheXN2ZGMgneZmZQTuBBJ6jOPwryfW/Fs11GrNI+9fkfJzuArMttX82TO5mjckKccqD/DWdpS+I2UUtTrtY8bv4g0uQJGsU0DhmAP8ArSMgkfXP6VzE88srQvH5hO/kHuP7tXo9LnB+V9zLzGQcAj0rVtYIYdNWZ2DeYfLlBH3M9/zrojSUVoHNdmdBqUniWwZWXbJnCAdc9qraPqVwY2tpVkEkIyD3Yen4VbtAuj6nJH8qyRnfGOze1Sa7eQ6dren30TFlaUB1/vBuP5GrVOPUjmfQ09O1uVZo45Fkj3KNpJ61u6f8Qb7w9+/tr7ULaRm2bre4ZGXHQ1hX6r/azBSoTbvQ9lzyBULWcksDRt92QZXNRLCxeqKVVWsz6j/Zp/4Ks/F/9n3WbdrXxXf+ILe0O42eqzPNA6EdPvcYFfpF+yL/AMHBnhP4oahb6D4+0Sbw7q00qRQ3MM6vbyFjjPzYIx+Nfhha7rOK1kBAHMbcckZq+buS80pdu9ZEZtrZ5x6Vz+zqQd0L3Wj+trQ/EFv4n0uO8s7qG7t5I1ZXikDBge/FaUbgRhe/ev5x/wDgmT/wVH8SfsteLrf7dqOsar4djAt7qx87cyLnCsgY4+X+7kAiv3a/Za/bC8I/ta+Bf7a8K33nNbkJcwOm2RGPYj+orqp1k9GRKm46nr6DMOPegoR6U2CXd0+7jJ9qfnjOflrQQKNtNK+UD/tUsYYMc0gGR+GaAHR/cFEib144xSKwHU08dKBR2GI20c0sZ65pJRll+v50KOWxQMcG3UMu6mqmG68dDSElGJP3aAHIvNDDdIB+NOByKbJ99aAA5ZW478UgXCdP0pUOWb607FADYurfSmo3/fNSAYpMYNBOwiDvTjzTYvu/jTs1DF1uDHLUZxRSKu3/AGvrTZYjR7yT+lKp4pCfp+VKpyKkBaCcCmy528UL/s9M80AG9v7tGcqPl70pbB60mf3g9MUAZJT5+lSIQQ3qtHagHhuPxrQmw0/Nj2pyNzyaD8vWnIvFAagrbm+lOVdoxTflQ/8A16XO7gHmgoQp82adGdrj6UhXb96kR/3mewFBNx6j731pdgzTVO3v948U8feNBNxC/wA1CtkUije/tmnBWQdc/hQAgAXavrSluaFUsOfw4pxGMY/lQAwmjPv+lSY/zijIHp+VAEYb3/SlBx3p+5f8ilIAFBURsRzmlDZzRGO/ahQQx9KCkDHaKAjIfmx81OHLiqOveILXQ7bzruTbztVRyzH0AoAreNPGFn4K0CbUbw7YYFJZicdBk5PYDrz6V+Tf/BSz/gsxqWqX134Z8B65NpEdmrR3M1sBl2I4AcZ/T1r0P/gtT/wUSm8EeHbz4aaLPFb6tfQRy38sch821Rhu8rj7pK4znnmvxH+IvjubWNWlaSTY75LshyCa461bWyNKUHJXLXxM+MGqfEDU55tW1Ka6vpXLmSVtzE+uTXDzalJdTMu8NHjaxJ5zSW9n9vfzGk8zHGCuCB9aZeLZ2V0oUMxXnIP55HepjTRqloTtYgWLSFXO3jnvV3SLe3SNGVgJDyVyMP7Co5tchuYlhhIbccFcciqV1bWtrIWhnZmj5BzkA+ldEVpqiGzppdVtREvkLLHtHKN1B9fpVCTXo723kheQfN8oKd/r+Nc3Jrl5DKqy7l3Z2tt6/jRYwTXN0du4Kw5IHFaJaWISLF9cXDRqruxmtzuVmPUegp17qL3nhxl+YtbsGUn0rd0Pw62pWP763ZmQ8BlPT61Wv/A1xBLNahX8qQZikxg+uDQ2luWovoXNN1WO7g0tWkzNcRgAf3tp5rb0e8jmvIsyZjQSNk9lGP8AEV52dL1LSJLORY5CunsyK2OuevH41bPiSXTbB16M0Yj3fU5P/oI/OiNaPQmUX1Ow0tJNRu4Itq+XwT9TW5c6KyWch+6I32r2BbHSuV8BeKDZ4edV8zBEa455GP0FdJqHiX7fDDaRyqyr87tjnce2a6IpNGexDollb+GrWSZfMae5lSJCclSQecflX0r+wt+3B4h/ZO+MVq1rd30eg3txE9zBB96PBGWUe/cHg4GRXz7Y2f8AbFzCEhPk2YJHB2s3c5/XNa2g+TDJNdN5xmtxiFF5z3yT2FcVak4vnR0R1Vj+pP4QfErTvi14A0vX9Nuo7qHUrZJy0f3SGAORXVKAVx29K/HX/gip/wAFHtU8O+MYfhx4o1C1/wCEZ+y4sJ5flaCUEYjB75BbC+wr9e/DviG11/TUuLW4S5gcZWRTwR/nj8KunUUkYyi1ozR700LtFLnmlrQkTYPSkUBelOqMff8AxoAkNN3Etigttk9sUAfPntjNArgcg96UnzPl647UtNLhf96gEKPlO3+VIwy306U5hgj6ZpM7T1+btQNiY2fjTgaafX0pw+5u5/KgExjnDinnrxQQXHP8qaQdw9KUiXe9gHymhz8uaXqf/rUu3nBP6VA3sJ/FSKdy5/OnSNg8elA+VsfwkUCTFJG3/wCtTFBzhadhS23LUL97aM/WgYgbJ289KMADjI9adsCnK5z6kUxRkN+Q4oJuxd3H3h+VJj5t2RT0TaP/AK1KOh9uvFBXMY7ttX6Uu6lf7i8Zo8vzBhuNtaE3HY3qDTVOD+nFSHmmhMn6mgcmCoHP93+tOFuA2cmmtl3X2qZRhaBDH+VQP50o4x/tU6mw/coEOHNA6UyNgFApzfTNACKu1f508nd649abzsPy/wD1qXk/Nt+tAAvH96guQeKAtHQUDWoLJyc5/KgLl/4sU5QR9aRPvfzoHyi+V7mnEZFFIq7aA2EQbUFOzQpw1NK7hjnpzj8qCkMvbpbC1kmbpGpb8q+Jv+Cln/BWTTf2FrDT4tLs9P8AFnxA1RG+z2Ekw+z6REOrzBfmLc4A46HmvZv2+v2lh+zR8FLzVoYWvNQWNzDEXATjALH1x1x3xX85fxo8Ual4r8bX2r6xcTSXd9LJJJLJIXJ3nP17Vy4itbRGkIX3D9q3466t8dvHmqeNNavIZtc1uY3Ny0J4UkZI29lA4714HqWsS39zuZt3T7o+Va6LV9MkW0kDXRd1Pylh/B781im1McjTDa49QcKPwrnp7am8dFoWJ9Ra20rEaqZD39aw5rqSdd0ituzzg5/SpJ55L+VooIVLE5LDoK1tL8PPIkcbbZHk44Hyj/eraFSEdx+xnP4UYCaZPqj+XDH5Xzcv9wfmc1oaH8PJJLhQbgzMp6j7gH17101v4Qa7P72ZWWP5dxHC/SvUfhX+zzqXjOy8yPZDagg+bINu76DrUyxkErvY6I5fOXurc8703wbBs2tIr7R0lOAMeldB4W8KpJGkc0LvG2SuB0FfQWlfsumG1TbiackNwnyge4PU16j8M/2ZFh1a3vZYbdlXAKgYx254/SvPlmyb9w9bD5BNL3z5q8JfAn/hJnaOPzI/MHWLLKPr717h8O/2Fk1CG0a6ZtoiDKGB+9j19q+jvCPwi0+2vSy2iNIi8pBEOMc57Y6+9ew+A/hq0VnbXE3zSBcncPun2rGpipNXO+nlcI7o+JvGn7AFq9tIVR2BG5QQV3N3I9hXzt8Uv2I9S8LLG0kMyW+c+cYjsAr9edc8BTPNJ5Uo2zYOw9D/AIV574o+FT6lZzWt0n7qRt6ORu2nupHpXJDGSi9TWrlMJx2Pxo8Q/CC+0a4kXMm1eQ7LtzWbpGlyW9y32q5a3VTzgfMT7V+kvxi/Zit83EyR2v3CQogHzjoT19a+ZfiD8F/7IZt1vENo3bioYr9K9nC5hF7nzuMy1w2R5RZ+JzFpK2qrHDYKpiBU5kdM9M/z71p2XjG20rSI/LgWSSZjhenl47tzWdqmhyWW1lEbfMQwx94VUt/s+oziN7Voxkc5BzXq/WIzVjyZU5Rep0nh/wCJFx4b1ezntJ40uoZQ8bQ5yr5yDnPNfrx/wSc/4Ka3Gv6LpfhXxJbrJcQXaW8kxk2+UshADqvcHqcng5PtX5R6DYWc9sVtZoftUK5ZQfLcZ98YJ/GrXhTXb3wd4ysbq3mure6s5FMeZd24sepxgfrXFWThrErk5kf1NRtsf13DOfWps18n/wDBNL/goRo/7ZfgCPSTN5fiXw3bRw3IB2+aAMFsnq2e9fVkIZkJ2k7cZ9OldNGopRuc/WxJ1NIx7ZGaTJ/u/rSMu05FagIOA30p6jhfpTVI3D1pem0+1BNrDqj+43NSEYNBOBQNO4Z3AfTFNYZIoK8fL/FSbCDxUyBiocv9DTjwrNzSLuzzj8KU9KEwiwHXdznFIvSgDK9KRmwOlPRkXHNx/epGb5j1pQNo78+lB5bioL3QDn1xQOR3/Oggkj5cf1obr93bTsLlG+Yw5pzuy/8A1qAcA0i/1pDWgqOzH5s0iDaP4uuaXFDHAoBq47zP978qOisfmqIDfnNSBOKBGYCA2PSkckk5p2OaHTPHetChCSPyzSKWB+7z9aeMDbwemD70oTkUGYkfzHldpFOXdgZpwooAGGVpqf3e9Opqrg+/rQAIgYn26c09RlecfnTYxt/u/jSthqAHcBOn60bRj/69RnbmlVlU0AP2j/JpuPm9vrTdo59qcIqCoknWgDFAGKachuvFBQ49KaWARuehpS20ULtC5/PFACAE+3HU96hv75bCzeRnCKoJyfTrU/DH/ZrnvFt9Hfz/AGIMNsS+ZMB2HXB+ood+gknc+Df+Cl3gPUv2kfi7Y2ZuPK8OaDprzXEBlKJdM+7GB3KgA4PYivyL/aT+DE3hUTTXMl40a3DxRu8IR9w7MueB6EZBr94/2j/D+n6PBqWvXV5pthbqmQ8zLnYUVDsU/fbA+6Aee1fiH+3V8YG8aeOriPTJrkaWrNGzXUcazzkMcEoowv5A15uKtHXqddFc2h8j33hK51C/ZJbiTy/cnAqzF4Ka52wwybYU++T/AB1uKnnvt3FmJyWHQe1bvhrTFNyokX5N2Rjv7VyTrOMbnoYfD80iLw18Oo4LZbiZVtrVV+aRuOPatqDwwJ5LeKGDy7eZgIRsPmXPPUADJrsvDnh248TXcNrJZzXMbNttLOJcvcMPUf3R3J4FfTP7Pf7MkWnpb6prenrc6usgMUJw0enqOgGOA3evExGNau7n1GCyznsoo8y+FP7Ft/qVqt1q1tBbgAeVbj5iM/xP6H25r6H8E/s3TWdpAlvGquBtGI87PTFe1+Avhr9skZjCyqAD04c165ofw9t7KzjKptbIPAHWvHWJlVlZn0ywtGhHRang/g79le+kut1zIZtoxudjn8BXrHhj9nSwsEtxJaxytgcFjg/hXqWg+HFhTczqvYkdSa2rbS44ZNxweODXuYag7eR5tfEWdjh9L+C0NnIfKhgjVsZCLgV09n4BFla+W8KuuNqgcFfpXRWqR2yL833uOO1WpJ8xKFyzZxXoRpq2p5sq0mzir74dLMqjaIfLHA6lvqapn4eQxwZkUOzHIGO1d04y53NuI4J7Cqko+dRu+YdfcVxVqasaUq0tjxT4h/A2x1bTZHW1iZuWxjH518kftGfs0S2cQuI7BpE+Yl4MqAPRgO1fo3JpVveI3ylmbj6V538RPhhJqcE6+XlWjwVx98c5zXLTnys2qU41VaR+Nnj3wMqQ3Cxxi3l3HDYwBg9D/iK8v8RaLPoUkcN/F5czD93MjBkcexHFff8A+07+z1FaW9+1jZjzYcuijrGep+o9etfIvjLSo7qSOG/tlRo42URgbdrdiK9mjWl0Pn8VgbPVHm2gSzabf7Jl3qoLhCok3gdhnvWxbLdX0jXFmZPk+ZbaRRHuHpnpxUselTWtxFG0cbrG2bdm4L+oyPb1rSt7OFL7zHhkjVeZFVjkE+nbFetSkqkbM8Wph3Bnq/7BX7RGpfs+fHvTdQka6sRdOYpVtCVk2fTjIr+i34Q+NovH/wAP9K1BJBIbq2jlLZ5cMoIb8civ5jdBlbTtbju3mWVl4SSM/Mq9sE1/QH/wTq8br4j/AGa/AeorceckunR2c47RsOFz3zwBUYePI7HFiIWVz6V2L/k05ht69zxSSDLdSOccUgbcO/Fd5z2Q1hsdcetODc/Q8UMhc5o2c8/WgXUdgFf/AK9BVdvQfnTWGabv2nGKCrDh+H50pfb/AAt+FKeEHAoDEH1/CpkS4jQ+T0P404YK/wD16HX5eqn+lIoxUhEUnA6frQyhlzQRznHtxRtxweAfaq5SQVQAPbkc07+L9etG3npSYz/dNIBeP8mg4IH+NN6HpR/APrSLUbCsBj/69IOKPujnv2o6jigWiAc//rozn0/Og9B/nFNRQnXGeooKBQAf/r1IXC00YJ9+vSlIzzhelBOpnHpQx/eU1xlaE3HHStA5hVQxGpEbcuaCuVxSqMCgkKM0185GKaA28frQBJTWGTt/GnHpSKgMp9MdaAER8jn86VV5PzfpTtn+1j2pCCv8X6UAhynjAb9KNrf3v0pI8k/e/Cn0Fco3GFI3fpTl6UUUFB3o60HmgtkfSgBUXP0piqGRvlNTAbRSBdo4oAZtAPzfcHJrjb22j1PxBcN5stokY23FwMbW46c9ce1dRqMzwnCgMWPSuV8f30ml+Gxb2+GvLxxAB/zx3cs+O+ACfwoA+Mf+Cl/xl0j4ceBdUukWbVLmztZIxM6na6nIwHA2IQD3BJ4xX4W/Efx1J4m1WS9uAoyxZIwemT1PrX61f8FrdCvJPgdqV0fEVvZ6D4P2obaWfy5vEF1K4ZtqdGEe5CeeK/GKzmOsXbPJxzuHoCa8fFSvOx6mFSUbs29FDOq7wFByzV2XgyzhnmHnO0aAbunOO2Pc/wBK5FrpbFYV3buAMd69q/Zq+H39s6q2sXEfnCGRRaxFfvP6/QV4+OxHLA+gy3CupPTY+gP2V/g0mnSpq0yzf2xqiBUiYcafD1zj+8cLnNfXXwy+GwWKOGPc0e7fLKRnex61wfwD8CfYbGG3VvMupU33EpHIPcV9GeDtPj0zTobded3Qjt618rKrKUrn3dKnGhCy3NKx8Ox6TbqkO1VAHJFXIZWhb5iuAfWrF0qw2jSM24Z24FYF/cb58b+/K1UZKLujBXnqzrrHUVjAGfvc4q+dVUxbVK5x37Vx9vckRhdyjA6DrV21u1bbu3E57161HEyscNTD63Z0NvrLxgD5cg1Zt/EBVG3MnynPWsC4vEijlYLu2jj8qpyauq2kcm1lYjkV1xxEmZRwsWdU2tK3f5W5alW6G4fz9K5y11Nbi3ywUtgEAn5k96uW10ysvyn3zUOq5bkSoqOxuW+Irjr8snBNWtX037am05G4YzjrWdaXXmhVbhepPpWzb3iiJY25DdD711YXDxk7s5ara2Pnz9oP4VD+wJtUt4ZGu7fBlTGVdBwR+Xevz/8A2kvg3BaXczaek0y25xkjBZGGT+RzX64+M9J/tzQrq3kVQyp1x94Y5r4j/aL8ALPqAWZfL+0W7xJIB8pkUnbn3OfyAr0PYqm7rYzq2qQsfm94thutFuZob6GSSFnDwyfdVXXp+BrpfCtpB4n0JZIwv2yMBZAvQHqK1vjD4euLjwFIJH8xrNi6EDcwAPI9vp7V5b8MfHj6Rr6xq7PFnZLEx+/n+oB4r0sPaOvQ+cxEkrpnrXwp+Dl78Sbi4t9H86+vo8SyW0SfMiggPknpjI5r9sP2CfCCeAPgpZ6BG00PkQwzCCcjczgI4denfj3FfjZ+z/4g/wCEd+Nmn7ZJkjvf4raTDHJ9fX1FfuL8GPCtxF8NtFvpI9PupdPGVu4ExLJEc4VvZVOMeorbTnujya3w6nv0M++3ST73Az9akUYFV7CVZbcOp3xsPlHpwKsjOT/nFdBxWaFBzQBkfe/SiLh6Ixz/ADoDzD7vRv060gPFOMdJ/wAsx9aA5g+8P0pzPtPrSLHSlcvSC9xrfJ60gOT3p7cnb60Kqg5HbimPUaDz2X605uE559KaBuc/Wl344qZBoGwv3pVXDHPpTSWPr+FOYZRakga+T/F+lAOOlAHIoBwFO7vQVzAeTTSgJzmpHOePxzTUDEZFAWAEH3ppXce+R+lSbiPvU1QaBx2HBvk+9zTf730/OgjaKUITQLmKCpsxzQ0eW7U4UVoSIo2j1pN+f507rSBcfjQAsXzDpS4CrkrTdoB6UgGH6cUAOxv+7xSgEH7v60mKdHQAmDn7v60pGetAQZz3p3SgBMgUj8rxTs0ZoK5ho3H+H9aBkMaAg3U4cE0B1DGDQpGf6+lHSjPFANjvMz/9andBULLk87qUzMFb26UDTKt5P5N993OVwB9f/wBVeceLNbV2uNWnBks7NmCqPvMEOG/NgMe1dj471ZtJtY5FDGaf9zGVH3XbOGPsMV5z8c9d0r4WfAzVtaum22djZtd3LSNtwIxlfzbGfWlKVlcZ+JH/AAX/APjlJ4w/aF0PwVb3ErWOiwHUJoz8oSW5+baR3xGIxXwla3sUFyqrwsQ5yO9ekftl/GG6/aC/aR8V+NNQwsmp3e23VfurCihEAz/sqD+NeQW06vFIZf7/AFrxpSu2eth73R2HgLS28V+Kba33f66Tcx6bVHX9K+/v2WfAy2mii4jtVHmHy7ZD/Co6n86+Pf2ZvB41bV9PbYGmuZsOB1MWf8iv0m+AXhdYIAfK8kx4CKv8IHXivjM1xPNU5EfpGQ4Tlpe0kevfCfTo9HsEhRcSbV3nHX8a9G00vHLncFbGQK43QbCRb9cL5cJA+prtNOsG3Kv9/wB+a4IM9OrJbsvXF0Ws8gLuzycViT2jGVmx948muna1jNuEjX5QuWHvUBsvPiYp2HHvVcjexhTqLoZVshjPy5k+XAHpVy2VvLX727PTNXtOsF80Ki8/xexq/JYxQ7T905x9TXoYeNo6nLXqNszzLuJUAhyPzpYrTciqy7uuGPer0qRmRflyx46cVPBIqiMFflU/Nx0rqjoYqbKlvoAY7m2lOv0q5b6b5xYox2Lx1rSgiiEGUXIPPI6VoWdpCnLKqBuSBWqiuhyVK0r6mXBZAWu1WxMTnn+IVftnMQw21m6cCrsNopcNsDHPA9qkSzXYWCZyefau3Dtp2OepNA9uwsGPLNjI5ryH45fDGz1/wnNIsC7drBMDmOQjhh7eteyXY8u1ZRnheah/s63ubUJOivFIuHRulexGN4nD7Q/HP4p+C91/qsRjRFvHLbT/AAHPP6mvlL4k/D+68I+OlvLZ1wsgKhTwSOv51+l37avwlk+F3j+S5az3aLqUsg3ddmfftjr+FfE3xy8JmG5mktUaSNQCvzZwp/iFTzW0OLFUVLfYxfBPi9bu2jkjWRZoWDA5ww+h+tft1/wSu/a+j+L/AMANN03Vre5W60tDZSTSHK3AAwG+uCOvpX4J6X9qsy8LN5bTHAwOncZ/Wv3G/wCCUnwfvPh5+zt4LvJZYbqw8UW/2qfJ3bZGJG0HsAQOvfiujDvmmeHiaaij7k8FStb6UqSN5nJwc9eTx/KtjeEf26DmsXwmJFsHimVllhfpgfhW3s2RrkZJPeu6J5shwOOnXFKMlqCMH096cWwM9+lUERuGz3/OnbBjofzppckdqEj55X9aCR7HC0z8/wA6Oh/HFO8r3NABnJWjJZW+tAjwe9KFxn65oLiNVcH7v60/FMc4NKG3Dip6iuDNg/xUIWPXvQwycDO3vQFVW9/ek9yQBVuffFO7U0KB+eaGOMe5pB5Ct0/pS4/woFNJPbmgpO24rEY5pR04po+f7w/WmhuegoJHOcrSg4FIR8vr+FIG9RTKvApAbRRRQaskaWwDjtQhLGmt95tvTvUm/MfUA0wEbg0uOKHOcdKcWO3tmkAijPWgjDDb/Ok3t/s05XJP8NAAzMD04+tCtnr+FD8L+NNJxj26UFW6khO0UVGZNwxS+btUUFaD+9HrSK25aULuU0E2YH5TzQF3H270+SP5qFG0UFAVyO9MK4DfpUhOBTWbHrj6UAYPiaBbrUIlbDeXEZAD3IPFfE//AAWl+M8fwe/YY8RwzFri48QyQaJBCqktIzAudoHXAQk/SvuDxHa+b5ciZ3Rcj/a9q/N3/gs1YR/Fr49/s/8Aw3i8ySLxTrv2y9jiP7yFQVjc+wWOZ2yf7tRU+EI6ysfi9+0J8PL74fapZwakdlxdabbXgVk2HZJGpXjAwcV51pGjm+mjhKlmmOTz2FfVP/BYLS7XQv24vF/h+wukvNN8Opa6Vby95EhgjRSMfTn3zXh3wK8ESeL/ABokZWT7pC4HpXgYqqqcZM+hy+i6lRQR9NfsXfDHzLqzumtWVcfISMEAcV93/C3QWa42xrtXIwfp1Ga8W/Zk8CjR/CFn+7bzF4Xjrg44/LNe0eIPiro37PvhtrnUrqKPULhGaCI/MSPcDoPc18LK9SpzI/UfdoYZI9o0vRF82NpFWOPqSWwMVral4m0Pw5Y+ZcajY27RjKmSdVz+Zr8xvif+39408ReYdCjdriRyVIQzFPQ4XH0r50+IHx0+J/iG4mk1X+2I5ZmOV+zlFIPU8juO1elhcvUl70j5nGZrKPwxbR+y2rftQ+B9AiZW8SaO77cuEuFfb+RrJh/a58E3aq1trlnJtIDFJAQM9OK/EnS9f163aSS4s76EyHLBlfL11Pg/VNWsb9GWS6WCY9kPANdNTBQh9ozoZhUevKftPpnxq0nV7YXFnqEDx8F3Rsjmuw07X4NSsIZlm8xW5DA5r8xP2Y/FWsWc1xp87yyRTNtYEdV4Of0r75+G2sKuhWu3+GLG30rh57Oy2PYp3qK7R6VPqSrGo3nGeuKp3/jGHS7ZWeRfvbeT1rL/ALQ3W+5TuPTbXFfFK1lvtILRI4beCFHsRXTCV9h8sUb+vftPaN4RvUt7i/jUOCzc52BSevp0NcDJ/wAFT/AM+pPZfariSXJC+XCSJMdxXzr8Y/hjrnifxNqHlR3H2VYvKfaOobLcfixrxu+/ZO8QaVetcxSeQu3arvgbQ3LHBPfAAr1sLGC+M8TG1J39xH6Iad/wVO+FMU0cd1rE1r6u9u4C/Xj+dekeBP24Phh41g/4lvinT5dzYKvIFOT04PNfkTd/s1+LdblWH7XbRwxgiKPcnyrg9STzn+ta3gr9irxj57Na3tnGu8FMyrwfchh716XNh31seTL61L7J+0Wi/ETQfFMrw2d/bzTMdoQNya0tSszKq+WflI4xX5e/Dfw78SvhjqVvNdWOoWf2Nc+dAfPhlwR6ZOPfNfbH7P37WcHxEhl0nV2jg1G3RQsjDb5mexHanKUoRutUXFStyyLH7Wfwlh+LfwyvLNoDJdRnzYiT0YDpn0Pf2r8qf2jfh3q3grWbqG5t5oWt0KyBeVCgfyx0NftFriJLY+YPnVgDgHOa+Mf28Pg3DqkF1qkcbN9nhKuw+6ysTwfzNctTEcsrnXToqpTcZH5VTanM89uZBsk2/KwH3vc1+5//AARo8XTeIv2MfDtvqH2rZDLNbWAcEptUswKt6bgeM8V+IvxC8NS+HvEEtlcRuuxBLCzDHy5xX7Of8EFvH1n4u/Y0XQZLjfqXh7WJHhiA6xsAd35tiu3BzftF5nzGYU3FH3V4I8SfbzJLI27zpNgZT8ueg/kfyrqivyqOu01wHga3XQNR+wyN+7diQx6g5z/U16Ar7lDZ69/WvaPGkOHMbUnTrwOtCnt/epyHnH93igSY3r05p2W9Kaxw5oM24UDHHlffFEZ4py7cDk9KYxXd940BZCuaRfkb60eYQOaUJk5oFcaBuc/WlYH6fSkztkal3bzip6j5g3YSkVQ3WnAhDjNGFU0nuFr7h5arzihh93/OKGcCl2/OMcKetIS3FJwKadynp+tOdcHHUdaImypagb3Gv939D7UKMA5on/i+tH/LT8KAjvYDwuFo27hzTj0oHSgfKjPph/1tPzgUVtykCKVUdTSjpTf++qUg7eP1pdAFJx/SgOoHekxzS7cITSAMqPXHapB0FRPwnVv8KWN87f1oKiPXnP1o280o/rRQGzGlu23v1zQF+ZqFB2807pQGg5/ldaE+831pxGajPyyUFEnSmt/rVodtqj1zSsO+MkUAKzbRTIx/k0jPu/OpCd1BO+xDcQLcIwP8OTX5mf8ABTLwXdaZ/wAFFvgLqimZXaa/WJlTdErLBujB9iVAIr9OVb/Z+7zXzX/wUf8ABen2Xwy8M/EW6tfOb4W+IbbXCU/1ot2JhmVfbbKWI6fLUzV4lxsmfg7/AMFefAFx4d/bx8TxTzeZJeR2t5cNGu1AZYUdgB7EkfhTf2FfhZJrmrNNGdx3gAgdsHP51q/8FlvHN98UP2y9Y8W282NE8TW9vLpxAC5h8tdoGPQEZ9817d/wTQ0izuvhLdXflq0qSLGzqMEYH/16+Tzy/snyn2vDNvb6ntEusw/CPwDJqcyrusYj5SY+8+OPwr510fwxq37VXieTWNWuryzsYSV2MCVl5+7z24/WvqHx94Rh8S2yfaFElja/MU/vkZrkrvWYPCfh9pGhitIOfLUdeO+K+PjU5D7yrhXXqXlsVdM8O6L8L9LRbe3t1Vl2mVkC7cds1zPjHUPDsui3WpT6hYbIVJdJnUsD7V89ftE/EXWfiN4rGkNrMljbrulc52i3iGCWbHfoAPevL9Q+LPhXwjcw6foei3Hi+dv9HnvLr5QZ2+UAbie/P412YXB1az5u5z43EYbCKzsdx47+NWgW07CzaW4VmJLKRtH41l+DvjXp895H5aRszH5kfGV+oryK7/afvv7NuVm8PwuoOI9gVTGM/TngVBDrFn4lW3vVtJdPkuh5kLHjcPYj3Br1K2UzhD3jx8PnGHrT5YH3d8DviVY3OtIzwwxyeX8pyK+mPBHjC4uxCVVfLxwV/lX5i/C7xFf6RfRmR5m2nKOrZyK/Rz9li+fxXoWnyN/zxy4Pc+tfMV+enPlTPrKKh7PmR714caTUrE5+Tdx9ap+JoJrWDa7oix5Ib2967DwLobMq71BUNg1z37VqDwx8PLqS0XZPs2YA5zX0+Do3o+0PnK1b99yHzJ8cPjLH4ZlnhV1lfBBKNgmvkP4z/tdXaatFDZxtfFgT5UMu4J9fSsX9pjxvrWpeLbyyhkmhC/61nOCfUZ7V43DaX/8AwjOpappdpvs9NKC6unO2MFmCjPckk+lb06Lm+UjE1adJc8j3fwN8UvFUpju2sYpIZPkCtcEEHrgDbyfavb/hP8fo4r4WeuWNxodwuBtu18tZs/3Setfn7fePvGmjeZJDdJEumztLEYZflVwcEgdxjP1r7M/Zy+KfxW8OfCaXxX8QfAB8aeEbizTUZbuHyjPDas0kYby+O8MvAOeOlelRyWrKLlA8mPEWG5uRo+2/hX4+E11bxmVZoHBOd3OK9J8V/DCy+ImjLqWmxQ2OpWOTvRNrSjryRX59eANQtvDniWHxZ4L8R/2p4C1hkdbIMwuNFZyMIynnAJK8HgCvtL4J+PL20VUkvHljmAeJwcgjvWNOc6M3CR6WIwtOrBVKR6b8EPiJda3pNxpWpR7bjT2IRyfvgZBzntVf42eHY/FfgXVIJFwvkSPnHBOMj+ldNZSafd3a3zMi3DjkbOTnqC1VfGEn9o6VN1MPltv9MAcCuSpJ81u5y048vQ/FP9qgyaf4vs5JPm/cNCP7w2n/AOvX6Xf8G83izyfgzrenx2rTXCX5uY5R/EuEBU/TrX5f/teauL7433lqpbbHcSooB9GNfq//AMG73hVrb4AaxfQ7lju7lxj+7Iu3IH1Ar2cJdTij5fNJxSlc/QLw1of/AAkGof2lJ5ifYyyqn99jg/pj9a7eHt9KzNKeOHS4vJUDeCMejE9a0k/dqor3T5xoey7zx9KQvvFIrcn6Z6UKv8qCBU4U/Wk3/wCc0sZwKcNxP3f1oKiNDc//AF6UttakbaCf8aXiT8KAlYXPze1KTgU37gppUtzQKweZlvug0u4ntt96Rvk207bluelT5iBOn3t1OBzTT8ox09qau4jjjHNSymiQ9KFj3s30pGbHHrSjigNgAwvv6UZ44pV5kpg6fN3oDfUD93n5qFOT93FIh3nA4p/kt/eoHLe6AngflRSFd5A96Vs4460DM7O6lEW4feYU0LgcY/OnBwF/+vW5mP8Azoxn/wCvTNzU6NufvfN6VAAQC30pScCkbcW4pvzFtv6UAOK55+ahUK+lHb/69OPNADd+04p3ejg0DBNBUhu/8fpRuzmnRgqePu0E7Wbj9KCSSmkb2VqdQDQVzMa67h+NAX52NCtlj+lKDmgfQUHB5pu36040Kfl96PMylfoxpYKw/vfz9qy/EngrS/iPo2p+HdetlvNH1yB7O7gbo8Tja4P4GtC6mW1t5ZnI8uFC7E9gBnrXwp4n/wCCoevX/jTUtP0S60e1msriRLeO4tyyyBSRy2Rk454Nedj8yoYT+P1PayrI8VmEpRwq+Hc/K/8A4Kn/AAw/4Ud4w1L4dXWnPaR+CdbvJNDll+dzpk+xoQGPzFVO4D0xjtXpf/BJi1kk+DOrblkKNdqwHoCtY/8AwV4+JHij9pv4oWutalo+jo+n2Cxy3enxOrXWSQQ2WPTqPrXrH/BMjwp/Y/wBZo1j/wBIu9jkDn5UGP5181jsZSrUuamz6rKctr4TFctbTQ7zxdZzKrLi4WHJOQCzfpzXh/x3vbu7EMGl2mtaheW+XX92ViVvUk4PFfZmm+E7dizSKz9cMRnNY/iL4JW9+fO+eNiOQuPm+tfKW5p3Pv6eIio8h+S3jf8AZ18eeL9S1CXUlkjt7h97qshYzt2DN1I9s11dz8D7qH9mTUPDuq6K2m61ZzLNo95p4RY25VmMxHz544OM5r7c+IHwg1qwE32MW7QxtuKNbbmYZ6Ag4H415v4gk1KeWa0m8M3cojAVpEjba/fkAdq9ijmEqWkTxsXlMMQ7yPz88Ofs7+LvEAmtUvtP22yBgJJsLz0/H2r1Xwz4cvLH4aaZ4Rk0TTdUmszJ5twy5YyOxb5TnoCa9h/4Qu8t7pvsvg6aHzG+bduXjscmup8HfBW8uVW4ulNuXP8Ax726KGP/AALk5+ld7zapUVmcdHhujRlzHjfwV+CeqeHNZla+aK4s2jIMAbeVbt16Cv0C/Yy8NSad4XsP3LRq8RyD2rhfhl+z3tDTXVq0KyYG0Z3AepNfTHwj8HxeH7eOOHiIEBRjrjFeHiGp1Fbc9yneFJpbHq/gDTWNg2FG5WyTivO/2rdMuNT8GXixozOrA5Xkn5ga9r8IWkcVh8qjaxycVi/EvwRFf2bKylklHPtX0UOanBSWx8z7TmrNs/Hr9oj4MjxH4omlkf7PwQ8UucSnsTgVxNhoesReB9S8K3FjZzaXqEYSUJDy+CCGyBnPFfop8Y/2RovE1zcXlnG/nDJMY+YP+dfPniP4Ct4buWWVr7SpNx/eEbgw9wRSlKfNzUz0o4WnXXLM+K7T9ifMWJ7zUt2fkjH3WHXpjH9a+xP2Pfhx8TvCXwqvvBWk+JLqHw/qg5e5P2mdl5AiAcMqRjcx+UDljVrTvBGtWUkZguLLUo4zkNJbjOPrmvTvhrqXifw+8axxwxsp/wCWMJOP1rtw+cVqfu1Ph62OGtw3hb86SbWx5bZ/8EwL34Z3NxqXhnVtS0vVJGOV80NFMM870wVIP0r1f4PaH408FRfYtY0+1nbcNjW48se+FXCj8BXuvh201TWIIAZGaR0y+YzXceHfh6DGGuE3c5LY5/KsK2Lg5WRpCl7KJl+FLLULjTIvMheBQudrsCf0Na2uxSP4duol3MywsQB6gZrr7XwvGLH5W8tu3HUVQvtHaOKddgYMjZz9K5pavmOWVZSlofz2/GfV5NW+PesXMm7bHcSgA9Sd/NfuJ/wQ709fA/7Dmhy+TKt7dX817cBovKxEzFVw7AZBXB5OOa/IPx3+z1r3jP47+ILbQ9FudQum1GYRqqkBgWPzE9Biv08/ZY8Aat8E/g3pNrrmvaxfSaXpo863WcxRAKuRFtTjHQc5Net9aVLlkfP08nq4us4X6n6VeF7uLVYWm3QNHu+VInDKv128ZrcJr4+/4J+ftSal8WfHOq6TdafBZWMSK0MaE7l5xkkn+WK+vRyOnGPWvSy3HRxdP2i6Ox5ed5NWyzE/V629r/JkgGe9HQ/pTYxuHpUhNehseLyroN2HP45oI5/iNOzQTigLDSFA+7+lBX249qFOXx0HrUhVf8mgFEiMivS/e6cCk7/MBtpW2rJj1HWgNwfhgcUoOaAwPFBI49qm4dQ2/P6dqQLhv4j9acG3UqfepBzCqMZ3D6CmP9MUsjZPB/8Ar0jswK5xSFe4qrtj96AGHG1fxoY5OGA/OlRWVuvHpQWI3X7uPcU3cM8AnnHFSclv9mm45G1cc+lADQrHqppwGCM9+KHkZf68dKEkzy3HvQBnDdjn9KX/ADzRjPPFGf8AZX8q0MxxDEfw01Rtk/SlVs/3fwFKg796ACI8H60FPmzTgMUjHC0AKelNJ+X/AGvahZPWnUANXoNvSlJ5pM4dVx1pzx4NADwNopSNwoooAF+7RRRQAd6bGMKtDtigPkDjnNADutIF38+lARk53UjyeVG2ePSqjuHQy/HMu3wNrw6MtjIQf+AmvxT0PwuusfEaLdJ8zX8nmherfMwOPfrX7XeKbb+1/CmqxMSvmWsi8cZ+Wvx78H6HLa/Fa4jMhU2+os+M43Aue/41+d8bXVWjfzP2TwulH2WJvvZHJ/tT/DO9sLK6a1WVLGSAb1ZNx45BJ9K9M/YQ0WHQPgStvHyy3JkYerFRzXrHxN0OHxF4ft7SZYYbVoy8rsPvKOT9enfFeI/sQeL7HX08babp80jQ6fqf7vd6HcAR+VeDh6kUnTPXzChzNYhL1PpTw4rMse4fKx6V0cWmrcp82B3xXNaQ/myRQ7ivy8tXV6Vb5McSsWCg/NnlqcdGcU9dWYmv+Dre8gzj5WPzYrktc+H0CRt5ahWPXA5xXq8uneTFvf7p/hNCadbSoHaNMt7V6NCMZ6SI9pKOsT53vfhJLq91tjhOB0fbxXReGvgla6MnmSLvkU5x2FetXa2ttu2j94Ogx0rlfGHjO10iRY9v3lz/APrrWtSUY7m8K06nu2M2x8Oq0rKnyr0Ndp4VsfKvo1XbsXHNcX4Z8XQ6vuaFW+9tzXoXhy1+VGHzdMjNedS+NaFVpNQPTvDsAfTl7KTjirOr2CX8Hl/3uOapeH9RitbBRluvTPStK8kzZLJ0HXdX1nL7qS2Pk6nMqjcjz3XNIXT7mRGU7ux9a4vxP8LbPxnH5MihgTliRwK7j4u+MoNJ0XzJFb5QQzd1HavMfBvxRjd5JG7njJzXLVlGlo2erg6daa50ZFz+zDa6bM3kyExqc4C/oK6Pwj8GYdPOf7xGCR0xXoGi+Iob+GNtvEo3ZPrWxbospDY4/ugVKpp6lzxNSK5WYvhTSLP7bLBHGyvbgBif4s+ldNFp6qNwXCj1qzpOnK8gZU2sep9a07qx32uG/djPpXdRw8d2jxq1duWpmfZl8lXUdOwrA1l2fzNy4GGAA/rXSxR/ZUZdxOe+a5TxvfLYWV1Luz5cTkjHHSirCPYVOSufIvwW8FQ6T4o1nUIbcS3V9cuFwMsrA9vwJr6Mj8HppfwL1y+mZXkFrJM2R0wM4P5V81/EX4t6p+zJ4x8GtHYRXmn65PK8zE/MGVQMD8HJ/CvrbU7qx8a/s861fWO5Y7vSZpSuPu5jOciuejUhKcv5kj3qNCdL2U39qS1+Z5J/wSonfVfjRrEh/dqkC9uvzGv0Md3kO0bfm5zXwh/wSWsprjxDrt8sMXlsVQEjBG3r/OvuwDyhuZSM55Brv4XjJYZyf2m/zPn/ABMqRqZtyw2SS/BE0Z2fKfTrTnGWX602NgSvfjmnt1/l7V9Kfn8hucSH3pZOg+tL5exR3J70Hn+GgjUQdvpR0pWICj24pJFxtagrQAf9rtQTlOtDJgt2/pR39qBS0Go2D0pwTdTqbtY/xY/pUyJ9R23ZR09u1CplfU05jgLu9akaVxoC5560i/ODn+HkUjHBHXk05Ov4UDiNKs5BboKkZgOFbHejf+821G8is/070FDjJknmnZJT/apEj4+bBz+lIDszn8PagWo0licfrTnT9yPr0oc7nHahzldp4OeDQMooT9PrR1U/NTQQTzu/pTtintW2hmEQ4zTqKKkApoLZ+7x65p1IHzxVRAUrntRRRSYB3oY7jRR1NIADZm+tPdtopETZx196cRkUAICCOpP4UZpScnpijZuVsVUkA0Pzypp4AOf5U2N88becd6Uwlu5/OpAdsx1OfY1CRkc4bn8qmePeuMn/ABqMDY3Y1UdwGzRrLE0bAMJAUyegzxX5YfEj4cXHw1/akMFxF5cdxqQgcEfKCG4I+v8AWv1NWLzW+Zm+Uk4H6V8+/tvfs6QeLdCXxRpFn5mr6fMtzPjlnCkYOPbvXy/FOVvF4dVI/FDU+54HzyOAxkqVT4aqtfsz5H/aV8bR2aanYxqyMkJgG04xx0/HNeM/8E9/Ca6EviC+H3r28MEiYwVxypP6816B8fdKuNdVdSjhkkEkZ88IOjjg59+KpfATSbf4aQbtQEmntqjK0YkBAkPbPoeTX5tG8a6Z+x1qcJYGSju9j2/T3xfLtJ64Ndlo0irIWxwOhzXCWUrQ6owbG1h8vvXQ22qrEPlboM/SvQejPleXmVjsbzUoGs9rMPTPpWJqOvx2K4Vsqg6461l6j4nVLZlDKWxngciuR8S+LTb2zESbSR09a19rZaG1HC9y3448bC2snkWRt+eCrYzXgnxH+Kk15q0NlbySNdXDhFw2d2SOKsfE74gtHblo5iF3EBQeprP+GXwi1DxFLH4guIWVoT5tvn271m6kpaHsU406Kuz6M8C+D18LeF4VkKPcFFZ9vY45rstF8aWOn6FJvlX7UThfYV8o/EP9rtvh1bbL5rtWU7CqxfO2PSuW+HX7dXhv4j+Il0201Ca31DcSLW6haJ2A/ukjDfQc0vrMofCjCpl/NrJ7n3L4c8XwvNzNuCnOTxmvX9Mjj1LwcpVw8kxwB6D618SeD/idJq7KsEys+7JXo2PpXQeM/wBvPRfgvcR6VdXmqX2qAAfYNOt5LiSIn+8QCq9e5FfR5fjEo2kr+Z87mOWOUvcdme2fHj4c3eqfD7WlRF837M7ICeSQMjFfCPgT4ztZ6g8LySpJCdjxuepFfTfhH9q+T4p+Hbi4jjvbcyRsq290n709eoFfPnxh/Zp1KC3OsaDay/ao3LTQr1YHqcVy5pSdSCqU+h6mVSjh/cr9T3z4WfE9NSsrX/SPmbnYT0r2bwz4gjuI1LSBmY4ODXwr8GvG5t5bZZpWiuFO2QMCNpHBGK+oPh54sjmgG2b3Ge5rmy/E3lyzHmmDjbmgfQHhlkklC+YvHv1ravTGtuy43N9K4jwtr0MUKtuy+MsMd627vW1mj3BigxzX2nNBUk1ufAVqcvaFO+vVEzHOMHnFcN8Rbv8AtAxabFnztQkCL7gYJz+FdDdagpkkwec8/SuflRbn4g2ssmfLsIt/TjLA/wD1q4L86szrpJx1R8y/8FDr7TdG8PeHdHKhtTt9WN6u1dxt4ChXGe2Tjj2r1T4AeKovEnwfvNPhkbzptLliQA8YKEcj9K5747/s36r8dNZ1a8W3EN9ay5s2LYSVMn+nT611P7Gvwa1Dwxr1laX1uY0mkEbIWyQhPzD6Yz0rw43eMtHaWh9dWrUY5enJ6w1PeP2BvgfdfCX4e3FxfRrHNfPlQq/MQOp/UflXv8PzKT1696ihjjs4ljt1WONcKqgcKO9TRruhUfd4ya+8wmFjhqEaUT8dzXMZ43ETxNTd7DchAG6BqlPz/KeDiogCIwsnY8VMuS+SO1dR5uuwfcTrnFCPvpxNNIOBt4oCIONjZ5+lDpk80Y2j14zQHz1DUA0DHIPf2o6t746U5n3J05puMMGoFfuONNMwBpT0pMegWpkJgo8wbs/hTt/mR01gSn+FKrBvwqQjoKxLnIHaiIY/rTs5HFG1h/nrQaAwUHdimqm4t8u0UpT59xP4ZpVb1oAAoU8c8VHI/mr0xinQth2P6e1KDuXpjHP1oAYj8jhvx706U7h70b/9mnDlc+/NAGd5Y9WpcbBxup1Ga25jMKM80ZoxzRygGajTqtSYpoLH0o2Ad1oABHJwaaWw4WnIwI9aLXAFXjrihhjBzmhWyAq9z19KHQK+M4/rRygPz8xFLmhMmRfT1o5R2+lHKA1JN1ODN8y/3qRPlXa1KUVV/wBrtVMAXifHtUlRl22c/e/nUingfSp5QA9KhRN/T5amoIzRZrYCvKGhfjGO5qvqFt/aFtJC/McyFDgfeB4I/EZq+VzVZodjZVju7e/NEo3Wuo4y5XdHwJ+0l4AvPhv8TtSs7OMHT7qUTLG653q3JI+nI/CuL8Yvb3D232yNI2uCVsnfgzFOWCj2yPzr7W/a4+Hdn4k+Hl1qzxgXmjr5iNjkjPNfE3j7xDpnjaXwqsNrIuqQ393FFLIwZRawIgYx+hdpUz/uivy/O8olRrykno9fQ/YeH8+eIoU6TTctjft5y1nbyt94xKSfcdaZcaubaPcrqQxo00ef4eG7/WRsyHHpk4rn9Xu3tJvlVc4xjHSvLq2PXoWcm+ly1f8AifzA0jMFfoQK4Px/4/jtFaMsoXbkk9aq+MfEclu22FGk+b5sdq43UtKkvVkvriRvKj+Yp/Q1jGR7MKaUbmp8J/hy3xV8UfaNUWWHTrPLbBx5hPQ19PaZpFrp2iR2ltGVhCBFHoBXifw/8U/2JZx/u1hMirwDyTXrmh+MGv7GN9u1MYOO9dVOSR5WLqSbt0OH+JPwV0/4g2nl3tvGu1s7iK8o8SfsLeHZIlmgV7e9hcSwzRnBiIOQfzr6E8RzSywK67mBOcKen1rn9V0y9ewaQTYZv4S3NTLyNaVeckl2PKPBGk6r4R8QrCskd7JkAs69e3OD7V754K+AGg36m7aNWu7smeV35ZWPJ5rzqPwTqD6lDI0ZcyEfN2UZr2/wZ4auLLSIpPOTc2Aeev0r3Mni+bklsceaydlOD1Lnhr4G6R4bt3kjZhIx3Eeuav6lpcemXEYhX92RzuGee9adnbTPboPvL3NN8VIyaTu5yCDn0FfSRowtZI+XqYirKp+8Z8yfHn4BroPiSbV9IjcR3DGXaBwG5z+Gaf8AB/xnIimK8Xy5FO3n0r1fXtX+22F1bybfljYq3rivOtJ8NLrYa7hZQ27B/CvnsThYKpzxPocNjHKk4yPaPAHi55ZlVtsgkGMj+HHQ12kusMZfvKflryfwLazWksGMsuMGvQLTLRtu6+ldMakvhPGxVKKldFuxf7TfNubAkrOsNcgtta8QzyOo8mLaobuqqc/lWqsP2eAzN8u0ZX8ua+ffDvxUsx+0H4gs764VbWaLyI1LcAENuIHrzWsq3s43ZGGo+2lY9x+Fnis+LdFl1CEf6DtjeN0+dZVbdzn24z9RXo37PXhK+ufGTahdPvhtt3l7Y/lBPAGfoa+U/wDgn/4uvvDOmSaUbjz9Dub/AFDS0nJyVCmB0I7AfKR/wIetfe3wmhmsPB9qvlhFnYyAMORnNell+Hp1PZ1PK/zPns2x06SqUfOx0zRbLjYuTxlP61YEW1erdKhIMs3pxirCDCKvHpX0Oh8j6ke7fOqj+HmpiCxO7pnrSBGHZaVQQedv4UGfqHQ/7NOJxH9DUcr7WWpChBBzQVEaXyygY9KJHIpw24poXK5y3WgdmCqEGd3PfNCvlv60Dg9+adjK0C5RpCoAd3zE04/ff6U3zFYcdutODZ5wtTIkMfL746UKgKt/exzSSNtPbb7UuNx9akfUcoAbr2p2aTAz7VGHZy393tQWKyNITTGDKvy/w9aeox/Fik6btvLUE8wu/pjHIpoO3gc7v0p0Sbht4z1ocED60FBTi22DHem00BiegxQBVNNcEinDgUV0GY3GBtHXqacOlGPzopcqADzRkL16Um7k+1KeRS5QE2hh8o+9+tKMJmj5gPlpuGGc9aLLqBIi8Ujp3A70iIeDxUlGgCEncf7tOjGC3vSEbqA/lD5vx96oBqMCPm5alxuf2pWh+YY6U7bheKADfsX5utOB4phxI2PSnKMCgBaKDQDmgBP4/bFM3fJnHPen96iB2nGf0pq99AK+pWFvrGnT2t3Cs1vcIY5Eb+JSMEV8U/Gr/gmz4wPxg0zVvh/daJHo9vZTwpZzO0DozshLEhTnIUZPU4r7gk4H4cfWqM6rHrMOW2q0TLg9+RXBjcvo4qHJUR6GX5pWwVVVcPZNd9T4N1H9nrxL+z9of2PxLfWeoX187XTG2YmO3ySAgYgE9M5x3rgfEUmbiNu5Xsa+5f2tvBa+IvhJcXkMLNdadKJSw6hAMH+dfDHiiMMm7q8Z5btivguIMt+rStDax+k8O5tPGxbqP3rnP3mmLdZyoyx/HrWH480KOy8NTIo+98xx+Fb0F2q3reXIrd9uelZfjm+WbRpIm3fMpzxXy0bpn2/SyPAfiV8fj8PLqO5ZLqZIflYIOorN8Nf8FUI9bsJrPRbC4JhbYzOwBjPTGK9Q8LfCWw8ZaVOJ7eOdmYH51zgVzvjL9gyz0XWF8U+EtLsFkkTN/ZmMGOcj+LbjGSPpXq4fladznUPePP8AXP26/EV+kbvrUllDJwVMnQ/hWcPjBqniiM3Fr4m1CSVyWyly2D+Ga7n4TfsufC3xdr8lp4m01LORfnTzWbk9xXbf8O4vh7qGsTDR76bTYCTte2nYYPqPxr06WHU1sexSw8Wrxkjlfh/8XtYm8Pz2t5qmq3DRj5Sk53IT0PXt/Wuu8LfFm+8OXMPl6zfGWRSg824O1vfk1R0//gnjJoviQMPHWqLagjKiRVZh3/hz6V6J4A/YA8A6NembUbjVtakmGQby9dhHnrxnAr2sJGSXKo6ixGEptc0paGen7WHibwcjY1KSeGNgzlZd2Aa177/gqlo/hLw/N/wkayQxYQmUqG6nHT612+tfsifCaLw1LYx201vfSLjZDcSeZIewHP8AnNcT4f8A+Cbvh7xJraa74y0tbqC3hEOn6e0haLGc7nXox6da9aWHrwjzdz4/HSwa9xLXudM/x10/4heGIdasN0cN7GHQYwCrDiup/Z/sG1Dw67TKrFpSw5riviB8IovA/hsWun2yw2sbALFGeI1z0x2xXafATNl4c2Nu3K34Cvm8RzKpaRyRio0XynrGh6aLcH7o24wBW3ZFTKWHTH61zmlSsg3bj82Bn1rbhuVj2iPknrXTFK559W99SLx5r66F4G1S+mYhLWBmI9a+Hfhn4Xf466b8StStbqSDWNMnlubLcm5WAiBADDlelfS37cHjseB/gFfNu2teSRwnaMkqWG79K8r/AOCNc9r4p034tvt86RZQkIbnhkKkemCK6sNGNSpyS2PGxladGHPB2dz1z/gkhqvhr4r/AA3vHn0f7F4i0m4RpVdt0MqOpAlVem4lTnjPSvvzTv3cCqVA8vjg8D2Ffl7/AMEx9fX4car4ot7qJobzwzrjR3iKufMspcrgeu2RE47An3r9PreJZFjuLdiVkUN97cGB6Hn8K97BwioWS2PlMwrSnV55u7e5cbg8/e9akB3CoYpA3X7uefrU0f8AKus4xVTP3hTgoWlzR2oDQa0atTjluvSgGigVhpKj+7RnH3RkfXFIVO77vH86UJvXIJ444oGA3Hpx+NOwy/nSKNp6nn1pWRj3oAHRjjFNACjafvdvanxBgPm3fWkZOp/iqeoWuEP7tDuxSAFTinj5x0/OhhxzTYnEjI3svoOTmnKmE3HP4UMMHinKMp7VA0NXDDd/DTQfK5/vUK2N393rigjd/u9qCRynb97qe9K/JGPu0hIZfej86BsPlMf/ANemhmJ+X6U5MIgU/nTlxj5aBlDdyKUnijpR/kV0GYN8vf8AGjNNEhY8r8vpTh93PrQA1uD/AL3WnE0UxTl6AHfNGM9fQYpSd3f8qV+i0ipk/wBfWk1cB0ZwuM0obJPtTFPz044/2uaLALESx/GpCgamBtidvxpyPupgM3liGH3aekm6m42jFNVMNQBIQFPpmnZprjpQCAvPYUAONA4FJnK0oOaAGtnctDoGpS200tAELKzeu0dvWs/xCWhhhuFUbreUNj1BBH9a1XGVP9KiubdZoWVhlWHSgCjrWmwa5oV5YS7ZI7yJo2GeoYYr88f2hvh7d/DzxhcadIpVV+Yf3SK/RSCHyNP8tWBEZxj+Ijt+lfMv7cngL/hIr23vo8f6PEYpwOvc/wAq8PPsGq+Hut0fQ8N5g8Nik38LPiu6cWV60irtaTg4bpWfq0k16GG5irDHI6Voazpnl3MkeWjYEnntRp06pahWXzMMFODyRX5ZOLjJo/aaNTnjc1vhTpS2byrj7xHXiu4t7j+zJpFUgxSEggelYPhPQl0y6kDOsokG5cnbj2zW/caN8vmZbmrpyaZjKSvZnnnxL+BWi+JAt5FJJZXRcsJITtIz7V5rIPF3w81BYrW8TULeNvvOApVevPPWvaPFUNxDF+5k+UHJBHSvOfFmsXmpxyQx2sLMoxvYH5v1rqoYqcZaHoYfEzpx5VqiO38U+L/EFu0oibdCQcpt5x6+1eh/DfTdX8SXcdtdXywqyZbn5g3X1z+deN6CuuKZFa5aHzOPLiX5cfjXqvwTuri01tDJsZivJJ5NfQYXHT5k7I5sZjJODstD6A+HHwi0/RCt9cTSahds4/eSfNnHp6Y6fhXcXlvHdQquzaFPA9K53wVrHmWsPmMq88KK7S3ihkg3nrnp619VRqe2heT1PzvGVJqrdnmHxF8MQ3dtdB1UvKCcHqwrkvA+hyaRb+TtZMH5snjFes+J7Hz45mZVZFbHviuUvrG3tp8eY3OCFFeRjqK5uY9DC1+em0SaKzzDaW4U5Wt6wi8yf73yqOcVy+lXLCb5fug10MN81vaOq7d0nA9q56fcWI0dj5Y/4Kr+M7rSfhXaLG2RPOWjTOMhODn17Vi/8EGPFWLn4jWdxIkdxqiRyRxFeZPlYkA9q5//AILJavNZ6X4NsYjuXbPLJn0Xb/PNeKf8E4/jXeeAfjdoOmwt9nh8Ty+S0+OYeWUN9B3+ldeBklUUjxcyipx5D77/AGNfAlt4r/bC+LvhtZLiG21KxGoRrDtyHjlb7rEH1FfcnwO8XTal8NtGXUla3vFtliBZciYp8pOegPB4r5N/Yk0a38N/tn+L51nhjVtAlBuWPyH94DgfWvr74NWrv8MtF89d5kthIwxjDMS3H519Bh9r+Z8jil77j5HSGVkfbGA27mryI2xfpz7VFb26wL8vXpg1MH2LjHT3roOPZDgu2lz8uPWm7/lz+lKTtoEtxFG1cU4HcetIG3LTTx938cUFisdg67sHilzu56LjoKFXzFx7UBssR6UAIo3ODz+NSOfkNMhG0D2604cMR26/WgAG4H73yn1oCfvd278KU4znPSmq3LNQGw5nz8y/Smp+8/woY7ufmojTZ6c+lTJgDoQ3y/ypz/LFSIxZtrdu/rSuu7B9DUgNA+c5wOOKPujBFK5+bHr3pJEDbctjigTGmNV/ix+NO3YFNUKQRyee9NziTHbNAS2Hsxxtx170ix7Rw22lXl/xpSMMaAjsU8fLu/TFNcBnzSrJgfKPmal2tn7o+tdDIuORsihuZAO1Cja3vjpTdwEhoJjuEa4PzH6cU2MqwU+lSECQj0ppQHBUUFCE5br+FLtxx6/pQigAt+hpwfGKABsx7fXNSPx2zTc7vvdqd/rB6UEdSNUEnPPHaiPG9scDtTni2IaETj+tTcfMOj+br2pw5FNUbF5pQaLhvsBO2kBVv7pP0odiBTVG0bh/KncBxIUelG3B/wA802QMQD0z7VJjilcGRzDIG3inKcKM0L0246frSlQ1O5QhYHvRJ93mmyQqOfu01WbO1ccdfamBWv8AdHZySJnd5ZJA4OMfzrw747iH/hDPIkeSaSZX3k/eZjnnP0r2TxGF8lY97LJJJgtnp3H5V4/8X3todRbTY4dzrEDgt93rliffP6Vhiv4b+f5HRhv4i9T4e8d2S39rcTRn99DxIMc8cZriLG5MaMAwYIf+Bc16F4jP2C9nbbubcVYeorzvxP8A6LqJlh2lW5dMYwa/KK1HmXN1P2/L6zjFJ9jtvCWqSS3I+TCdQc9K9C03V4dRsVUrtKjBGeteGeFPGsdvcYkkYKo2kV2uneMI0ZSCevXHWvPknB2O+VG+x2c+lw3Uvls25v8Aa6Vh6z4A0+9kb5vLfdj5F4q1F4ojkKMrKd3BAHU0k8hurncku1evPGK66MVIzjGUdDHtvg5b3d0zfaHXaR0rp/C3wut7CbasshZejHtWd/bn2CdVdt27jKt1rqvD/iSOYKB95R0zXr4fRpHLiJSkro63wx4e/s6EHzmbYc59B3r0nTz9otI5PlbC5AI6j3rz/wAOa9EVG7oeCMdu9dQfFUEIWNHVVKhcDtX02FqRjG7Pl8ZRcmTeIBG+nys3yMfvV5tq995M/HVeg9a3/GPjOGNzbxuzOf4RXG3+o/a7hlwGbsfSscVW5wwdNwWpsaJeCeYFQN3U8dK3bQedOo/u+lc7or+XGkcagy9CRXX6Ja/Z4M4VnY/lXJqaVY3d2fCP/Bae3kk8QeBLdflj8meRifqnH05r5S8Fa9BompaPcRxlbrSLpSkqnqrMCePbJ719b/8ABaa1Mep+EZZJAwW3n2r3X5o8mviH4ca6moazqFvvXy7pQg3cDgcYP1rpwq0seXjFoftl8Ffh2njf4tLounsyQzeFbWbVtREg3IDKGGMdSzLgZ7bq+1LGFLaFYI1VUjUIoAwAAPTtXxf/AMEfPDFv/wAKEsNeEssl5qyCG6knJaQ7FUhDnnC54+tfasA/dD+63avpKKtE+JxUr1GSKMDjijaPQUpOBQDkVsYX0EC4PHpSKMDj1pc4NKcKB/tCgSdhMZpCm2Lr3pyjP+FNIJG2gNWSLwmfao/4x+ePWnB2xt2+31o8o/Nx97igoQ/ex/Cf5UoXa/XcvY+lN8tgV4pdrLuPb0oCIu3JztoB2DnNORsimyIXPHegJajVGB/SljznpT/L2j5uKY48s9aiW5MR7cn3XnFN81s/d/WlhIJOeDjim+cVfHFIbdhWchN2PwpZCdgpGkz8v8VBXK7d2KBidR3pCPm/hoO5D68YoYDetACxnMn40rn971/CgcNRw75HXpQBTEfln0oST5OvfipBHubP4U1kwQP7pzXQY7sR/ugdzQT8lDDcclT8tPBoJGo2fQUBWdFx8tPT71KvIX0oK5iFhtO37wPWjoBjrT32sTmkEePegOZgfnWhtwOFbFOiXEbfpRuCnB/Ki5I1g4By34U5BkL7daFXzGDdqCCrcUXAf1FIPlFOpjHL/wC71oAUjeP5UKPl/GgNupWG4ccetACj3/Cmh80FwtCpg5zQA4cUm7nFG7JNAPNBUbiSkBOfwpiREKc/LnrStzJTLucRBtvXpQVdHI+NNcisNSmkkk/c2sJZV/vv/k4rxL4k+IYfD+mXOraxI3+k27xxvnHzj7n4cn8q77xn/wAVL41mhEjTWtn+7IHG6TGSP1zXzH/wUY+IFr4di8K6Db3axh5y9yq/NlDgde2P61x4moowvI78HT56qijy3xLFKbyRguVZicH3rz3xjbFJZJPmHAxXp2olrg8/d6LjuK5XxXoiy2zM27GDxX5TWrclVn7Vg6alSieS3k48ppIWO/PzAUzTviU9nmGebbzwST+FVvFWnXOkXBaFWZWJ6iuXm1KOeSRb1RC3QNjGaxlKMkeirrVnqWi/FNYN0bXC7W+6c5resPissg+a4Xd93GeMV883FuyNutbkttPHPSqNxreo21yyld692HpVUpWZUpp6H01qvxFS+uFjhkj+XB3VqeC/iPcR6lGsjR+XyM9q+XdM8Z6jNOxaF42UDBB6ivQPD2raiyRnj7udu4cV61GV5HFNWXKfVlr8TLWwtF3Tr5nXiqOp/HW3itvLtJPtFw5+6BnafevBYZNR1iLZNMwU8EKMcfWug8MWtrog+9ls4wWyTXoxm7nlVKaT1PWtM8QXF2q3VxJ+9bqT2FaFnq3nyNs9M7q4ewvp9QXaqN5TEDdjrXZeG9FZYhw3B71rza2RjKK3Oy8G2st1ex7flVuST3FeiWdmnlgYxs5+tc74N03Cr/CzL+Qrqp7ZjAu1vu9/WuxUbQ5jya1RN2Pgv/guXo7DQ/AOobmXzI7qLaOrcrjP5V+fegXDN9l1CG3kj/s6SPz2UfuwoPOfciv0S/4L33Uul/AzwHeQhWMOqtAW7R7o3OPxxX52/D7U7rV9B1GzhjZzeIGZVXJ+XkkfTrWmHg7XOGs9bH7rf8EZ0vpvgDdfal2x/aRNaE/dMboOnvxX2hbE+Wqt/dBGK/P/AP4IP/E5fFX7PGq2EksZvdJnSNlDZZo9uFcjt0NfoFChEfXpivoaPwHxeMjaqyQ80DiiitTjEH3jSE5I/wBkU7NFBfQEOMGkyd1KTRjJoGB6U0LIf4qA2zhvXinK2G+tACBWVsseKfuDDHzetNlfBPpimwnLUASMVUYNA6fL2NJKuStNGRlqWotR8h8wdQxpJRlV9aYjkMalZd34HNK3cEMDMo+YAUi7XXv709xk0xRtQ81IWFO1lyvXoKNmTnv0oQceu3mhTlxQO1hBuz8xzSBSX5oPyux9Tihhzn0oAPlV+ppcfNkZpi/M/wCtSZoArnpUZ+dVpxb5z6YpAMf7v1roMEK3zBVpQaEUbhShcUCDOD7/AM6kJ5pkXBan7uaAI5l3CgRsRztqQjIqN4/nHFADowQOeuad/FTcbVO3iiMlhmlyoBxoPOPaihulHKgGhs8U7oKQLikZM+x9aYDnGwf/AFqbnc+O9O789KaDiTnuKAHN8/XBoBzQoAH16c0bdhx6UDQ3DBj/AFoAOO2aGOZOuM1HM4jQ92zjA9aLX2He2g2Y/NwcAcGs/wAQamujae00q7vLUsBnrxxWN8W/jZ4X+BPg+41jxVrVro9rboXYyHLkf7o5r8vP+Cgv/Be3Q73wzdeH/he19cXF1hm1N41jiQA8BerZPXoK5q+Kp0lq/kdeFwVSq/dR91fE34x6F+z78K9Q8V+JtSs7G1sY5NTlSaZVaR3BIjGcZJyMDua/Df8AaA/b71r9of4hwaZoCXVmuv6ktuJZ2PnEs2AEx91cfXNfNvxz/ae8TfFrxHdaj4m1zVNavJJCxkurgvsx0VQThQOgA4r37/gkV+zi/wAVfGt78T9cjZtF8PyG30uN1+aW8Xa5kA7BAV5/2q+ex2Oco80tEj6nKsGoVUoayP0gnUwxKPvLEqqCevAwajn0v+1bTzE57MtV7K+JVvM+7k4/PipbOeS2mO19oZ+PcV+c4ibk22fqVOm0kkcX4v8ACYvgybdrDleK8113wLGBIGX5scjFfQ2q2UepyKoXy3x1znNcZ4i8LKtw8bKrNjk+lYxfY6Oa+jPmnxD8OZCxe1doGz0A6+9YbRa1pgZfLS6CDAznc1fQOp6CLaLbJsznCkDtWNN4diuFZNqfMeCBXVTlfQiaVtDxfTdf1LY27Tzuz2BzXZeG9b1i5iUxWJj4zzmu4s/B8MT/AMPX7u2u00TwtDiP5U6dhXrYe/MefWlJHH+ENH1TUyGmk2+YcbADxXpng/4ZLDIvmyMxYZHHStzwr4XV5Ywscaqp64r0jStGjhVVWJWbHWvYowurs8qtUZh6R4aS2jjj2/dGRxXVeHtOE/8AD901aj0dWRflG4Vv+HrTLLtjCqvGB3NbU6ScjjnW9029EsgETqFwAK2LkIkH8TECnW8XkEbhjjp6USQtIo546163K+Sx48qjcrHyp/wVe/Zw1r9pj9ku50zw7EZ9a0e/j1S3hwS04VWRo1A53EOceuK/JD4QW+qfDvxp/ZurWd1pmpWFwYrm1uEMci84KkH1/ka/f6/2yyt/ErHBHt3ryf4x/su/D/42PPH4i8P6Xd6pCpe0ujCFumQ9hIPm+Qgnk9CBXm1cQ6Ts9jT6vztSW54//wAEQ/Fa/Cr4nzWd9OotNSRomYnaNpwQW/3SAP8AgdfrlbPutUbtnr3/AP1V+Ttj+zJrHwyjtf8AhGZoL5LViGhkcxSGLg4HUE5VeSe1fpd+zr4um8a/BrQL67jaK8ltUE8bsGdHUYYHHuDXvZfjKdSPLF6nzOcYWpSfNJHdA5FFNUEL/LPFIj8jO3npzXpHg27Clvm9qC+D/eoIBY0YGaDQCD604Hnj8aP880xiwNFxcy7jwcU3dtYfWjJxQq5OaBvyH+ZxyOlEcgf+Hp3pU6H1pMsAenFADEO4t+VJ947qecZG3v1qN4i7cfLzS1J1JVxMCfT3pGXL+oNCjC8H2pI12nn6UncofI2KHHmMPu02RwO26mk8424z0qQFdVRiP73pQDtP8qXzVRQNpPFNQZ5/mKAAZLnihky2RTsYpo3Fjx8tADusa+uaHVlXd6UdqTbQBUAZgeacRuTjmniPK85pVAUcV0HOCttQU4U07X+X9BSgbVoARF20LEFbPehCSTmnUAMdyCafRtyaM0AIy7h/KlFFGaACg8ijNG7igAFHU0HpTcZPagBe9BGe3TmgAen60n8WKABtxPSiQ7DTg3PXvikb5UJZsKvJY8AULUai3ojN8UeKtO8HaHcajqt5b2NjboXlnmO1YwMkn9K+EPjt/wAFIviJ+02194b/AGX9Hnea1kaO48U6taCGxjjU7S8TyYXrzlhnAOK96/bJ/ai+AvgU6f4V+KvjS1sl1hvksYJGkDjO3Mpj5UEkjkgdak8bav4D+HXwyk0jwna6THb3EISG10pVihkQ/dZin3vXB655rjxdaFKLc5WO/C4OpKaXK/uPxw/by/aZ8N/BTSJNN+JHja4+MfxqkVnuo1uXk0DSJTgBFVdocrjJXDJnHHWvhjQ/h38UP2h9Ukbw/wCG7pUumMr3HkC3hOfQ8AD2Xiv1v1v/AIJh/CvWviRqnizVdCOra1ql013J9pkLRQk/wqgwuPqDXomlfA7SPC9pHa6Zp8NjCAAI402qAPbtXwuMz2KbjSV35n6BluQuylWnZdlufBf7JH/BJuy+02N141tjq15MymSFpS0asSO3Q193/wDCLeH/AADpkGh+F9PtdK0XT1McNvBGI13HkkgdTnPJ9q6bw54d/sTUbVbeJn8qQFQPvFhz+PSuF8NSvrOkQ3MjM0kksmfwcivmcRiq9aV5/d0PqcLhKFB8tNW/M0tOtVQYYHd6nvReaW1u5mVi0efmU9vpV66hVLdeqsvf0qra6irMIydy989655a7nq8r3RNCytEmGbb3J+9VW+hWVmL5ZmGVx1IqzJEsZbywdvv0qsXkmLZXbtHUDpUrQk5vxFosFzErQr8+Pm3/ANK5ttGdE+XaWU5Ndw8CzyMzKFXGDkVk3Ghm2vCqjdG3zZHauqFNvYylUsznY9PlhUs0e7cOldF4Xinknj+XdgdBim3FosAwSw44yOta3h2KO1uVbf8Aw8+1d9O8Xc5a000dx4P0tnjVmXb83513MFisEanndjoK5bwlcK8MfJK5zmumN6JGHzLx05r6HCz93U8Gs3c1LBleRVZSOM5rotCj8kY28HkZFc1pUXnsuCwya7DTflj+b5j24r0KFnqediJNaGjGXaTPyhcdT1NNluWWLC4yOtVpbplO0446Yp8KGV25xx3rqcuhx8vUy7kbJsbcbulZeuadCdS0+927msplVjnpG5Ak/wDHc1raknkMzfebHT0rD8V6v/ZPha4utoZosHb/AHzngV5eaQTptnfQaaHal4VS1u3jVSPLbaQe5q94X8X6x4Jv1k0y+uLXafuq3yt7FTxW1est9fSSsqhpQHIHYms+50kDc+0jvmvFpc1NKUNGzepyVFy1ldHi37f3/BXTxp+z1H4b0Pw62kw+Jr15Li6mnthIkkI2hFAPGSd2eO1ew/s3f8FYNL8ZaBp//Cead/Zd3NAjTT2MTGGOTHORknB9hX5J/wDBUPxlJrP7azWsc3nR6XZQQqm77hLMx69Oorr/AAP8TZ5fBUmfOs2ZI4Yi7blnYsF64wOtfqXDuHVegnWd79THL+HcJivaO1tT9yfBP7THgH4iJbyaR4p0qb7WxSKN5RFIxBxja2DmvQBYzSjcsMhUdwua/Ezwh4307TUs4bz7VZTQ7T9rtywML8fOHHTmus8bftC/FrwCq6t4b+JmvX1nCPvG5WZE9AwOR+de7iMhSXNSdzjxPBL19jL7z9gWBU7SMN6UH5hnn+Vfk18F/wDgt98SfCN/HY+MG8P+ILRZVV55oPJn29/mjIX8SK/RX9nL9r7wd+0tpCy6LqVtHqYRWksXky4yOq5xu/AV49TA1qerR81jsixmEXPOKa8j1BSwGKXDFufSnsuW6nPvS5wPw71yeZ4m3zEB2x00MSfrThx1b8KSPn5qLlEcbBAwwWPtRjn5eO+KfsxTSBGB/ex3oDoSbQR8uM1GyYft70+E5Wm9OT+tACMqryN30py7m9PlpCOD9KeMD8amQCCTHPb6UnU8d6CRjrwOoxR/KpAbJwufQ5oDkMRxyKUnINOKYfpxQAmaQvhsUZ+b/Z6UtAEDht49KWL7v404dKANtdBzjf8AVtupse4Nz0606UfL+NOHSgAooooAKO9FH8K0ANctj5cUJu/ip1Iw3d8UADHaKRhkUhUgcnPbFPKEdsfzoHq9gkPP3v0oVsn71V9Tv7fRNPkvLy4htbaNSWeRgMCvnf40f8FPvAPwomuLXTYdR8TX0AwRbKI4A3oXbn8lNaRoykdmFy3E4i0aEHL5H0nEjM/ysM45ye1eMftEftyeAf2bLSddV1JdQ1KEf8eNlKjSgnswzxXwp+1T/wAFRviF8YdBTSdLs7Twjp8j7ma2nZriX0UsMcV8pLpNxr2qzXWoXMtxI7l2Z23b89etdVPBv7Wx9zlfA9WbUsXoux+gL/8ABb+31XVpYtJ+H00kMK5jnnvSVB98KK8S+PX/AAVV8f8Axgi1Dw1NJp+m6OwDMlihBkH90uSTx6jHSvm/U9QFnaeVF9pXnJWHC8VyOuPHb6rb+WHmDxv8pfI455Jx+NbxoQT2PtsPwtl9BqUKV2u5wf7Uni37X8UPBt4si3Cx3iGQs5k6SZ6n61+wWk2P2nRLV0XajQoy4HYgV+Kf7UU/9p2OnXEflhreUoUjBCpnBHJHPSv2Q/ZX8dQ/E39nnwjrMX3bvSrdyW6g7BnNfAcXUf3ikjwsVBUsbNRVlpp8v8zYutE2NyD65qg+lqzszZ+XgD1rtrm33xdsMBgY61mXVqwbdt3Y7mvg6lO520apzvhbS7U+LtM+0XBtbfz1EkpIHlL3PPtXkHgjw/8A2VoCwmRmWK4m2sR1BkYivYNZhEbspTeow7DsR9f/AK1c7qPh3dq11EI0jhlZZoto4AIx/MGsHJpcrOiN/bc9+ljk9RuvtMPlqvzY59qzjZNDHlR0rsP+EUW3nZvl3NkHI6Vn6ro+2OTa2FVfzrCSPUp1uhz9jfSbCjDJq9ZNsh+dQdx59qw5naxbc33Seo+9WnptytzHvXcFz0NTGWp1Sp31Lz6ZDdHb6HgCqE3h2KC6Y7ZNwPTPBrWBzb4XqetOFiWiLbm3qN3WvWw+qPLxCs7MpzaJA0S7l+Uj8VrPn8HRlP3cjYznOa0LqWRSv8W49KdY3W2Zu/b6VvonqZqD5NDa8Lw/Y7RYwxbYBXT6fH579vWuW0a42MQxxuP8Ndj4egW4K46jp7110K3NJRRw1aPKm2dT4dsVjCZzW48qwqfbmqtla+RbRs33sDildc7mU5r6qlScYanzdWV5aCxyCSb+L5jxWhZlSWz94e9Z+nWrO24ttB6CpkZbS8/efd/nVQ91anPUdytq8u252qp+bg1xnjbVI5PEvh/Q2cqdSvos7eSArgniu08SXiWto1w33EORjqa5vwL4HTxbrepeMLu4itxoqCOyiZSxkLZBx6dRXkZhU5lyLqehheWMOaR3D3X2u6kmb/loxPIxtqj4hu2stIuZg3EMbP8AXAzUaaj9q3Rxt8x5+grl/jn4yh8J/CfXbpv+XeylcY68ISa5o2SUWPZn4v8A7SvjFviH+1P4i1iSRh510EBjG7YFVRz+td4fiNFaeGrHT47r7V5cqMV8oKGxzwc15f8ABvR7z4k+MNUljMMc8zSORI+zKljjHByeK7Xx2k1na2VleWj2s1vIVZoH+Vxg/MOPpX69kdF0cLHToe/ksbUPad22eufDL4gzzW7+csc0bMQy7txCknivQ/C6RxM39j3MNu06nzLeb545R6EZz+Rr5T8GeI18J3Zk8weW75IbqR68V7x8O/iLY63IreWEVMZcLuX8R1r6bB1ozXveh7UHzLU5P9oXwRa2jTTeX/ZeosDI0S8wykd0zyPpzWD+yp+07rHwx8T7re4kt5IGG2RW6EelewftEW8OoeE4QyxTLJDvhmHBHfHNfIFxPJo/iYSBlA6Y9ea4cZSdOq7ao5sQrLuuq7n72/ssf8FKrT4keF9MXxRarb3DqsUl7GwXBwBuZT+pz+FfVHh/xVpfi2zW60rUrLUICOWhlDY+tfhR+zH8TWGh268tE3DLn5c4r2XQfixqvw21JrzTbiRYZfm2ByoGPTnrWdTIIV4e0ouz7HyWZcJ0Kr9rQ91vpbQ/X/5d23DZHXjikdcNxXwf8If+Col94aghg1mzk1S12gOZJMzL9GP+FfSPwn/bf8E/Faa1tY7i40u/umCRw3C8MT0+Yf1xXz+KynEUXrH7j4/G8O4zD+84XXkewb+MfxU0gsvIpZI2V/uqxblWUggj601327s85FeW7rdWPAemmq8hyMAuM80KTITu4FRkAxjpnPpSF/MPqM4xUtssfn5wAaAdm0e9CLljx92hPvlTz6H0qQDbkt/tUbtvFOcc7envTRHzjgmgBIwSzY9Keh2D5j3psP8ArCKfMhZfXigBCVKcdjmo9+W3fhihlwKMqD/FQAUUUE4FdBzhRRRQAUUUUAFITxj0paFUu+0detHmA0vg/rTl+YD7270ArP8AEniPT/Cejzajqd3DZ2VuNzzTNtQD0z3PtXxj+1L/AMFNmt/M03wLdNZwgnzL2WIeYe2F3dvwrSnTc9j1sryXE46fJRWnV9EfUnxR/aV8E/BiKb+39fsre4gGTbI3mTH0G0dD9a+ZvjH/AMFYbG6ja38HWLW5wc3l0ybv++eR+tfBfxK+L+oeNdYurrULyS9vLl9zSTNliT3rktR1aN7bauSyjLHPX8q9CngddT9Oy3gnCUIqeK95/ge5fFL9rTWPG80kmu+JL/UF37xG0pMSZ9FzivOW+Kei3tz99pHduSVwK8n8QzNsPlzMVwTtOOn/ANaszT7hlK7vwIHrXd7FU3qfX0aNGkuWjFJeR6r4nT7VaSeRdRrI3zI7R7mHsK5uK1acqzXTyfwthsc4qbwzrcNuR9rkby+ADjO2tiCLw5JJLma4ldm3gfdA79sVo6amro3pzipamLeIwXbHa3DFV5ZZT/Sub8R6ZCsIuGtJP3LDzEdjwp4PP4967i/1LSIWZVN0jEYwG2/yrkdfsBe/8e7xzLIeVeZhuz1zzUrDTaCtUSV4nnvxo8Kx+KfAtxDYWit5ETTRYlLtkZ6DpX2B/wAEX/j/ABeLfg3H4XuLhprrQ08po2P3Fy2wf98j9K+YbnwxMjSWsflLIoyT5xVVQ+mDzUn/AATf8XN+zr+2HNo19I1ppfiYOluz/caUcooPX7u4c9zXzPFGVudHnXQ+Rzqm1WjW6bP+vU/XxriKSFW+VdvH1+lZOp3SwxttPyk9qbb3qy2qybGIkX0+7/hWfdy43fM2OeK/J6lopt9DLDxTM6+f7dO2fm9M1Y8SO19e6beTSLmW0NrsVQqpsYnt1zvrOmla1m3LlvSqet6o+q6H5MDRx31tOtzbu/GQM7o/x4/KvNqNN3fr8jrqU9FYvXOktOGXbwOao3mkb42DKo4wK0rbX47u1Ux5G4ZbcPmB96r3GorLL0G4cc96WjemxrDmtocHrXg576XKx/6vPTvWHBp02nzGNuDu6HjNeo215GlxtZVxj0qDUfDVnrIMoTEi9COM1hUivsno0cRKOkjldLi/eMrY68c9a1n0dfszM27zAO1WI/DK2ybu6Guk0rR0vrLdt3NjmvWwCv7rOPHVF8SPL7zTZGmz8ygdvSqcMrxy8qwUnr6132ueF1M2SpQA5HvWbD4cW5mXEZLDOR2qsUnHQWFqc0NSvoFtIzLLt/dseOeleieCtNMlyu1u3cVz+naULRVjVRhe3pXoHgaw2o2VUMMYrpymPNVTZxZpUtTdjpYdIZoAp+9j8KqarH5GFx+VbMl5ttNqj2NYHiCSTzVC5wetfZ4rFQhGyPlaEJSd2Fo7FNtOnjEm3f8AM1R2v7uMbe/c1buFEUO5mXdivGnjzoeHb2MTxjFJqUEdvFtVmODzSaa4svC32KOFogZCHz0lx/F+eR+FZWratMWkWJXa4bKx4H3j0AH1rQujctdWtqWLeTAiPngqSNzA+4ZjXmVJ887p7HVHD/ZewJL9ki4Ztw7+lfM//BSv4ur4G/Zn8RMJmW71Qf2faopwzNIdpH4Ak/hX0V4q1G18M6FPd3t3b2drCN0s08gSNR7k8V+WP7W/x1vf2uv2kG0fQpmvPBOiyK0GxdsdxIn35ST1GdwHtivYyLBzxmKjG10nqGJvGKhDWUtLHFfBf4e/ZvCLTXMMcN/5omQs5V4xj1HXpmt3xp4d1TxdJMvnwwtaoQpZi3XrjI6131slvomhR3EUUh3LsG6ISKxHbIBrlPEviqL4b6zbw6grNa3n+tcjLRseTzX7n9XVKkoLZH1WFw6oYeNL5Hi7wp4T1VobqGS8kVuSBnd9K9Z+C/ieO912GO3t5I2c45HArJ+J/gSz8T2a6po8jPbSJuLqcFT71wng681zwN4ktbhb0NHG2TyCQPoK8qMnSqJva50Rb6H178WNMGs/C+8Yx7pre3OwsPmQ46CvivxM62t9H5isrtxk19p+G9R/4Tz4ZmZmMjSRENg8njnIr42+MGly6beyFhho5Gx9M8V6ebJe7Uj1I5estz239mPxB9qht4z8oxwwPevoG6k+12aFl/1ecEDrXyR+y34hxd2iNIu3cQVBr6jn1lUsVzJt9OK7sprJUGhpvcpzagIrhyQFbPUNyPwrovCXxC+xyx7ZJhJHyGDd6851fVVF5u3Mfoa6LwNpf2yFbhsqrep61FSo6k/Z09WaQSS95H2N+zl+2/4g8B3fk3lxdaxp7KP9GnlL7cd1Jzj8K+tvhX+2D4L+LFzDZx3babqkg5trkbVJ9FfofxxX5b3OuL4XtDLG8qyZCqBzuz6V13gjxBNppt5Vm23GfMdlb5lPUAdwRWeI4do4ha6S/A+czbhvC4mHtErS8j9bJI2ik2svIGenWhUKx8Yx2b1r5N/ZW/bKuILltH8V3013aOQLa6cZkgJ4w7dxX1jaypNAskcivG6hlZTlSD0Ir4fM8rq4Kp7Or9/Rn5hmGXVcJU5Kn39BScZ459abuDSgdMDn3pxZUb170Jgnd7815Z545hu4+7701TxTs5Ylvuj9KYEX+6fUUALt3njj3FL0pkfD8cClTkevNAD8bvxGaapJz7HFOHGPpTVG0Nn1zQA3NGaKK6DnCiiigAozSE/NSKNh/vY9aAHdayfFvjTR/h3okmqa5qFvptjDwZZHxlj2HqT6VevryHTreW6nkEMMCtLI7HCxqBls+wxX5W/8FDP2z7r496/D/Z9u1vo/h2V/s1usuRe5O0yN26YPtW1Ki57HuZDk9TH4hQ2j1fYvftrftsa98YfGtxa2cyW/h21m2W8CfxxqeHPck9a+ftT1uPxNAyt80zc9a5G8+IqrbXlx8sgaNmRmOVwewrjvCHi+4vNQ3XLNH5nRCea9fCxhF6n7phcHhsHSjh8MtPzOp1SzktLuRm5aMbgSetVfPEkbSPtUhSB71qajZKWWRm3+Yozz071zvia6i0ezb+LzFIUFulevTw96nkbVPdhqYeo6qt1LIo2nbxx3p+jySEKNu0ZwOKy9OnaRm8xVXceGHtXRaLYedD50kgAVhhfxrlxtRc1kZYeDepqaUixQ7du5g2Mt6VLqdr5Xl3AYbs7S3Tn6VUimZolVEZUYfMc1n6/4otre4KyF9sOCDu4bivUyvCOSuzDEV4Qb1LOqai0R3Mytyfm9K5nWdRmnlX7POkbDgFfX8aran41jurZfL27pDuPOfaqelWyyT+e0nVvut2PtXoTVOEbM8323tXZEd89406SXV6zMo2MkZG50J5B/xqDxx4Fk1nwvDq2l/udc0mUXdiYm3Ozq2duc49D+FdAmpLDJsj2pgEMVXLMfT3q7pcN9ot6sgxHYzEBkm5W3Ynrtr5rFKNW8JbHdLCwq0vZ1NT7L/wCCbX7cln+0F8PLfwz4uvbHS/iFpLfZGtJW8ubUEA4kVT1IGcgZ6Z719PXOl7pG4zzjivx6+Ifwbn8d6vDrmk6lHpOuWLZtLu1bZudDlTxyCD3zX0B+zz/wWovvA93b+GfjJ4cuIfIAt4NasAd0u3A3Sq3XPXdu/Cvy7PuGKtKTqQV4s+br06mDfLPWPRn31c6BHJIyqrbm5FZd9oUlrJHJDmGeFt6nAOSOlavgD4leHfi74WtdT8N61putafdRiVZbWdZGQHna2D94dCK157NyNudrdfpXxVbDrVTWp0UsVFnP63pmlK0d3pnnA3EaNdQFCFglI+YKT2zmsm70jDeZ5e0qM9c11Vlo3n2+sRq+5/sokRMcyFZEO0D17/QVTtbUXEaqw+ZgN2Tzn0rnpYOUY6m1DFJS9munc5F7eaORWPzZ/iA6VNZsBt+VuOtdVJo8Zk2DCsvf1qrPYR2asmM7hnmpWHfMdn1hPcxby5SV1Vf4utaWhXvkv5KkVWuNMM0XH7ts5z61ZstOaB45Ou3r710qLhsZytKNhfElmzqrY5PYVk2+nSQOW+ZR9K7H7CLqJWPyljjNZt1ojLfE52qpzVV4uo7ioyUNCvpel+Y/mfM3A7V1thNHp0XyjlwDWUtssFtu3ZOM1aSYygZZfmGR7V6GF/dw03ODE/vH5HQafdi4h+Y/lVe+n8y5+Vd2OKr6ZKbfrzxWh8szddueuK1cpTWpwygov3SqsDCQfwrTntWvItufu81NKdh746Zqtf38dlYu0jKiquSS2MdeTUSoyasTGprYxYireJo5BJtWxzLnGQH6Jn/gRFTeK/Gmk+AdAvta1/VLHTbaFWnnuLiVY0z1J5/lXzB+1d/wU/8ABP7N2h/2P4dgh8aeL7ybdKltOrQ27gHCsRkjGeR3Ir4l+JVv4+/bg8SP4u8a6jNoulxKPI0qIPsjQeik4GfXv6V7WR8M18bLmUWkZVK0qs+SlqzuP25v26dY/ba1SXwB4DsZ/wDhFYJhJdXkYKyXu0naSSBtTuB3z1qH4cfD21+Fvh3TYbeC6a4bm4lK7fNJByORxWx4U8Aaf4dgto9NW2htfs4QoiBCSO5NYvi6dhbYNzKtnA2FVZM+dznA9q/asj4fo5fTcnu0e1g8H7GXtarvJ/gbWiLb6lqypbPNHYwuJVAPytJ3GSOg/rVP9ozwomv+GnXB8yEh0BTv9e9Q+A9fit7WQLGypuwBXoni22j17wzG20sNoOdudtetCCrU5I9eVRSaPkPwt8SJ/BM82l3ksa20jEPv420eKovLsheWtyk6SN91RwPTmtn4v/Dqz1DU7zaQskg67cHNeaaZqMvgWdrectdQt03HpivlMT7SE3CWwko2sz6p/ZD8VG88JS6bNIp85yNpPK59K8c+Pnh5bPxTeQvub5yuMe5qb4E/EZdK8UWjx/u45plyucA813v7ZWixy6jpOpQ7lF5GUbHQsOev416cpe1wcb/ZHGUdWjw34F6j/wAI98QEtG+VRISpPoa+uL7WIbnRkbepyhAIr43EH9i+L7G+DKVaUKyntX0foGtef4VUrIHyCoCHgGubL6zi5QTOinJNXLnhuVvEPiNbZuYw+SR6V6ddTLoMEccP+qjAz9a4/wCFmk/2TBcXk2FzEfwrD134hl9Jvlt40uLg3IhRWPIOQARX1eX04Yai681qzmxEpyfunpPhHxFD4hvJpmkjaOzYiNgcqXPVT9B/OulsLua2lXyRhWPXrivP9Eljgiht4z5EkQ+dhwGbHJrsPBt+1xqEUPyjac7jXXh6ntEZW1v1PUNB146TbxyqCfU+9faX7Gn7Sw8QWmn+F9Wlh8xUK207HBY9QnvnoK+DrmQLJvDbscfjXYfDjxXJoWr2cySbXhcOu08g5pZvl1PGUHSmttjz80y2njMO4T33XqfqkiqVxtZT6HqDSOnz5/hFcL+zx8Wf+Fu+AFvpFVby1b7POm7PbIb8q7uTgKO1fjuIoSo1HTnuj8fxFGVKbpy3Qg5VvpTRzGBmnI3ljFN4B56N6Vz26GIKe2OnejduHHOKGcbMrTpAUAPqOfapACcCkY5Q/SmY2nd2607bl80ANJ4pueOtOoxXQc4UUUUANOFP1607qv8Aez2pGXfS5VBueQxxj5i390DqaCouzPln/gqD8e2+H3w2tvCdrNLBceJ0YzPGcbYlI4PfBwRX5b+KNYkkvfkZmhj5bPoe1e8f8FH/AI6SfEf9pbW7i3umm0/S2FjbqOFCpwePdtx49a+d7+7jeVmmy0TDO3+8TXvYOMYxP2bhfAxwuEXNvLU5DUyIY763UAr5gaNewU42qPYZxXHardSacwuFLL5bYP1rr/GELTRrdKvkyR/Lgf8APIn5vyyTXDeJ7hm09kw27ONo7ipnHU+mlUbirdD1fRdb+26Pbybi3mIG59CK5fxXdvqd43zbYxwOc4qX4ZXbXnw/jaT5mSEqG9wcVVmnjRLhvQYA96+pw8o/VFLqc05SlNRZR0eVvOWPKt2Ax0/z1rqrS1Pk7dxXkEc/eFYXhaLz7hW28Y9a6ErsGBuZs8e1eBGPtKtj1FPlpNroTadK1tDM0kbYHC4PrXM+L7iKW1mt5BGQQSST079K3PFmqDS7QfcjXHJJ71494l8SSX17MoflmwoWvsqclhqOu589iG5y5UXEtbV5Vk8x1BbAKDr+FdXo2mLfzxW8aFj1JJ6Vi+BdKaC2WS4tTJJnGfTNdtDMkvlx2e4TN97joK+ZxGKc3e56mFoRUfeNCw0aHTJ44cJJKw3FVH3ffNbsGmRmNgsSnzVIV8Zz9RWfoemNbRbmVndj87k5H4GtpblWYQIrA4Ktn0rTB4fm95m1apFaI4jWPB81veGa28uDaTvhx8sp9c/wn6VgyaHD4g+1afd29pI0ZLFbhd+QOBjIPrXperWqCxZWyWIPc8gVxGp6YJHXEZfys/eNVjMPyrkMKfJNe9q/M8zX4Iax4Oux4g8GeIr3w3qVu/7n7LcPESwPYqe/pXvv7O3/AAV8+IH7NF1Nofxk0u68aWtxtaC+idY7i2XuRgfvP+BMOleYzPcrcRRxvtCtlIn+vr3/ABrT1G7svEU8NrrGmrMI4yEW4AKk9znvXyeMyLD4hNzWp52MymlN3pe6/Lb7j9Mv2bv2xvBP7UOmjVvhz4iWTUrWLzWt54vLuLQnghlPDdwdpNenWkkl/HJcSK3mM2JztC/vP4jjsD149a/E+x+D8ejXVxrXg3VtR8J6/auXhksbuSFR65IOR9BxXsn7PX/BT34vfs96paWfxHt5vGHgvfi71FYPMvIU6ZSQYBI9ZMnivhM04VxNJKVDWNzxauHq0Xasrvuj9TkjHmBiqtt4PtVW5iW4P7zlfpXnf7P/AO2D8O/2prQt4J1+PUrqNBLPYSIYrmEHuUYAsPdcivTE24YZy3cHtXz0qUqb5ZqxVOtezbuUW09XPy/Nx37VGmnMDtZvvH8KvTQeX7c9hTZImVV+9tY9qmdNM7Y1EgtYzAu1m34PHPSpmhaSNsYPPemxw4uNqY56lqsW0fkyjkbM8iqjTIqS00GuilApX26U2GFYn/h+mOlTXDABvm2qegI5NZ97ILeNizcnkV0fDojmeisaDziFvvbdw6Yps3iCO28wl4oVjXc7O4CqPqa+d/2rv28/B/7MGjXkOo6rHd+Ikj/0fSoSXmZyPl3gcKvc5IOK+APHXxf+M37X1zBqHiHUtS8O+E5pfKjt7ItbxFT1+VeW47tkV7WW5JiMc/3SsurOSrJKShBOTfbb5vofZ/7Qf/BYnwD8NZL3R/DS33izxFbytbiKFDHbpIMjlzzgH0Br5E8e+P8A4zftd6nLPrnia50TRY/mi0+GcwjYevypgN/wKpfh58KdF8EW98h0VTdWNxtjvFUySEKTnLHIBOK6SLxFH4lZGt9Nv/tkcgPmKVClR2Jz+lfo+W8H0MOlOpaTO7D5Q6i5sQ9Oy/zK/h/4P6J8K7uz+z29ms0sZ33TqXkkwOTyOOeetbV5rc1rZTQr5F59rwFTozDtk4oj8OzPdQ3Wo3k7RgPiDduVR6Enn8jTfB8EL64yqdsau2zaAV9sk88V95QorDWjCNmz26FGhCPLBW9B/hvTYR4ijjuCZbjyz+7GSsZ/risL4vQTRw7gyC3hAB2DHzduK3PD8iH4gTKszfNGSeeAc9BR8X9HZ7e4WORZMjcF4wCKqrzPDzXYq/vI5b4YieaCVZGUKwMijgk9v6V6T4Q8VQQXSxyhmt5sQuMZ2E8frXjfgLUpLLV42uSIzkAlMY/GvSfA+uKbz7IzQzeZJxtX74B4zXDldboxytujnf2jvBtvpt5Kz26Kvl+ajoeQOw/z6187a7o32+wLrGG8v7xPWvrP9onw/JeaJDLJH+7aA5YH06CvmqW2EcTJtdMnaG/vCsM8w/LUT7kOSlo0cH4e1R9C1MRnKlWyvevofxHcyfFL4DyNbsJLjS3jkyeSBjBH614F420eJZPNj3+ao7GvTv2NvHqXms3mj30iqt5EVKnoSK8XAYjlq/V57SNadKNuZbnl+olmtzJ3jcH64NeyfCu6/tbS7ZMMcyAsAegryv4iaM3hbxpqtgysoguHReeNuSV/TFei/szSreXUceS3IUc9TmunDRjHEqHnY57SV0e2fFDUj4J8HQxjdtmxvC8tEP69a8w0O0j1nxjJeI3mW+norKSeC7DqffpWt8avGGfF15BIx8u0JSPuBsHQ+/Fcn4XvpLLSmlLGJrwmUgHG/k4/IYr63MqkZWpraJhRk3KzZ0t/4rbRblY3upMtyDzg+1ev/C7Wv7WSzhXP2m5XJHZR65r5ruPEaxztcagWaGEfIDXvH7PniK3uvBN1r6hl8mF0iDDo/QYFefl+J9piOSJ18l17x6brOsgX6w2zfu4eC3qfWt/wvfMl5HjP97d65ryfw1rsl2rbv300pxgGvRPDk/l2SRMx87oQvWvrqdnKzMYy1sfXH7Gvxjj+HvjKOF5JJLXUNsMq5yFJPX8K+4jyePm7fWvyr+H2rSWCwycq2/7y9sV+lnwa8Yx+Ofhho2oeb5kxgVJ8ddwGCT9SK/N+M8AoVI4iK3ep8BxZg1GSxC3Z0gPmN/umpAVAyVppHPy4FA7c9a+H3bZ8Va2wF8Zx/KlD5RueooJ2+pzxSkbD1qZARhs8H7tO3YXNDtuX600cH3qQCiignAroOcKKKKAEYkdP1rzn9rL4i/8ACrP2evFGsrL5My2hgtj/ANNHIQY9+c/hXozH88cCvj3/AILB/FKLw78JND8OxyxtNqF39onQN8wVAQM/XcDWtGPNNI9DKcO6+Mp0+l9fQ/MT4i+IptS1u9uLlnlmmYvISPvOSSTmsDTdabWrfay5uI+q47U7xrcSrqMjqD5MnJPpXLy6qNC1OO5RvvfKw7EH/CvX1i0j96p04xioR6I2Nd1KO3gkVh5kjfKQf4QRg15vfySafcXIvNzDhbbbySpzyfyrv9cjhl02acSf6xDj/arznxHq81lpxuoR5rW/7sg/3D3/ADArapFSjdGVSpaSR1Xwd1Jh4L2sxZFaRcLz/EetPZPOnkUqzBj2rM+EE62/hyXdIFkkldXw3HPNbGij7ZcSDO2ENnfXVh63+y8tzWydVM6Tw7pK2tnA6p95TkVcRPKVpmJVVPSjTvNlPl7WjtYyMMwwWrN8b+KP7LsmijCsoViTnvXZlFFTlzyOjH1FCPLE86+J3jaa5m8lZNy85GO9cdoCtqGrRs0it82DisvxX4qbUrg4X/VnGRXXfCDwtJqN4kzoyj7xPatMzxvtJOEDw8PFyku53/hmxk1IR+XuKqeT0H412thcaPo6IuVe4Y4kI7YHbH/6q4nxL4nTw/ara2uAxBLMPWs/wnDcapqHmSMwTr/jXiXu0j6GnJRVj2DQrddQtrhomby+do44+tLdtBZWbS53SKMA5xn0qt4GiS3tOMSfMfvHoPar2q2e6wklOEIG5B64Ir7XA4aKw/MeTiKknMy7y6kNupkXazrlST61izWqys2PmO4h8Vc1nVl1K+tVmUK+Np7ewqsLiOxuJcKG+Ynr1rzsRJTlqXCStocpqVssMiSY+ZGxuY9OauxWQ1/T3Xas1wv3M8YB9D+VWPEdv50rMq/u3GcDsao6RfLp90h3bgo78d68qCUKrhLY2Ukznr25uNJnZbdlhZkEZSUkDdxnnvW3pnjHzfCn9k6r5CrctsdZYspICcemPxrf17wvZ+ONECo22TqSvXNeea/Yap4Nka1e3+3WQG0q6ncVPBwRzWbpypNtao1lKNrMfqXwa8RfDTX7XxF8LdSuNH1rlHFlckFl64znH/AScV9vfsJ/8FOdL8f6Xa+D/idfR+H/AIh28/2U/aovJj1HspB+6HPfoCTxXxl4A8XW+kGX+z3kkWRgZLZ3+deD8y9/bFW/HvwT0H4weGVvbeSSHxGuTbXCS7TEQc/OD/8AWrwc0yOhjoc1NWkeJjMrh/EofF1R+xhZpo93r834Usgd41G3dx1HavhP/gmV/wAFDtW8ba5L8NfijdWdjrWnxKukX037g3qp8rRnPylgBkEdea+7QyOD+84x8v0r8xxGX1MNN06h5FGs5e6DxRwLvYnco9etQpOo8xjuXdyM9qS5fEXLce9Y2o6uyu+GUBffpXNzdDrjqixq2stGGYyKqxLnJOAB6mvjH9tj/gpra+CdLXw/8MdQt/Eni+aVluJoYvtEFkg4OCPlL5+uBmuA/wCCg/8AwUg1KHxbq3wz+H8Vrd+bbmz1XV48yMjyZDxRgcAhTgnnk9sV418KPglpPgnwra6p9sa4W+iEVw/llmhOM9unfrX2vDPDFTFzVXEaR6HNzTxE/Z0NlpJ9vTzMvw18EL34iw33ivxtqE9/4u1ENdpJdOGiwfug9t3ovQdK6xdT14aDo2n/ANpfvHmIltrRQzhAcZIIwv6UXvgjQ9Q0I2sLzSQk/NdGYhRg/dUf15qPQvL8ITtBpsBWEfeLEszn3Jr9cp4CjhaSUVbQ9vCYenRjyW/4PmX7JZdG3rNqV3dTNKxaJ32oSc4JC4z79q7nwNayRaRJJcRrBubcqqBz/nFee6DZTa14gRpONzZH+zXrGnsLOxAfHIwDW+X0nUrOT2R1VKlo26mT46vpLPw3JtkjG1Dj15qj8JAZNM86RlJ356cmj4j3v2jRZF+/jsBVfwHrX2HTbRWX5JCVHY5rvk3UxKctLGStCNupNeXY0vxlDKqxx+YCAcYzzW14+t7eVGO0cAb1DHkEVieI5ll1a1G4+WhOT1x0xWrrUqyW3y9WUYz/ABe9EY8vPGT3JnJO3KeP6vYf2ZdM0YdAzDAz0q58OvFktj4gV5H+bdhc9jnmtTxhpZlhZozy5+YelcLYzyWOoQ7VzgkknvXzdafsKl1tc2s3E+ofGemf8Jr8H5LiNfOktYy2Aecd+B+NfJWq28mnXjQyfN83Qnkda+qv2d9eXX/CstlM+PtCtCQOuCCDXzt8aNLfw54juYWjaGSORlPGc4NexmEPrGGjVXRGF7bnC39h9ukkTyVbcOo5YVy2m31x8MvGNvexhohu5b2rtNMkVnXcfmJzuNc/8T9M/tGy3rmRs8EV8jXp2Smt1r9x1U5aXR1n7TGl/bdS0zxLbI32PW7aN3cfdMoGD+PFTfst6zHZ+NIYX+5JIuzPY5qx4I1aP4lfsl3unyLu1LwzP58QH3igYbuPQBjXK/BG8bT/AB1p+fm23Cjp1yRXoqzqwxEftW+/qY8ybZ2XxJvZ77x1qMZbMl1eMVGeg3Et+ma14Xt49OWKSNWEaFQf7orjtX1u5vvi5qlrLGu3SZ54FkH8eW6k+2KdqHiPyAwjlU7Qd+T6V24rFWcnIwp0/euYvjO7k1TUrPR7GTzJbiUtJ3wor6Hi1GL4f/CbR/DNu23VboLcSxY+Y55A9QMYryH9jfwMvxH+J+o6xqG9bGxRtr4wvXPX8q9JW4h1PxtqGvXR2ztIyW6n7qxj5V/SunI6L9nLFy+1oi3N1J8stEdl4QcaArSTNlmHGOoFejeF5pI9Fm1C4bEcakoScbvSvF9E1GbXtbZbXMsK43EDIB9K9C+IPiZNC8KQ6fHMouJtqCPPzc+1fVYeSlFyey/EUvd0R618Jdak1DwubhmYfviuMZr7i/YC+IDagmoaLNMWUxCeFT2wcHH518K/DFv7L+HEMYTDB8sT3NfRX7F3xB/4Rz4q6XJIyrHM3kMT0IcY/niuLPsL9Yy9q2tro8bPMGq+El3WqPvjG0BaQL/9alklVzuXlRyCO4pN4HfpX4k9G0z8ls02mIzbU9+lBk2t/e4pwbNBPFLfUCHOPzoB2g9etDnH8JoX+EUSAdmm5yeRxTiMrioyrAHd92tjnHM+Hz8uPSgkjkfN7U1WIbJ5oGHP90+1PoA8fMyj+I8CvyQ/4KWfFKT4hftE+JY1LC102drOH5sj5BtJH121+rXjbxFD4J8Gaxq852pptnJcdepUZr8Mfi74nk17xrqNxNK0jXEzSEHnljkn9a6sItbn3HBOD9pWnXf2Tzm41GSdZLdvmZSeGPWuN1iMTW7wySECQ5jI7ewrovFkn2a8a4i/5YjLYrJv5ob+ySaNFmgYYdehDDvXfpLRn6tJpLQh0fUP7U8IzW+V+0W8bR+/HSvP/BevfbVmWZtoVtuD261t2dy2h+JlkWRkhmbYyY45HFcr4kto/Cvj9Zkfba3244xwrdcf/XqqdS0fZT3OHEe7NTOr+F7w6dpOp26hmaG5YLjqwwCD+Veh+CNPj07SZdSvmENuuTsbgtXl3hTWF0rW7iVV3KyCRu2RxWT8cvi7dX+nxwQtIkO08A4yKyVZQgzq9olH2x6XoX7TFv4t8ZCxjsWS0R9isrcjFVvi7r8MdpdMrBdwJUE8815b+zJbldP1C+yNxIGWGT1NTfFTXGvr3y++SDz1r28pxT+rykzkxFbmipnP6JY/2rebY23PM3A9K970aOPwd4Uh+VWkCAYHHavMPg7Zi31xppo1ZYo+APU133il/wDiUNIzeXhegrile7bHhL8vMzAvLyTWNRO1jHt+YjPWu68L4lgXKlFjXqOprgPA0S6jfttO8ofmPtXrmkaUtvYqF2+ZIQCy/WlThzVEjsjLS51HgR1gsWyecZBYdRWnqzeTYFWXcrLnGOMVnw6Y0FpHHv3MRuBBPNWbiRrywMIYrIoxnrmvvKelBR8jB6u5yusQpJf28m0RhAMcdKmEUcMzMrRt5hOAe341Yu4d/kR7mZuhJHoax7nUY4ZRIsewZ24A4yK+fqRs2y5pW0IoxJPfzBWVdpJFZl5cmWPc8ancxXhelahAkzJt+8eqjk5qq8C2snlqrlc55PeuaVP3jLVsy7HXJNHMWGUrG/8AexXX219Z+M7MCRo0Zl2jLZI61xWq+H5hZNI21SzdAeneszT5LrTp0YyMqq/Hv71dHEuD5ZK6FUitPeLfjX4QSW10lxYs0ciMSHVcCsTSPGN1oevwfaP3N9ZAlkcFYdQVSTjPZxyBwc8V6Lo3jqaSDbMWcgAfMOKseINKs/GOnNJ9njX5dpcqCcjpRWw8P4lN2Li79bnG/HPRbX4+6ZZXVpNDot9pERnhmJ24Jx8uRz24r62/4Jqf8FF7X4o6Npfw18XSG38a6NAbeO6ll+TVEjGARuOfM29RznBNfCXirS7z4bamrW7RrBeAIWdQQjA56e/9K4rxZY3niDWZ9fs4fs11YlW+0RNsMZBADZGMHNfH8QYGli12kfO586OFh9be+1u5+8GpeKtPtCsM+pWKSyD5Y3nVWP0Gea+Of+Cqn7YQ+BXws/4RfRbiKfxL4uRrc+VN81hBwWcgc5YEBf8AezX5iXCyatrkEd9ruovqV4C0cjyPyQcZ69eleh+A9G1PxRbXVxruzVdQ8Ozw+RfSANPLFg5jbP3htHUnjaAOtfN5fw2lXjKrLS6PlI8Re0tShHlvpfsdJ8AfAt/oo0rxE1k2rW94T57q2ZI25BJ4655r0SKySctDZyanZwxuVkhlk+Vifw6cVoeENJ0bX9ItGttGaxuNQlOyRZSoJUDOQOAT2rY1i3sfB9vCt7pO7zsqZ926TcPU1+5YOhDC0o27H3mDw6o04xXU5/UVK23+sWOKPhFByOKdpujTajp0kizM+RnCjJqa+l0/VbNmt12uxwmRhQa1NF06S102Tc3kyRxk71OAR+FebWlLEVNdjvj7tibwRozWl9CzK3yDJyfu/Wu2lSM2i7ym5Tgljtx9PWuI8KapdWcrNI63LSoRH23fWuitL66vrGP7VtJUnKY4PpXv4KEYIUtXqil45ulg0+3aF1eZnw+8fw/41DpNyptYHfhY9x2nuaxPFOoyS3+FXG5sBOwrR0WDytODlehwc9q86Va1bQqME9WixNG011GysVZFwD6VqTD7RE3zbmxj5frWYlwWmy7bivHTg1bWGTyFdlX1BDc1vGd73M6lk9EYviGFUhdcduM15e8bHV2z8qlsAk8DmvVtXIktm4X5QcZNeT6nMq6j825mUkgZ4rws0hy6lR5krHqXwQ8SNpOqxqrfKsoBIOK3v2zfBMOoW9hrlvs2XkZSXj7knXr715T8P9Ua31e3bcV/eAlQepzX0pdeGl+Jnw3vtFKq011Dvty/8Dj7v59Pxr2Mln7bDypMzqU7as+K9NnXz5IQ24xHb+NQ6vp73NmYyyj5iwbt9Kr+INGuvCPxHvdOuNsdzazmKRQeAR1rrLjRVuoIxtWO4mwVbOQRXzeIwt5umujCFaxxf7K2sNpH7Q7aDcMy2evW8tuQT8mXQqMj61qWvhi4+HvxNbT7kOJLe4U7sYwN3Fcn44tJvh98RtH1tVEb2N/C5dTj5dwyK+gv2kNEXxpqHh7xtpqqbTUo1huCF5Dqep/A/pV4ClJ0pUusXdehz0anvuLPN/Hyw+H/AIjeJvmKzT3ssp4xjcxI/nXD3199vEkcbMJLkiJAD3rqP2i76GP4qatCq7WkEblx3+QGo/gD4Ebxl45sWZVa2t5QW3fn+lViaXtMR9Xp6u4oy5bpH0J8NfDlv8HfgHcSbjJJe+WoGNuOMmvMb3xM/iHW10+0Vg08gDMp4ArtP2sfiP8AYdPsdDsmZZQTtCgBQP8AIrP+CXw88iCG+eMNcHLSSHv7V9RXknyYKj03L5JKzPSfhdoK+GNOWFfL4GWcjn8a8/fxNJ44/aAhjXcbW3lCjJyGIOPyrqviP4r/AOED8HTzrujk2EDPfg1zX7FvhZ/EXjSLUJlBBZp5C/JHetcTUUZ08JT6vU0cHa7Pqe+1T/hGvCEcLfNJJwq57etdv8JNUmtE06WNgsrISo9CCD/SvLdS1FPEPjBxH80NuAqgjiu18M61Jb65YKvyIsmwenzcdK+iqQ5ocnyOesrwsfp/8FPEx8WfC3R75mzJJbhHBOfmX5T/ACrqmcMfujNeKfsOeI/7R8AX2mSSb5tPuN4B6FW/+uDXta4dfujjivwfOML7DGVKfmz8hzKg6OJnTfRjd+P4R9aaW3NjjinOuO30xTUGUryThHYpOmG96N30/OkY7f8AdoAdTHBDf7PcU0Zdfvc9h60oBjVl6k+tdBzjQdy/LzQQwH92nQjBH0pzjP54zVWs7AvM+ZP+CqnxZn+HH7PlrZ29wYZteujCwHV4gp3D/wAeFfkl8QL1Gvm3Kx3dWXrniv0A/wCC0Pi9tS8SeH9CEn/IMsjdsg7NIzA5/BBX50+Irx5VLb2ZmO0Db1H1r08NT9y5+wcG4f2eDUmtZamHetG0U0e7dGen96uS0++XS9TaCVj9mmHKt6it3U5Gg+aN1R1OWRj/AC9awdZt45YfOVct374qt1y9T62ra9kY3igG2nKll2ucxfzHNZHxHsG8S+FFmjH+kQsHUjqp7/nWy6rr2mzWsiBbqNS8TE9SOg/GsbSL03KyWzfu2B+ZD/Cw/wAmlKV/eMK1NOPJL5HNeAPE7ahextM43eU0Lj6Z/wAKxPifcfKxY5KnCnsPaob/AH+CvissYjK2N5ICpPRS3UfzqP4nWzSX8Nvubby7Yrz6l2mjz1XccPKk90z0H4Sf8U98IIbhhiS8LEn6EgVzepqdT8Q7izMWICmuuvo10v4aaPBErn/Rk+Xb6qCT+dRfDjwTJqupRTTRN5e/5dwr1sPJ+x5UbfV3JRiux2Xw58GtpNpuZcySAFmJ7VF8SdQ+yafPHu24+4prsrxY/D+miSRtvAxk4FeQeP8AxT/bWptDFumVjjB/oa6JS0u9zsklGNkb3wgEo02TyVDNcvt6dRXt+g3EfnRQrGyrCBn0NeYfBLQ2tdE3yIFaMlgCelemaIvnTltrMP48d67MvheqmOnpDU6y7mVIULccYAFZVxqMCQlo5X3LwvPQ1sz24msom8stlcKpHSse40Q7d6jYyj5lC55r7GUvc0Ih2KzahGG3SRSSb+B8vQjvWFrcq/ZWMMccbKcYYd60pTN5rKHxsBbH+elZdzaSXMbBmYDJwcZyK8fExaV2DkralM3hCBVkVZGO7itiNLO+CtPlmZc4Bxg1y96dkzL/AKvb8ucdB61raHcZgk3/ADMvQ46iuPDx5pe8KcrbEU8NvcwtDuXcrZUld3T1rmvEG4OsaqSytyR2710kv+iMJvLVvmzjB4FGsaPJdQmeG3jbzFD8A5/nV1KN3yxMJc1uY5i41IJCmxgyxpnIPU1QbX7jT4zcebIFxkgEjH5VPqmmm2fy9mEB647+mK5jWbqa7MkbK6RcAYB559v6151ZyjubUrSjys574g6nqGs219M00k3kopRZGyoO7H9a2vEEK3/wJmuNJmjkSzmjfWIUfDREYBkZP7m7GG6ZxWNdaVJeC63eYq4/iPB9K43xJqms/DWeTWtDZ4JprYQ3CTKJbe8jONySI2VYHrjscHtXiYqVvektGfO8V5XPEYXmpPWGv/DnNQ6DJ/bMipdXn9nzQlvOMpM0L542nsPpxXeeFfHi6LcTLNqFxb272rwkhstM2PkHvlgM14ncfFvVL7VDF/Ykcc83zYikYR/gM9PbNeufCH4U6trPj21l1KL7dYRojlGTy4l3gfifzrHL6MqtVKmrq6PzvKctq4mukum59RfDzX/sHwfhknmjFytms4AkGQ+SemeuMVu+O/GSeIPDmnSWe2SZx5kg28jj36VDpeh6HoVhIBAs8aoI/JAMuxgOgxzjkcHpWjpur6bqI8tbeOONQACIwPlH4V+nVJe4o9bWP1zD07Q97oc9E0d5pMiw27LJMvcY2N1JzVrTLbUDYtHI+7zE27T0rpLtrOGPcqoF4IKj/PaoxdW9yCsL7eCp46en9ax9lUirRSR2R5U7mXoul+S0Sj5GjHTPp1rqrC2Z7f5mYL6f54rGhtCblSWXbyCffNahu208LGrtgkcH+KuzDUZR3MZ1knY5zxTaLDLlVPs+KZYT+Rp2GmyzdMnitHXJ2nULtyhHK+lZ1vDG0CqY13ZyBnoK4alJKrdmvMnHRlmwmVJfv5z8xxWhFcRtbsTI25QOM4xVC2hjRj8ihxwMNjNW5bWH7NJ95XzxgZG2uiFOLRyuq0zN1W4DxnG3aB3HJryrWlZtSk+6qlyBXpurALAzZb+6MCvNdbi8i/brjeefWvFzanoaqWqaKnh67e11LDS7WU/Lg9Bmvpf4feM5tF8GzapJJujtgp3mvlib9xdLIemSc5/nX0N8ITH4y+CPiSxU+ZJb23moFPI2j+VPhio413F9mPELRHk37Yei2994u0/xhpkedP1uAee8f8FwnDZ9MjafxqPwgq67pMbeX+8Vc/LycVH8KPFUfxB8I+JvA2pFGuVeSXTc/wCsEijcFH1IAqh8Mr+402R4ZFaNlHlsvoRXfKEatb2kFu9fU5eZR90wf2ifBcl54I1CZY2LW8RdfbHNei/sU/EiXxt8MItPuGinthJxHKu4L249K2da8OW/jPw/dWsjZW5iaLHqSMZryz9iOyu/APi/VtBu0aOSwutnlvxgHBH86zpYf2GPpzW0k0znq+7W5o9Tz/4+eIm1v49eJRD8qreNaxqvRdhKf0r3b4C2tv8AD34arf3G2GYgyO7d6+fLnTv7W/af8URSL+5tdYuZXP8ACMSnr2r0fW/EN54suF0uxYf2ZCBG+w8KOprz8LV9nXqYmW92kRg71KlzU8JQXXxZ8e3GoXzSMm4/Z933Y1zXvVtqFtoGlrAg2RwoC7D6c4rjfhh4XtfDujecoXlAzZ/gHp6Vy/xC+IbTfatl0sUMIOWB+9XvYGKw9J16vxPU9KUtbHO/tFfFN/F+q22k2crLZ/eYgYZj05r6F/Z70Bfh58ElvpF8u6vEPlYOWweM/wA6+Tfhf4euPin8So1SNplEiqMc8Zr7I8U3MGkR2+j2u3ybFBGOepHX9azySUsTVnjJbbIJz05Ub/gL9wdzeY7Sclj611i3rLprShtskfzg/wB09q4fw3qbC2h27t8fBx0/GtjxLrUmk6FuO3dIygD1zX2EZK1zCN9mfaX7CnxHntvGejq0xFvq0axTL/fbBUfrX2wzbfoPavzN/Z28STeHbfwvfJuWSKZZc+mHziv0wguFuLWGRTlZYw6n1Br8l4zw6hiY1Y7SX5H57xZQcK8an8yBm3r8v8qGU+lOO1h1x9KTOOMtzXxbPkhpU4z3+lATIxTto/vN+dI5AXG5s1IEIXmnSLuLe1NxuWkVmORXTZnOPjGW3U8sFGSflX5iKSNcKK5f43+Lk8AfBvxPrTf8w7TLiUe52MF/XFO95GlGnzzUVu2flj+3x8YF+MH7Q3iC+XatvKgtoyDnAUY/nmvkjW9S+y3Kx5YrCxzkc8V6N8Q9Uke+aZeZHkLnB7sSa878XIAu6Rj5cw+Rx7161O9rH75gcL9Xw9OHZGJerDraSyMcMCcZrlhPJp/3maaPGNuPmH/6q05kktp2G7cmeT6iqeqWD3Nqirjafulu3+FUo3VzopzV2pGLrETWN9HdKTtX5ty9/rWH4lTEMeq2vzZIjkjHfvW5e3qvayWr5XsprnbDVV0jUnhuOEmyDnnB9axlvfvuUvfV5dDm/ilaf8JD4Se8jX/SbdxNGB2K81ha/rsfifSbPVEjKGeLGD2I4/pXR+JI5fDlyyyfNayNgH61yrad/Zfh67t1+aOOVmTnoGA/wNcda0aljycVRbbmvn6nsXh3xIv9j6abuHdEttHtIP3flH510I+LWl6DEsNrD9qmxxgjaprzzw9pcnizwjpflSFVFsm455XCgGtfRfCUfh0NN8txJyeRwtddGrLk0PajJKEZrsafibxXfeJQvnMtuvJUdRXG6enmar8rfvC+AR/n1q14p1vpu6ZI4qx8IbFfEXjO3h2/u1fzXJHG0dq29o5NXMqmrVj2jwppA0bw/bxsSJGG8gdR7V1nhaPMwXOFYnHPesYRSFyqDaF6tnk10PhCJ3njXHGOMfr+tfQ5bHmkrDnGx10MAltlXcdyY4pk0KiHdtxvGD3P4VL5SqV5ZX4BwOBUMkHlRfPIrfMNpIr7GEFGHvHK5tS9057XbdYJ/k3KrLhvl4J9zWJdSNBEqgqyfTp9K6jVmMRkXCsqjJ981z99MsVygb7u3gjtXkYnkTujTmk47GA8ZkcrIrFTlQwXt1qTT0a2tpApZw/QY6Gp75dgTnhsYA9KdaRI+5Q3MgwAO9eTGSvZC9m0TR3TfYwvl7gUIx61paJ5Zs0ibeohPy5HOD2H0OazfIaF1Q/LtIGPepL7U20+MyM5zDg7R0FenSgk7sjmbVibxN4LhubfzIf3u4/LnsfesFNKtZbYRtFt2na3HBFdJpfjpLKVmaOOSK4A3gnp7ik1bRI7izjubaQ+S3zjJ7H1FZVqUKkrR+ZMOZKxxmteALLUR+8i2soJBU9sGvH/AI3aRDZfCybzJkabGI44+w//AFV754kk8vTFma3l/dEqTG4+ZSOM/rXz/wDF240+PwffNBDcLc+U2VJBCtzmvLzfCwjSaS6HHXc5Up3elmfOcC+Tf2si7mXG0HuBmvt34OGBvC3+kz2625ih+Yt8w45r4msrpre8USw7lxuz9cV9kfCi0tNX8PQ2ZtF2yRxfvsDOFXnnPf6V5fDb9+T9D4/hON6s16fqdrYa7aaZcSLZ3UKwfaC3zSDa3yqMZx7Z/Gu00m0h1BxtMPzdWRs4ryWK20dNDu186ZpLeZ1WB36ckZHFZ2hfEaXwbqCbZC8Uy8B2PSvovrns6qlU2Z91q04o9yufD8dwG6Lu4A9RVGPQH09ZGZNwxxgGofh/8T9P8SzR7gImYYBHQ135MN9aKGK8DIwOtfQ05wqrmixQWuqOIjga3mX737wc/L0rQUecyyLu28gZ9sV0B0pHhb5UAYcDHPFZ9/prDnaq7jgbO1ay5lqi1Rjuzl9RkSYeZ8y/Ljb7d6LWzjktVYtt75z2qxqGlmWZiOncA4plpbiG22bd3PGa8+NpT1HP3VcW3s9yN/Cy8A+9Xkt2hgw21wCM1HaXCyoQdo3YH0PNX4Y1jj7DcMHjINdFmtDB2krnO6xF5Nu6/NtJzwOK808Zx/Z38xt3zt0x0r1rUbNpmkWPlV9TiuJ8X2D3CuvlqDH8wJ7iuDMKN4FRdrHmd1fGJWTBYEZ6V7V+xBrkc3iDUNLmbbHeR+USfQgg/wA68a1e58m7dsKdoORiup/Z38Uy6D8QbWQxqVbjjsSRXz2VVlTxkZPa9jqqRcoaHl/xD1yb4C/tY6lNbEf8S7VC4Dj7y5z/ACNe/eOPCNnpEum+JNJbztL1oebtU7vszEZKn868n/4KR+DWi+Mi61GF8rWLGGcBRjDAbD+q1pfsO/tE2eiWl94b8Qwte6TfAEb/AJjbsOAVzXuYStGhmE8LU2lqn+J5MrrSW56ckStaR3Ub7GQD5W/iH0rj9UmT4fftDarr3y/ZtR0RdUkXsrxlkI/JRXrXiT4T3WgaW95p0kN9osn7yKTGGAYdPYjNfP8A+1bqzad4WspWVo5LjTL2zGG7fIRk/ia9nMounRc39mzTDFPlp866HjHhbWJtTvdR1lpFjvPEM7yykjhFdiePzr0v4VW63N/a6dbrujaTlj/G3U15L4GjW9+zCX5be3QE4PXFe2fBrWrPTVvdbZfLtNFRpTxy5AJA/GvgMDW9tWXPtuVgfdpc0fU7z41eMY/BunWOg2M8bXEyCS4YHPlAcbPrmvDfiL4vkhga0UZ3KNzL/n1qH/hKbjX9WvNTuD+8upTJ8xzjPNUfh14dk+JvxZ0/T4d7K0yvIT0IHrXXmWYTrTVGlrd2R1SkmtD6k/YJ+HA0rw9feItQUrcx8x8YDcZ/pXYXd/8A2lrMtwWVm80kAnFbAnj8BeDbXSYwPmUk7eOegzXO6IVtpN8ir97nvtr77BYeOFw8MPH1fqTGL2O18MwiW02rG27PUc1DqHiGTxj4z0vRU/eLHPukA6jFYXiPx3F4K0ppplw3JRVP3jjitb9kzwtcTeI5PEl95eLgGUIedozkV0SqXmqMXr19CttT6Y8KuthYQwRjadPIRee5AP8AWv0O+BHjFfGXwq0m4+XNvEtu4B7hRX5reAfFf9t6zrixhQqSo3TqDxx+Vfbv7Bev/b/CGrabJjzLWdZh6YYH/wCJr5jjjB3wqnFfC/zPkuKabq4VVGvhZ70Bg+vbrSN16f8A1qXlsYH603DN2xzjrX5K7o/OhxX5c0daaU428UvQVJXKyArhv60qDke9OjGV/Cheo6da67o5R7HCivn3/gp949j8Dfsh6tD5myfxBdQWEYBwWG9WYf8AfKtX0CxwR+VfnX/wWi+M0k/xH8L+BoZd1va241K4j67JDvAz+BFXRjd3Pa4ewvt8fTj0TufCXji5WC6kYGTphG9K4WO/a9iktnywUEqrda6/xXe/bfvcrkL8ozXCa3P9luvMjxHNGTtPY/WvQlKyTXQ/eHZsydQi+zTSbm27Rnae/vWfbXrC45XdGR0LcNWhqhW8aO6aRWZfvKDww7/1rJ/49Jty/NFyRntVuTaU0YyglIr69o321PMtzG2fmChvmFcf4gtJNUttrJtuoz34yK62e8jZN0PyyAHpWHrpa4QFtySKPvjvQ48yuZzs/dZyR1ddf0KaxnY/abYFRu9q5CS/8i4k0+6/cyyfcOeG9K3fFtnNo9wuqRIdyMDMoHDL0PH0rnPiLDa6xaw3VnPtkb54pN2MgdR9c15Vfbk6rY8bHVpRfN1W/mj034JXqr4LaN22tp5ZJc+hJK/oKn8Q+KJZnKRyeVF2/wBoVznwI1yHVvCOrSKwW5j8vzlJ6PgjkelWrtmubhV6sT0x0rXD1LU+U9fDT9pQjLyKsKTarcLsDcHkete5fBfwbH4d8MC+uIxHNcMTvI+7GfWuF+HXgaS+1Nf3OVQZc57V1fxV8fR+HNDbT7WfayIEwD0GK6acvZvmkdFKNnzvoelaJq1jqcvkx3kPndAp7k9BXW6Ppkunks0RXHAbHBzzxXyT8H/Ed5q3jFXjnkk8s7m56KCOfrX11oWvprFjEyMWzGDgn+LFfXcL1I17yfQwxdZN88dmaEd4fMXOQoPNM1S58y29FY8Z/pUEsKx3PzK3zJnv19KraneAQBRu/d857Gvq8RyxjoctOqmQXNyH3R7d68fNisHXCpmj3BW5yB1FbFrcq8uzco3Dc2f0rP1iDzvmUx7VwOorxKyctjeTVr3MuY+bcq23lTt21JDF5UgTYY3AycnilhtG+1GRdy9Md+9WXb7RtbO6QHD5GMVz0MNrdj9vZEsFvIYdzruVmJU5zkCqWpWjTLJIIt0eMEZ6VoadceSFV+Y29ecH2qaeNnhcLtC+mOte5RorlszmlJSloec6rJNpdxuXzDH6Z6VNpfxBNjALWXdJwcE/wVua9ojXR4j3DvisLUvDaw3f+rw23OMdK8mthXTqc0S1U1szRbxvp09rNC0zw7xuLDJ5H0+teM/FzU7FfCl867prhkcZVic9etekL4dW4LFYWkXofLIrz34iaZDbeDtWmk0+SOVUdUbHykeua8nMqsqtNpmFSP7qXoz5xsNZ8uaJ5FbawKkY+mK+ufhjDpWo+GtPmvrW9G+FfniTaBgf7J/nXyKbhfIsyIz5iyNkbe3FfXfwY16+tPAdrJDA80hjGxGh+Vh36ivHyKXvSXkfF8J6Ymcf63O28BeHvDuo6RerJDJNM7MsXnKxLDJ6E9D2ri/iT8I7jTIhcWys0OflB/hHauu8EatqN1bXH2uzhhty7mV0Kq0GfxyK3Bqtt4h0hreSdZJM4HPUV9W8PCvTUex93GTjKR4r4b1b/hHLqNQ0mY2G7Br3T4a/Ei3mtPLkkaVlI6mvG/FvhX7Fqc3lqwTNTeE7ttOm3bxtyD1xXlYTETwtXkkzaKufVVndWt7bwpz5v3iM1JqVnl1wGUYyfSuF8FeM7e9ljVphuYYGeDXfW0y3lptDNI3bHUV93hqkKy0ManNFaHM31grbfmUMnBwfvVm3u+F+PLjUcnntXU6lo7CJW2DLMMH19KwNU0vc7fd+UkNzWFTD8srozlUbVmiiu1FZlCtkA9K07RlW3Y8Z/mDWdbRi5f5V+5wOcfpWpYxK1sAyFW3fN9MY4/CqilzakK/L8KKVyhVNzBWXnvyK5bxbaNLasy7epHH9a6+eJcMqqxUk4J/CsjxJpaxQkD+I5Pp9aKlFTVmKSbSZ4j4ptfst+V8ld38yai8NX8mk61C0aYbcCP8AZrf8d6Vm5LAOwXkYrj4XeKdW/eAMee/FfC4in7PE+70dzrhK0bNnsX7S/gWX4ufsxx69axo9x4ZVzOSPnaM47+3zE18h/DlmOsFo5NrL6V91fs86rD4o8GXWgXj5sdUie0nRuhV1K5P59a+J7rwNq3wX+LN5o2tW/wBlmtZ2jG8fJLHuIDg9wcda9fNsK6k6GLjs9GebWmudH13+zj8fF0+wt9D1ebzIZgUdZGyuDxwD/SvI/wDgpg1n4L1TQbW12+RdxTzxqvYHYP6VnfHvwreaR4Os/Enh+T5bONJJViPzKo6n+teJ/tP/ABruPjF8M/Bep3E3nX2ntc6dcN6jKMufzP5V051mXs8DUwdXey5X3Rw5liHTp6GXoVzNdm3s4SQ90QoweRXbeMPEjabpFn4Y0+Qj+O/ZDwx4wp9emfxrhPBqTeHtLk1m6AWaSMLZqeoY/wAWP1rQ8NGa+nkuJmkkubhtxf1PfNfnOHrShC32n+CDDVpyil5G7faiLWyj2E7hjJHrX0l+xj8MF0DTI9bvIoxc3AZ1c/eFeEfDrwYfF/iaK3WJnjjG6Q9ia+p4dTh8FeFY7dZI1McYCgH8/wCtfW8M4DnqPE1dkelGP2olzxp4lOo635m4sqt8uD2pLTVodJ09ri5Y+XCMtu6tXHW+swyXH2q4k8u3X7pJ2jNYN94jvvH2vfYbNpG08vtO0ffxX1+IzGFPXd9DblnN3Oo0awvvjj4uXy45JLK1xgE8YzXqnj/9pLwl8DIYfDplk/tQQndDbRmRkQYJJx04qb4R+Hrb4b+EvOkj8ia446fMa+a/2prez1b9qa3TUN1na/Yd141udkkkRaIOAe5Ck/lU1J1sHh3itPaSaWvS7PKzjF/VcLKpDdHuvwh/4KA/D3RvEslxc6y9vHwkqPG38h9a/Rv/AIJV/tKeEfjT451iy8M63balJcWm9YVJWT5WH8J56E18v+Cf+CD/AOzz4j8PeFdeXxF4zgj8QWVve+WskUnnGRQ21QVJJycYFeP/ALcf/BPL4o/8Er55vib8Gda1TT9Ftwisy3SG+tEdsZkUcFfujAyQTXzuZZli8RhpUKiWqv5n51V4tliaM6NWx+8MqGFyu3DKcFT2pOg+prxX/gnZ8YNc+PP7FPgDxV4m+2Lr2oacFv2vIfKmnlRihkIwPvbc575r2hz02/jX5vKLi+WXQ8dSuuYdUbJgZpyvuoJzJ7YpblczG48sAD8aQH+dSkYUt3qPO/pxt4ro1OUdnLr/ABZI/Wvxj/4KPePm8cft5eNZEZXj0uVdNjweMRIqH/x4Gv2fhdY45pGwRHBJJz7IT/Sv5+Pi54xbxP8AHXxRqb7me81G4mLE5J3SMf61tQ1Z97wFh+bFSq9l+ZmaoxuQ5zjy2+U/41xGvvJI8itGYw2QX9a6V7h52kZN7Ddk47Vha1qhTMcwXaucnHrXfTs7pn6fW0kkc1Be/ZbzyZlCxuOG9azhG1ndyWxZRE3zKT/Kr3iCH7WDJEy7YwMHp0rNN5/a9u0cg8qROQxooytLkewStLXsRz6e0SmaLB55X+7Wbqc6yoSzLleB70r6gwlwmY5l656VnX95FqMbeYPJkzjep4NabSfYzld7mT4kkR7KSObpt4x3ryfU7LY0tiZPL2Ez2+e7Hgr+gP416dr1w1tEYpVEoxkP615j4/ja6ZZlI3wtuUjrmvKxsXueDm3w6nUfs0W41i08QBQ3nM8XmKO2M16tYeE9t3HwTyO3rXlf7PDbPGt5dQt+71WzLvH/AHXUrn8etfQ/gnT0W0k1G4k2R2o3Ij/xmtcDZwuz0sni3hEl5lu8uYfh7oLsGVZpAFO7+HFfOfxH+Jkl7q06lkx3P4V1nx5+LX2sqCM4PA3cGvB9S17+3r99q7WZsZHQ/SuXH4j3rRMsyx/s0qcHqz3z9mhRHomrakzYV5Ft4ie/BLY/MV9C+APGTWqqvmJtVMHPHX3rx74b+Cn8G/DXStOmy1wwaeQ46Mx/wxXXeH52lja3DLu67/pX0WS1J0YpI6cPJ+xSaPbNO8aid23NH8qfLVPWdX81FkTZJFyeD0rzk3k0D/LLkbecHgfWpoNYaFn+bzN/XB4r63605K7H6o6ibU/Lf76oQM5PcVXl1IdWVV3Ddnd61gy6iJ4Mn/lnxjPrVWOc3MnytJt4x9OaSxFpE6M6SO/V3JVgyjIxnrmm3F9k7Cm7bz1rHtbyQNhY+/p2o1PU8zr8rKuRnA65rSVa6B7anRWepKIvvYYcBc1oSX+y0+UsGx97Oa5ewn2qfmwqgAZ7VpQXDOoj8zOR1J4r0MLUSV2YSXQkvNTMc3zSMT6kc06bRV1g7hJhZF25HB6VjaxcusYZirDdtyO9NfxI2lrFIu79ypYLn7wrzsTjHKdnsP2aWqE1PwPLp1951vdruViGUsBxg15b8XbC/wD+EE1KaS+zarA6pGQP7xxXrT+ONL8XRs0hghmVSNkn3Scfzrxf4s+Hbey8D6he+dN+8jbapPyHPpXjZnyKm3HsZzv7CbfZnz6keVt1yJP3hIAGR2r6m/Z/1jWNM8OafJHbx3FoFzbs3VWwfl618t6R5IvbVV+QtuUg9unNfVHwKutO13wTDpd7ugkjO+O5jXDE5Pf8a8XI170mfF8L6YyVux618OLe78Sxas11FHAJXf7RGZF4yvHHUVkXPwzi0ks8Mcvls2PlbI71Z+HXh+10RdUmk1qSREYoUkk/1wI+Xj1Ga7TwpBDeJtW8DEKCeeDX3FGUJ01HqfoNNJyZ434n8PPbqyxyO4z0NcissljMqSQsqseDivpTxV4JhvY5JlWFZM4GB1rzvU/BrTPJ8ifu1I4H615ePy9qXMi6dTl2scr4X8YjT9ThH/PNtvNe6fD3xTHqtiZFlG9WzxXgmseG/wCzpFk+YkcggYxxXTfCzxO+m3eyQeWpPc9a0yvFSoVFGaHK8lc+gL0+fFHJyuf0rntXVo7xlzuZuQcdq3NDumvrRZFaNlkH5VR8QWpmYsW2sgI47Cvs6sYThzJHLynPwNHBOuTyuSanjh81Ny5yrfnUQjispMbmk3Lu3HtViMrOyt9wfcyOn1rjjGJMeZ6MdHvl3cghjxt/i9aPE+lI+nKd2TjPzcZqe3ji/edWYd84q7qFmPsEYWTzMgEV20aam9QqStFWPFfG+n7nZVVl45rz2bT2tZC38Ocda9f8e6a0N9I7FT8vK4654615leGNpivlNtRscDrXx+a4XlrMiNSXU9K+CYnis1mhkBjiPKgfe9q3P2xvgh/wujwfa+KrG2km1vQ4lt5YoVy89v2OPVT39zWV8E5F02Fmhf8AdyN80Zr3r4f6rJYXMci+WxxgA9GB619VktCFXCezqGGIjFtM+E4fGclr4amsbhlfT1gaN93BwRivlm0tV1qaTR4332dvfG5dh2HH8/6V9t/8FM/gHN8JfD+peONFZW0PXJtktug2mymYHPTjYSODxy1fEXw2tvsmk3E7cvIxJBr854wqTo144apvHX5M8PMaidaNM6u9uX1q/jhztjiG0KOgA6VsWt0dNRbe3HmTTYAx2rnNKuvvNnmu9+E/h5NU1AX0xASFxxjsK+WwNJ1Jpdzuw9nJKPU9m+BHhePwjpU15dsY45OSznBJ4zirXiTxj/burzc7bWM8MDwQK4nxr8Sm8QtHY26iK3txyQfvHpWZHqdxrM0NnbrtVwEYd/c191Vx0MPSWHof8Oe3TjH7R1Gp65ceK7yPTdPTdGo+Z+oBPT+te7fBT4bJoOn213dKVW3TJLcEGuV/Z7+ECwQySTZZcgs4HT3/AA/xrrPiH8R1gmj02z2rHC4hBVvmbHevSynBzX+2Yv5I3vyq0Tr31VvHuqw2sLbobdxgJ9a+Z/26o/s37SzR8q0ujy4XuCEQ4/SvqL9nvRtkE11JjdnjNfNP7fBg/wCGq/DrZ3G4tZUfJ4JMIr2M+k3gfave6/M+U4gpt4Kpd/I/Wj9gHX7fxZ+zb8P/ABpeKJL/AMK6DY2mlqzERi5lka3O4d8BUNVv+CiN3qX7UX7Hvxe03S9NkntdJWKNbwSfvri4inVmGP4V25OMfjXHf8EnfHVin7I3g3w/rNvNNp3ixLvTIpk+7bTQXMzBmJ4BIZAp9RX2x4x8AW9r8Kdes4FhaPULGVZ5Y4tjO6xswdh/G5xy3FfLOok3KWt7WfRLr+p+AOnVWNc/sPb11vf8DU/YS1KPWf2KfhPdRtHtm8KaeTgd/IQH9c16oz4+7jnj614n/wAE2dQF1+wd8L2Ufc0dYTjplGZf6dK9ukOV3f5Ffn9ZWqyt0bProaxQ0789BQg2gk01hmOjf/8AqzXPfUfKxO/T8aR17imlmZf8KepyK6jmMzxvqC6X4H1idn2+XYy5b0+Uiv53dX1fzvHOpfM3+vkJ9Opr98P2rfEv/CJfs6eKr4sI/LtNobHqyiv5+b1vsfjfU42b/WzO2Pqc12YWnzJtH6NwLJxVRryNj+01t0K7mAxztOKy9aY3EfzfxEYNEjuQ38Rx+lVrqUsPmZtuM4+ldHKr3P0T20nujCvy0d15TKApPpnOaw79VsbtbhM46EeorXursNPtw5Vm6njv6Vmawu6MY9eBUyi9kVGpf3rFTU7f+29Oa4i2rKuTnoWxXNDVba5O3aysvDAjvWpZXjJM8JbbuJK8dTWR4r01pirwssdx6jgGiMnytM5sRN3547Gbr2oNZWbLJ+8UD8hXn/iq4juEaSPjjGMdK27/AFOVJXhuW2svG09653xCfOi3Q/K3pXn1qieiPnM0rc6dv+GK/wAGvGv/AAiXj63Zy3lrJjHbB4/XNe1fEX40SXdq8C7o4VjwAOBn1/lXy/f3jWd6sg+Vgcg11fifxi154XtJg7MWh2/Vhx/SuFVpU4uMTny3OPY4ecHutjE8feMpvEOrCBZJJOSevSuy+APgGbxd450u1aLKrMssrHoEX5j+gqr8Jfg1cPA1/qsGZLgB4lY8gH/9dfT/AMFvAtp4Q8OXF+sKwzSIY0cjkA1pQoubUmdGW5TXxVT6ziNEaOv3Jur2VRn93hTz044qnZM0MjtGzKFOM56VJHM1zcTb2RjjBIP61Ve0c3TBA5BbpnrivrsLCyuz6ao4r3I9DRW/mmH7uZhtHOR1qaxvJBMzSEMnfaen4VBZaZK43LE2OhHvW1aaNIjNtiVdwwwx0rujUSehjySZVtreSd9yr/rCcc9a07eymmCkNtYY6dqv2Gj+SsbKoyOCPWt6DRYZoWPluV6ntiuqN5alxpxMeyjkRl+9tXgn1q9b2KSxbTHvPv3rUh8P/uo9v8Xyhs9B1obRfJb92PmX+PNdkeZJByK3crxaJHKDlfvKPlI6Y70CxjXaojG4A7c9+tXPKkgG1j8xPLg0Odn3lJZeeD0rqUmZOBk6dplvqMzxtjbuIAIPBFS3/hKNJljKZbdheMjHpWhLB5kim3kCzMo5dvlkepFtr68iRoVbzFOx1bqj1hKHMzTlW6OdtvDVnpl1NJdWkJ4wAU3AYB56e9eUfGnwf/xafUtQWb/RthRByRESegBr2i5vtU0iOZrjcAU25dCyr+VeF/Hu91ZvhveR3Nx/opQMqKh2v7nIrzMyoqNGT8jlxEv3M/R/kfOGmwrY6hEzqzxyLw3cV9N/A7WdHsfD1qurWbPGygwTquSnb+tfNegKz6mAHzGIyPpmvq79mma31TTLXTtQhaa3jizF8v3vXBrxMji3PQ+H4VlFYyT8jp7Hw7Y3nhDULmza4b98xiLNtzjkcAmue0XxJd+HrtlLT+m0HhcV6dpOhadbw339mwx2qrKzL5kfX5RnJHvmuc8ReA766sPtCrbzlupi6/iK+srYeaipU910PvObXQ6Tw78VGmW3hmcyOQMBlGTW5J4ksr4HzF8llOGKruB9BXiVxpmoaepk+bMbDGO1dHo/iKQycyMCODvxz+FOnmU/hqI0jTXLqdvqOlWerFo1aMrJwCw+7xXMaz4Dkspo2tWXrlW7+39acL7eyssjNj7wB6U+61WaBYwrFRk7QeaqryVLOxUbpWO6+GWqyLBHAzM82MnPAyDzXWajcLmTcu1mH1ryXwj41W01FY5NqkZGcHJr0zTtUW9tNzMjKy+vNfQYKsnS5Wzl5PesZ95F/pca+XldpJHqKZFatIrbM7hzgHpVq9iVgoQqpbpuIqvGwTcCq7lGCUFF9TVU+X4mTKWtxvaRvn4XPINbb2LXOlRMv+rYbgQMEVmxoqwMGUA4yD2Wtu3fzfD8K/MzIdoY9hXdh5WkjLeLPPvG+kyz7mH3SpU+/pXlGuaPJBdQscRFG+bn71e8+I9NkuI2jk/u8Y64FeV+N9LaGb5Vbdn+L05rx82w3M+ZB5Gp8LomSF5FkG0MDjb+FeweG52hnWP5mCjcCf4a8e8BXDWlkFC88bhnt716VoWqRyzDbu34wwz0r1sn5oU1FGckro+df+Cof7S66Nqn/CATrIbHVNI82VSfkMpJKHHsQv5V8OeFNQ8rQWj/ANsjI719af8ABY34VTah4k8N+JIo/wB2+mrau69N4Zzz74FfGvhuUx2yQKDtj5bPrX5PxrWrTzN06nTb0Pj8bXqLFty26eh6B4T0yS+kj+6ytzXcTa0NC09beFth2ndt7muT0O4+w2CsvyyFRtAFa2j6W2oss11IVXO45btXjUajprlp7v8AA9zBR5ad11Nbw3FNr955cLZyMnP+Ne3fAr4cm61O2jVY5pN+Hf3rx/wv4qWDVVt9LjAUD94Sv3q+qPCV9b/Dj4U/25Kiw3D2+Ydw58wjqK+iyHCRxFTml9nVvoe1Q5be7qzU+LPj21+F2lx6bCSt0V3SGPgH2rg/hfoF34n1NL2Vg0bMSAeTnPWvL9S8T33xP8VSTT3M1wWwMk/pX0x8I/Dy6NpFpvTb5agsfWvq8LiJYzEpQ+GJ0SqJbnonglG0yy2/6ticYHrXyP8A8FBBJB8ffDt0kZ3tLhSHzkbBmvryGJZrJpF3b1kCj8e9fIP7c2m6pqfxTsWtbdmk0sNN5mzhlVQXI+ign8K9LiaXJlzUdXp+Z4edR58HUS7H3h/wSk/aS8BaL+x3H4X8VXsn22PxBeIbX7JJIuGZXUhwu0HLZHPBr7y+HHxkk07w1eafqU2p6hY6jby/2dcXtsqvbgRsACylt4weWY56V+KX7LH/AAVZj/Zt/Z6HgGPR7LUo31htZiuCqMk7MULRuGYcDZ0x3r7B/ZP/AOC83hvW9a0zwz4/8N2+l+FfKe1juLXc7/MABu3ORjj+HpXydOrRlho82r/I/EJZfXVVStoj71/4JE602tfsIeHonkLy6XqWpWZbsQt7NjH4Yr6T++59v1r5G/4I2+JdLv8A4CeMtP0afz9EsPGOqHTm3Fgbdrh2Q5PJ+Vh1r65DbhXxOYU3DETitr3/ABPV5VFId1pvlr/k0oPzUorz7aku5WV8BfenIcv1qNY2LD7tShsjnGV6V2cpyngf/BTbxAPD37HniRvMC/aJIYFOcZy4P9K/Cr4lO2h/FblSI522nPvX7O/8FmNdbSf2SraBfvX2swIPoEcn+lfjr+0DpDyadFrS/M1vJvx7KxU/pXTg6nK3E/UeC6LWDlW6NlK9kDjbEzejH0FZj3clvdNGzNtbIQnuPWnW+pIyxyqrFZQG+lQ668lrGWVlOOhP610yXU+8p7WZQvN1td5wr7hwSOlZlzKsj5dCWY8Vcvblrq3VowFkXq1Z99e4uAjMVwPvAcVVlbmM3eJg6wy28zSIG/dtnH41n+KpX1PS45rfhj/d6ir+tFSqq3zZ54rF06VoJmtCy+W2Wz/drlqXTu9hNRceTZs4bUruPUmeO64uFbCv0KmuX1e9m0iVobjDbuVf+Fq6Tx1YfZNTkkxt3NjJrmtWlE9r5Uy74z0INefVldnxeYXTa6o5HxQisu+Ns98ZrufgR8Of+FhaVBdXvmf2fp07BgOkh64+ma4S+0yafVIbSMBmupRFE/qScDNfVPwn8BHwZ4FsdMVdzY3XBHV2Y5P5Z/Ss6NFzqJ9DHIcEsRivf+Fav1NfwJ4aPiHUfL2Yhj+XAHRfWvQ/FVymk6N9hgVFSMBVPrU/hzQofCtqvkssjSrl8dq5zxjqzNcusihdp6Zr1qajE/Q5XUbIZo+hTXoeRdvTnFbGk+HppXUFNuW4z/FWF4f8ZfZovLCp+7ORz1rotO8ex3M0SjaWXPI617VPEU+WzZx8sr6m5H4eWxh+VvfJPWrUtlKiLIBzJUMHiEX1tGrBWVckH0q4dQGRtYsGxnHauiEYtXTNI1orRojWZoVwGAIPethZmltCq/KwAJwetZ0c/nII9qlcklz/AA1b8xIoW+6pcjmu6i2tDKNnqaVtIV09XZwWDgAVYF4oUbdpA4I9jWI1+1vGFJXy+xzSvqEm3cnb72f4q6/aaDSdtDXjliuZlVuGbJI7H0qWW3hljO4qnbjviuZs/EOLoltqtjauexqxJ4jLnazR5U8471vCWtiG3szUuLTfEyrtVnPHGCO4IFTWvmXiySm4khvo1XIAO24A9fRh6965e88c+VN8p8zbxg1lt8QWtrmaKMhN2D1yK1Tindk81m0dpqesalHo907TWs0O3LI0PXtnr1+lfPn7SWoahF8PJreZ4/s7Ip2iLa3P15r0/wASzzar4euLq3utyyEJKmM4bIPA7ivIv2lNI1R/AklxPtaFUVInRSAee9eZnkkqD5UcuKTWFnJ9mfPekxNZ6guwhvMi3Dnjr3FfVP7Pk2oad4Xt76CaFgycB4C3kH0HOOee1fKvhyY/2pGoUbxGQcjrzX1D+yF4sjW8uNPuFXylVcfNz9RXzvD7/e8tz4Hhl8uLal2PUrJL680jWriPUHjumdVW3W3KxksoOQT0JzW7oEF5pkMdtM23zUyWI4b/AAqOLxvp+i+JNatbpfMkkuI3hkHRQIk6it23ubHVghhu0+7uwxHt3r7jmUXe/vH6HGNzltd8JSOm2NmbcxYoB7etcXq/hy6sbzJjkj28nNe3QaWjbZGZXX7wIPNV9Y8Jx65Ekkw4UELnilWwEa2sdx87TPJdEv2kmj3BVbjLdiO+a6G1sl1KL9+2zdxle3pVnV/hpJFGwiLdd3zD+VU4dPvbGJl8xl29ABmuSnRdOXLJG0npzIpXOgTWF6swYlc4D7eldz4OvZJrNVZldl4HvXO2Us1xCscrLub5jk1e0QGxvwnyyKxyOa7sLHkehnLvY7G5MYiyQu4deen0qPyfN3MVZeM7R0x6mord1a3Lso24win8K0LYGaPIDfvFwR6V6cdUJP8AmJrKBHhbc3ysOD1rc00KtjGiqeucnv2rL06L7NYhGGNx/irc0Zx5cZUoDjvXp0F70TKVmmosh1WwFzJn5SVU5VevpXn/AIx8PLKimT5Sr7cY5r06e4Hn8KMtwxri/iUpCrIw+V+OO3p+tPG0eaGgUd/eOb0Pw/HDHuVWVVYhW/viuw0zT/s93uVW2svJ4rK8Jq0ui/61GVXbOR0rqbEyNZb12JtHcfep5fTcd2V7jZwX7fPw9t/iJ+x9qFysbPfeH5UukK8llyFYH8GJr8ptLhln8RLYxKyqXDSeoWv2k1nwp/wnHwo1/RpH+XUbOVAAOQxU4/WvyG8Q+HJPAnxX1i0ZTvhITBFfn/iJg+WrTxMeqsz5XOsPJTjNbI6nTrSPcrSEhF7VV8SeKzaP9ntSvPAx1rN1vxS2lWIzgzMQqD0Jo8A+HpNf1FbiYfdfjHc96/PuZv8Ad0tE9zaNdXUKR6/+zF8O/wC3vEa/aGZYcb5XbsK7H9oT4wy65qz6HpskbaZYkQQhf4scZrjb3x23w50KSy09lNzeYLuew9KrfDbwzPruoxXEnzSyyY/OvpaWI9jh1hKO73Z72Hly2jHfqz039nr4Z/arpZZ/M2xsCSe5zX0xDaRaZZLbr2UHJ9K80+HugR+FdIUMshIOW2nvXb2mpte20bLIrLuGN3UCvvskwqw9FJ7sqt5HVeHZFFvLvaZtzhueoIHSsX41aLp+q+DryW60+ASSRtGs7D94gIw2CP7wyMehrU0ZriadvMkySR0HcVxv7QPi1rTQltlYsztkl/X/AOvXtYycKeHlOa6GKp+0fLLY8n+Bf7K3g3xl5zXmmxHyJmSP5TyD7V9LaD+wd4D8V/CeTRrjTBDG1wDDdwjbPDgdVb+nvXnn7KGiyasLh+d0kwZdvbmvrKWVNEs7OzUMxwHYE9Ca8/I8DRq0HKcU7+RjUwNBStyr7j3X/gjf8ObX4EeHdb8F2d5d31vETc+ZckGRydgycAD9K+4Nh3cDpXx7+wHJ9m+NWorn/j80/cB6Y2n+lfYm50zz1Nfl/F1GNPMXGKsrH5vnWHjQxLhDYa2M/wC1TkPy+lA/eH0oQ8Yr5e+p4/Mf/9k="/>
          <p:cNvSpPr>
            <a:spLocks noGrp="1" noChangeAspect="1" noChangeArrowheads="1"/>
          </p:cNvSpPr>
          <p:nvPr>
            <p:ph type="pic" sz="quarter" idx="10"/>
          </p:nvPr>
        </p:nvSpPr>
        <p:spPr bwMode="auto">
          <a:xfrm>
            <a:off x="354013" y="5211763"/>
            <a:ext cx="1352550" cy="1352550"/>
          </a:xfrm>
          <a:prstGeom prst="rect">
            <a:avLst/>
          </a:prstGeo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i="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Thank You</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2081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1D3064"/>
              </a:buClr>
              <a:buFont typeface="Wingdings 3" panose="05040102010807070707" pitchFamily="18" charset="2"/>
              <a:buChar char=""/>
              <a:defRPr sz="2400">
                <a:solidFill>
                  <a:schemeClr val="tx1"/>
                </a:solidFill>
              </a:defRPr>
            </a:lvl1pPr>
            <a:lvl2pPr marL="809625" indent="-352425" algn="just">
              <a:buClr>
                <a:srgbClr val="1D3064"/>
              </a:buClr>
              <a:buFont typeface="Wingdings 3" panose="05040102010807070707" pitchFamily="18" charset="2"/>
              <a:buChar char=""/>
              <a:defRPr sz="2000">
                <a:solidFill>
                  <a:schemeClr val="tx1"/>
                </a:solidFill>
              </a:defRPr>
            </a:lvl2pPr>
            <a:lvl3pPr marL="1143000" indent="-228600" algn="just">
              <a:buClr>
                <a:srgbClr val="1D3064"/>
              </a:buClr>
              <a:buFont typeface="Wingdings" panose="05000000000000000000" pitchFamily="2" charset="2"/>
              <a:buChar char="§"/>
              <a:defRPr sz="1800">
                <a:solidFill>
                  <a:schemeClr val="tx1"/>
                </a:solidFill>
              </a:defRPr>
            </a:lvl3pPr>
            <a:lvl4pPr algn="just">
              <a:buClr>
                <a:srgbClr val="1D3064"/>
              </a:buClr>
              <a:defRPr sz="1600">
                <a:solidFill>
                  <a:schemeClr val="tx1"/>
                </a:solidFill>
              </a:defRPr>
            </a:lvl4pPr>
            <a:lvl5pPr algn="just">
              <a:buClr>
                <a:srgbClr val="1D3064"/>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5" name="TextBox 4"/>
          <p:cNvSpPr txBox="1"/>
          <p:nvPr userDrawn="1"/>
        </p:nvSpPr>
        <p:spPr>
          <a:xfrm>
            <a:off x="6334539" y="1444487"/>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9"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#2301CS362 (OOP)  Unit 01 – Introduction to java </a:t>
            </a:r>
          </a:p>
        </p:txBody>
      </p:sp>
    </p:spTree>
    <p:extLst>
      <p:ext uri="{BB962C8B-B14F-4D97-AF65-F5344CB8AC3E}">
        <p14:creationId xmlns:p14="http://schemas.microsoft.com/office/powerpoint/2010/main" val="346663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defTabSz="914400" rtl="0" eaLnBrk="1" latinLnBrk="0" hangingPunct="1">
              <a:lnSpc>
                <a:spcPct val="90000"/>
              </a:lnSpc>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algn="just" defTabSz="914400" rtl="0" eaLnBrk="1" latinLnBrk="0" hangingPunct="1">
              <a:lnSpc>
                <a:spcPct val="90000"/>
              </a:lnSpc>
              <a:buClr>
                <a:srgbClr val="1D3064"/>
              </a:buClr>
              <a:defRPr lang="en-US" sz="2400" kern="1200" dirty="0" smtClean="0">
                <a:solidFill>
                  <a:schemeClr val="tx1"/>
                </a:solidFill>
                <a:latin typeface="+mn-lt"/>
                <a:ea typeface="+mn-ea"/>
                <a:cs typeface="+mn-cs"/>
              </a:defRPr>
            </a:lvl4pPr>
            <a:lvl5pPr algn="just" defTabSz="914400" rtl="0" eaLnBrk="1" latinLnBrk="0" hangingPunct="1">
              <a:lnSpc>
                <a:spcPct val="90000"/>
              </a:lnSpc>
              <a:buClr>
                <a:srgbClr val="1D3064"/>
              </a:buClr>
              <a:defRPr lang="en-US" sz="24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21" name="TextBox 20"/>
          <p:cNvSpPr txBox="1"/>
          <p:nvPr userDrawn="1"/>
        </p:nvSpPr>
        <p:spPr>
          <a:xfrm>
            <a:off x="6542740" y="1222346"/>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#2301CS362 (OOP)  Unit 01 – Introduction to java </a:t>
            </a: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19" name="TextBox 18"/>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#2301CS362 (OOP)  Unit 01 – Introduction to java </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8" name="Picture 17">
              <a:extLst>
                <a:ext uri="{FF2B5EF4-FFF2-40B4-BE49-F238E27FC236}">
                  <a16:creationId xmlns:a16="http://schemas.microsoft.com/office/drawing/2014/main" id="{538C9597-8AB6-41B2-8903-FB3D0B47ADD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ate Placeholder 1">
            <a:extLst>
              <a:ext uri="{FF2B5EF4-FFF2-40B4-BE49-F238E27FC236}">
                <a16:creationId xmlns:a16="http://schemas.microsoft.com/office/drawing/2014/main" id="{F2FD45BD-9964-4102-8DE9-72CDDDD20A49}"/>
              </a:ext>
            </a:extLst>
          </p:cNvPr>
          <p:cNvSpPr txBox="1">
            <a:spLocks/>
          </p:cNvSpPr>
          <p:nvPr userDrawn="1"/>
        </p:nvSpPr>
        <p:spPr>
          <a:xfrm>
            <a:off x="924339" y="6602874"/>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cxnSp>
        <p:nvCxnSpPr>
          <p:cNvPr id="13" name="Straight Connector 12">
            <a:extLst>
              <a:ext uri="{FF2B5EF4-FFF2-40B4-BE49-F238E27FC236}">
                <a16:creationId xmlns:a16="http://schemas.microsoft.com/office/drawing/2014/main" id="{86C86632-7EFD-4A64-85B1-0CE7D13E0C97}"/>
              </a:ext>
            </a:extLst>
          </p:cNvPr>
          <p:cNvCxnSpPr/>
          <p:nvPr userDrawn="1"/>
        </p:nvCxnSpPr>
        <p:spPr>
          <a:xfrm>
            <a:off x="86139" y="6605125"/>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#2301CS362 (OOP)  Unit 01 – Introduction to java </a:t>
            </a:r>
          </a:p>
        </p:txBody>
      </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
        <p:nvSpPr>
          <p:cNvPr id="2" name="TextBox 1"/>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3312311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1177236" y="1556372"/>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7/24/2024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73" r:id="rId8"/>
    <p:sldLayoutId id="2147483691" r:id="rId9"/>
    <p:sldLayoutId id="2147483682"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oracle.com/java/technologies/javase/jdk22-archive-downloads.html" TargetMode="Externa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7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7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Object Oriented Programming</a:t>
            </a: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IN" dirty="0"/>
              <a:t>2301CS362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1216760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Programming Languages</a:t>
            </a:r>
          </a:p>
        </p:txBody>
      </p:sp>
      <p:sp>
        <p:nvSpPr>
          <p:cNvPr id="3" name="Content Placeholder 2"/>
          <p:cNvSpPr>
            <a:spLocks noGrp="1"/>
          </p:cNvSpPr>
          <p:nvPr>
            <p:ph idx="1"/>
          </p:nvPr>
        </p:nvSpPr>
        <p:spPr>
          <a:xfrm>
            <a:off x="131181" y="863444"/>
            <a:ext cx="10541582" cy="5590565"/>
          </a:xfrm>
        </p:spPr>
        <p:txBody>
          <a:bodyPr/>
          <a:lstStyle/>
          <a:p>
            <a:pPr marL="457200" indent="-457200">
              <a:buFont typeface="+mj-lt"/>
              <a:buAutoNum type="arabicPeriod"/>
            </a:pPr>
            <a:r>
              <a:rPr lang="en-US" sz="2000" b="1" dirty="0">
                <a:solidFill>
                  <a:srgbClr val="002060"/>
                </a:solidFill>
              </a:rPr>
              <a:t>Low-level programming language</a:t>
            </a:r>
          </a:p>
          <a:p>
            <a:pPr marL="1001712" lvl="1" indent="-457200"/>
            <a:r>
              <a:rPr lang="en-US" sz="2000" dirty="0"/>
              <a:t>It is a </a:t>
            </a:r>
            <a:r>
              <a:rPr lang="en-US" sz="2000" dirty="0">
                <a:solidFill>
                  <a:srgbClr val="002060"/>
                </a:solidFill>
              </a:rPr>
              <a:t>machine-dependent</a:t>
            </a:r>
            <a:r>
              <a:rPr lang="en-US" sz="2000" dirty="0"/>
              <a:t> (hardware specific) programming language.</a:t>
            </a:r>
          </a:p>
          <a:p>
            <a:pPr marL="1001712" lvl="1" indent="-457200"/>
            <a:r>
              <a:rPr lang="en-US" sz="2000" dirty="0"/>
              <a:t>It consists of a set of instructions that are either in the </a:t>
            </a:r>
            <a:r>
              <a:rPr lang="en-US" sz="2000" dirty="0">
                <a:solidFill>
                  <a:srgbClr val="002060"/>
                </a:solidFill>
              </a:rPr>
              <a:t>binary form </a:t>
            </a:r>
            <a:r>
              <a:rPr lang="en-US" sz="2000" dirty="0"/>
              <a:t>(0 or 1) or in a </a:t>
            </a:r>
            <a:r>
              <a:rPr lang="en-US" sz="2000" dirty="0">
                <a:solidFill>
                  <a:srgbClr val="002060"/>
                </a:solidFill>
              </a:rPr>
              <a:t>symbolic</a:t>
            </a:r>
            <a:r>
              <a:rPr lang="en-US" sz="2000" dirty="0"/>
              <a:t> and human-understandable </a:t>
            </a:r>
            <a:r>
              <a:rPr lang="en-US" sz="2000" dirty="0">
                <a:solidFill>
                  <a:srgbClr val="002060"/>
                </a:solidFill>
              </a:rPr>
              <a:t>mnemonics</a:t>
            </a:r>
            <a:r>
              <a:rPr lang="en-US" sz="2000" dirty="0"/>
              <a:t> (ADD, MOV, SUB).</a:t>
            </a:r>
          </a:p>
          <a:p>
            <a:pPr marL="1001712" lvl="1" indent="-457200"/>
            <a:r>
              <a:rPr lang="en-US" sz="2000" dirty="0"/>
              <a:t>E.g. Machine level language, Assembly language, etc.</a:t>
            </a:r>
          </a:p>
          <a:p>
            <a:pPr marL="457200" indent="-457200">
              <a:buFont typeface="+mj-lt"/>
              <a:buAutoNum type="arabicPeriod"/>
            </a:pPr>
            <a:r>
              <a:rPr lang="en-US" sz="2000" b="1" dirty="0">
                <a:solidFill>
                  <a:srgbClr val="002060"/>
                </a:solidFill>
              </a:rPr>
              <a:t>High-level programming language</a:t>
            </a:r>
          </a:p>
          <a:p>
            <a:pPr marL="1001712" lvl="1" indent="-457200"/>
            <a:r>
              <a:rPr lang="en-US" sz="2000" dirty="0"/>
              <a:t>It is </a:t>
            </a:r>
            <a:r>
              <a:rPr lang="en-US" sz="2000" dirty="0">
                <a:solidFill>
                  <a:srgbClr val="002060"/>
                </a:solidFill>
              </a:rPr>
              <a:t>closer</a:t>
            </a:r>
            <a:r>
              <a:rPr lang="en-US" sz="2000" dirty="0"/>
              <a:t> to human languages than machine-level languages.</a:t>
            </a:r>
          </a:p>
          <a:p>
            <a:pPr marL="1001712" lvl="1" indent="-457200"/>
            <a:r>
              <a:rPr lang="en-US" sz="2000" dirty="0"/>
              <a:t>It is easy to </a:t>
            </a:r>
            <a:r>
              <a:rPr lang="en-US" sz="2000" dirty="0">
                <a:solidFill>
                  <a:srgbClr val="002060"/>
                </a:solidFill>
              </a:rPr>
              <a:t>read, write, </a:t>
            </a:r>
            <a:r>
              <a:rPr lang="en-US" sz="2000" dirty="0"/>
              <a:t>and</a:t>
            </a:r>
            <a:r>
              <a:rPr lang="en-US" sz="2000" dirty="0">
                <a:solidFill>
                  <a:srgbClr val="002060"/>
                </a:solidFill>
              </a:rPr>
              <a:t> maintain</a:t>
            </a:r>
            <a:r>
              <a:rPr lang="en-US" sz="2000" dirty="0"/>
              <a:t> as it is written in English like words.</a:t>
            </a:r>
          </a:p>
          <a:p>
            <a:pPr marL="1001712" lvl="1" indent="-457200"/>
            <a:r>
              <a:rPr lang="en-US" sz="2000" dirty="0"/>
              <a:t>It allows to write the programs which are </a:t>
            </a:r>
            <a:r>
              <a:rPr lang="en-US" sz="2000" dirty="0">
                <a:solidFill>
                  <a:srgbClr val="002060"/>
                </a:solidFill>
              </a:rPr>
              <a:t>independent</a:t>
            </a:r>
            <a:r>
              <a:rPr lang="en-US" sz="2000" dirty="0"/>
              <a:t> of a particular type of machine (hardware). </a:t>
            </a:r>
          </a:p>
          <a:p>
            <a:pPr marL="1001712" lvl="1" indent="-457200"/>
            <a:r>
              <a:rPr lang="en-US" sz="2000" dirty="0"/>
              <a:t>A </a:t>
            </a:r>
            <a:r>
              <a:rPr lang="en-US" sz="2000" dirty="0">
                <a:solidFill>
                  <a:srgbClr val="002060"/>
                </a:solidFill>
              </a:rPr>
              <a:t>compiler</a:t>
            </a:r>
            <a:r>
              <a:rPr lang="en-US" sz="2000" dirty="0"/>
              <a:t> is required to translate a high-level language into a low-level language.</a:t>
            </a:r>
          </a:p>
          <a:p>
            <a:pPr marL="1001712" lvl="1" indent="-457200"/>
            <a:r>
              <a:rPr lang="en-US" sz="2000" dirty="0"/>
              <a:t>E.g. Python, Java, JavaScript, PHP, C#, LISP, FORTRAN, etc.</a:t>
            </a:r>
          </a:p>
          <a:p>
            <a:pPr marL="457200" indent="-457200">
              <a:buFont typeface="+mj-lt"/>
              <a:buAutoNum type="arabicPeriod"/>
            </a:pPr>
            <a:r>
              <a:rPr lang="en-US" sz="2000" b="1" dirty="0">
                <a:solidFill>
                  <a:srgbClr val="002060"/>
                </a:solidFill>
              </a:rPr>
              <a:t>Middle-level programming language</a:t>
            </a:r>
          </a:p>
          <a:p>
            <a:pPr marL="1001712" lvl="1" indent="-457200"/>
            <a:r>
              <a:rPr lang="en-US" sz="2000" dirty="0"/>
              <a:t>Middle-level programming language lies between the low-level and high-level programming language.</a:t>
            </a:r>
          </a:p>
          <a:p>
            <a:pPr marL="1001712" lvl="1" indent="-457200"/>
            <a:r>
              <a:rPr lang="en-US" sz="2000" dirty="0"/>
              <a:t>E.g. C, C++, etc.</a:t>
            </a:r>
          </a:p>
          <a:p>
            <a:pPr marL="1001712" lvl="1" indent="-457200">
              <a:buFont typeface="+mj-lt"/>
              <a:buAutoNum type="arabicPeriod"/>
            </a:pPr>
            <a:endParaRPr lang="en-US" dirty="0"/>
          </a:p>
          <a:p>
            <a:endParaRPr lang="en-US" dirty="0"/>
          </a:p>
        </p:txBody>
      </p:sp>
    </p:spTree>
    <p:extLst>
      <p:ext uri="{BB962C8B-B14F-4D97-AF65-F5344CB8AC3E}">
        <p14:creationId xmlns:p14="http://schemas.microsoft.com/office/powerpoint/2010/main" val="375170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a:t>
            </a:r>
          </a:p>
        </p:txBody>
      </p:sp>
      <p:sp>
        <p:nvSpPr>
          <p:cNvPr id="3" name="Content Placeholder 2"/>
          <p:cNvSpPr>
            <a:spLocks noGrp="1"/>
          </p:cNvSpPr>
          <p:nvPr>
            <p:ph idx="1"/>
          </p:nvPr>
        </p:nvSpPr>
        <p:spPr/>
        <p:txBody>
          <a:bodyPr/>
          <a:lstStyle/>
          <a:p>
            <a:r>
              <a:rPr lang="en-US" dirty="0"/>
              <a:t>Sometimes we need to repeat certain actions </a:t>
            </a:r>
            <a:r>
              <a:rPr lang="en-US" dirty="0">
                <a:solidFill>
                  <a:srgbClr val="002060"/>
                </a:solidFill>
              </a:rPr>
              <a:t>several times </a:t>
            </a:r>
            <a:r>
              <a:rPr lang="en-US" dirty="0"/>
              <a:t>or </a:t>
            </a:r>
            <a:r>
              <a:rPr lang="en-US" dirty="0">
                <a:solidFill>
                  <a:srgbClr val="002060"/>
                </a:solidFill>
              </a:rPr>
              <a:t>till</a:t>
            </a:r>
            <a:r>
              <a:rPr lang="en-US" dirty="0"/>
              <a:t> the some </a:t>
            </a:r>
            <a:r>
              <a:rPr lang="en-US" dirty="0">
                <a:solidFill>
                  <a:srgbClr val="002060"/>
                </a:solidFill>
              </a:rPr>
              <a:t>criteria</a:t>
            </a:r>
            <a:r>
              <a:rPr lang="en-US" dirty="0"/>
              <a:t> is satisfied.</a:t>
            </a:r>
          </a:p>
          <a:p>
            <a:r>
              <a:rPr lang="en-US" dirty="0"/>
              <a:t>Loop constructs are used to </a:t>
            </a:r>
            <a:r>
              <a:rPr lang="en-US" dirty="0">
                <a:solidFill>
                  <a:srgbClr val="002060"/>
                </a:solidFill>
              </a:rPr>
              <a:t>iterate</a:t>
            </a:r>
            <a:r>
              <a:rPr lang="en-US" dirty="0"/>
              <a:t> a block of statements several times.</a:t>
            </a:r>
          </a:p>
          <a:p>
            <a:r>
              <a:rPr lang="en-US" dirty="0"/>
              <a:t>Loop constructs repeatedly execute a block of statements for a fixed number of times or till some condition is satisfied</a:t>
            </a:r>
          </a:p>
        </p:txBody>
      </p:sp>
      <p:grpSp>
        <p:nvGrpSpPr>
          <p:cNvPr id="63" name="Group 62"/>
          <p:cNvGrpSpPr/>
          <p:nvPr/>
        </p:nvGrpSpPr>
        <p:grpSpPr>
          <a:xfrm>
            <a:off x="1502440" y="3470032"/>
            <a:ext cx="2922497" cy="1280160"/>
            <a:chOff x="1502440" y="3470032"/>
            <a:chExt cx="2922497" cy="1280160"/>
          </a:xfrm>
        </p:grpSpPr>
        <p:cxnSp>
          <p:nvCxnSpPr>
            <p:cNvPr id="37" name="Straight Arrow Connector 36"/>
            <p:cNvCxnSpPr>
              <a:endCxn id="38" idx="0"/>
            </p:cNvCxnSpPr>
            <p:nvPr/>
          </p:nvCxnSpPr>
          <p:spPr>
            <a:xfrm>
              <a:off x="2963686" y="3470032"/>
              <a:ext cx="3" cy="457200"/>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Flowchart: Decision 37"/>
            <p:cNvSpPr/>
            <p:nvPr/>
          </p:nvSpPr>
          <p:spPr>
            <a:xfrm>
              <a:off x="1502440" y="3927232"/>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66" name="Group 65"/>
          <p:cNvGrpSpPr/>
          <p:nvPr/>
        </p:nvGrpSpPr>
        <p:grpSpPr>
          <a:xfrm>
            <a:off x="2963686" y="3903303"/>
            <a:ext cx="2244444" cy="2374483"/>
            <a:chOff x="2963686" y="3903303"/>
            <a:chExt cx="2244444" cy="2374483"/>
          </a:xfrm>
        </p:grpSpPr>
        <p:cxnSp>
          <p:nvCxnSpPr>
            <p:cNvPr id="40" name="Elbow Connector 39"/>
            <p:cNvCxnSpPr>
              <a:stCxn id="38" idx="3"/>
            </p:cNvCxnSpPr>
            <p:nvPr/>
          </p:nvCxnSpPr>
          <p:spPr>
            <a:xfrm flipH="1">
              <a:off x="2963686" y="4338712"/>
              <a:ext cx="1461251" cy="1939074"/>
            </a:xfrm>
            <a:prstGeom prst="bentConnector4">
              <a:avLst>
                <a:gd name="adj1" fmla="val -32208"/>
                <a:gd name="adj2" fmla="val 9875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450743" y="3903303"/>
              <a:ext cx="757387" cy="430887"/>
            </a:xfrm>
            <a:prstGeom prst="rect">
              <a:avLst/>
            </a:prstGeom>
            <a:noFill/>
          </p:spPr>
          <p:txBody>
            <a:bodyPr wrap="none" rtlCol="0">
              <a:spAutoFit/>
            </a:bodyPr>
            <a:lstStyle/>
            <a:p>
              <a:r>
                <a:rPr lang="en-US" sz="2200" dirty="0"/>
                <a:t>False</a:t>
              </a:r>
            </a:p>
          </p:txBody>
        </p:sp>
      </p:grpSp>
      <p:grpSp>
        <p:nvGrpSpPr>
          <p:cNvPr id="65" name="Group 64"/>
          <p:cNvGrpSpPr/>
          <p:nvPr/>
        </p:nvGrpSpPr>
        <p:grpSpPr>
          <a:xfrm>
            <a:off x="1632429" y="4750192"/>
            <a:ext cx="2662517" cy="1856061"/>
            <a:chOff x="1632429" y="4750192"/>
            <a:chExt cx="2662517" cy="1856061"/>
          </a:xfrm>
        </p:grpSpPr>
        <p:grpSp>
          <p:nvGrpSpPr>
            <p:cNvPr id="64" name="Group 63"/>
            <p:cNvGrpSpPr/>
            <p:nvPr/>
          </p:nvGrpSpPr>
          <p:grpSpPr>
            <a:xfrm>
              <a:off x="1632429" y="4750192"/>
              <a:ext cx="2662517" cy="1195453"/>
              <a:chOff x="1632429" y="4750192"/>
              <a:chExt cx="2662517" cy="1195453"/>
            </a:xfrm>
          </p:grpSpPr>
          <p:cxnSp>
            <p:nvCxnSpPr>
              <p:cNvPr id="39" name="Elbow Connector 38"/>
              <p:cNvCxnSpPr>
                <a:endCxn id="43" idx="0"/>
              </p:cNvCxnSpPr>
              <p:nvPr/>
            </p:nvCxnSpPr>
            <p:spPr>
              <a:xfrm rot="5400000">
                <a:off x="2672289" y="5041592"/>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251741" y="4784674"/>
                <a:ext cx="691343" cy="430887"/>
              </a:xfrm>
              <a:prstGeom prst="rect">
                <a:avLst/>
              </a:prstGeom>
              <a:noFill/>
            </p:spPr>
            <p:txBody>
              <a:bodyPr wrap="none" rtlCol="0">
                <a:spAutoFit/>
              </a:bodyPr>
              <a:lstStyle/>
              <a:p>
                <a:r>
                  <a:rPr lang="en-US" sz="2200" dirty="0"/>
                  <a:t>True</a:t>
                </a:r>
              </a:p>
            </p:txBody>
          </p:sp>
          <p:sp>
            <p:nvSpPr>
              <p:cNvPr id="43" name="Flowchart: Process 42"/>
              <p:cNvSpPr/>
              <p:nvPr/>
            </p:nvSpPr>
            <p:spPr>
              <a:xfrm>
                <a:off x="1632429" y="5332997"/>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44" name="Elbow Connector 43"/>
            <p:cNvCxnSpPr>
              <a:stCxn id="43" idx="2"/>
            </p:cNvCxnSpPr>
            <p:nvPr/>
          </p:nvCxnSpPr>
          <p:spPr>
            <a:xfrm rot="16200000" flipH="1">
              <a:off x="2633384" y="6275948"/>
              <a:ext cx="660609" cy="1"/>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7232908" y="3492424"/>
            <a:ext cx="2922497" cy="1281697"/>
            <a:chOff x="6358792" y="3430126"/>
            <a:chExt cx="2922497" cy="1281697"/>
          </a:xfrm>
        </p:grpSpPr>
        <p:cxnSp>
          <p:nvCxnSpPr>
            <p:cNvPr id="46" name="Straight Arrow Connector 45"/>
            <p:cNvCxnSpPr>
              <a:endCxn id="47"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Flowchart: Decision 46"/>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69" name="Group 68"/>
          <p:cNvGrpSpPr/>
          <p:nvPr/>
        </p:nvGrpSpPr>
        <p:grpSpPr>
          <a:xfrm>
            <a:off x="8673552" y="3927232"/>
            <a:ext cx="2265046" cy="2679020"/>
            <a:chOff x="7799436" y="3864934"/>
            <a:chExt cx="2265046" cy="2679020"/>
          </a:xfrm>
        </p:grpSpPr>
        <p:cxnSp>
          <p:nvCxnSpPr>
            <p:cNvPr id="49" name="Elbow Connector 48"/>
            <p:cNvCxnSpPr>
              <a:stCxn id="47" idx="3"/>
            </p:cNvCxnSpPr>
            <p:nvPr/>
          </p:nvCxnSpPr>
          <p:spPr>
            <a:xfrm flipH="1">
              <a:off x="7799436" y="4300343"/>
              <a:ext cx="1481853" cy="2243611"/>
            </a:xfrm>
            <a:prstGeom prst="bentConnector4">
              <a:avLst>
                <a:gd name="adj1" fmla="val -15427"/>
                <a:gd name="adj2" fmla="val 82378"/>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9307095" y="3864934"/>
              <a:ext cx="757387" cy="430887"/>
            </a:xfrm>
            <a:prstGeom prst="rect">
              <a:avLst/>
            </a:prstGeom>
            <a:noFill/>
          </p:spPr>
          <p:txBody>
            <a:bodyPr wrap="none" rtlCol="0">
              <a:spAutoFit/>
            </a:bodyPr>
            <a:lstStyle/>
            <a:p>
              <a:r>
                <a:rPr lang="en-US" sz="2200" dirty="0"/>
                <a:t>False</a:t>
              </a:r>
            </a:p>
          </p:txBody>
        </p:sp>
      </p:grpSp>
      <p:grpSp>
        <p:nvGrpSpPr>
          <p:cNvPr id="82" name="Group 81"/>
          <p:cNvGrpSpPr/>
          <p:nvPr/>
        </p:nvGrpSpPr>
        <p:grpSpPr>
          <a:xfrm>
            <a:off x="7362897" y="4774121"/>
            <a:ext cx="2662517" cy="1195453"/>
            <a:chOff x="6488781" y="4711823"/>
            <a:chExt cx="2662517" cy="1195453"/>
          </a:xfrm>
        </p:grpSpPr>
        <p:cxnSp>
          <p:nvCxnSpPr>
            <p:cNvPr id="48" name="Elbow Connector 47"/>
            <p:cNvCxnSpPr>
              <a:endCxn id="52" idx="0"/>
            </p:cNvCxnSpPr>
            <p:nvPr/>
          </p:nvCxnSpPr>
          <p:spPr>
            <a:xfrm rot="5400000">
              <a:off x="7528641" y="5003223"/>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108093" y="4746305"/>
              <a:ext cx="691343" cy="430887"/>
            </a:xfrm>
            <a:prstGeom prst="rect">
              <a:avLst/>
            </a:prstGeom>
            <a:noFill/>
          </p:spPr>
          <p:txBody>
            <a:bodyPr wrap="none" rtlCol="0">
              <a:spAutoFit/>
            </a:bodyPr>
            <a:lstStyle/>
            <a:p>
              <a:r>
                <a:rPr lang="en-US" sz="2200" dirty="0"/>
                <a:t>True</a:t>
              </a:r>
            </a:p>
          </p:txBody>
        </p:sp>
        <p:sp>
          <p:nvSpPr>
            <p:cNvPr id="52" name="Flowchart: Process 51"/>
            <p:cNvSpPr/>
            <p:nvPr/>
          </p:nvSpPr>
          <p:spPr>
            <a:xfrm>
              <a:off x="6488781" y="5294628"/>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53" name="Elbow Connector 52"/>
          <p:cNvCxnSpPr>
            <a:stCxn id="52" idx="1"/>
            <a:endCxn id="47" idx="1"/>
          </p:cNvCxnSpPr>
          <p:nvPr/>
        </p:nvCxnSpPr>
        <p:spPr>
          <a:xfrm rot="10800000">
            <a:off x="7232909" y="4362642"/>
            <a:ext cx="129989" cy="1300609"/>
          </a:xfrm>
          <a:prstGeom prst="bentConnector3">
            <a:avLst>
              <a:gd name="adj1" fmla="val 410342"/>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79663" y="2643731"/>
            <a:ext cx="4830168" cy="830997"/>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if</a:t>
            </a:r>
            <a:br>
              <a:rPr lang="en-US" sz="2400" b="1" dirty="0">
                <a:latin typeface="Courier New" panose="02070309020205020404" pitchFamily="49" charset="0"/>
                <a:cs typeface="Courier New" panose="02070309020205020404" pitchFamily="49" charset="0"/>
              </a:rPr>
            </a:br>
            <a:r>
              <a:rPr lang="en-US" sz="2400" dirty="0"/>
              <a:t>(</a:t>
            </a:r>
            <a:r>
              <a:rPr lang="en-US" sz="2400" b="1" dirty="0">
                <a:latin typeface="Courier New" panose="02070309020205020404" pitchFamily="49" charset="0"/>
                <a:cs typeface="Courier New" panose="02070309020205020404" pitchFamily="49" charset="0"/>
              </a:rPr>
              <a:t>true-block </a:t>
            </a:r>
            <a:r>
              <a:rPr lang="en-US" sz="2400" dirty="0"/>
              <a:t>executed only once)</a:t>
            </a:r>
          </a:p>
        </p:txBody>
      </p:sp>
      <p:sp>
        <p:nvSpPr>
          <p:cNvPr id="55" name="TextBox 54"/>
          <p:cNvSpPr txBox="1"/>
          <p:nvPr/>
        </p:nvSpPr>
        <p:spPr>
          <a:xfrm>
            <a:off x="5762724" y="2635321"/>
            <a:ext cx="5915402" cy="830997"/>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while</a:t>
            </a:r>
          </a:p>
          <a:p>
            <a:pPr algn="ctr"/>
            <a:r>
              <a:rPr lang="en-US" sz="2400" dirty="0"/>
              <a:t>(</a:t>
            </a:r>
            <a:r>
              <a:rPr lang="en-US" sz="2400" b="1" dirty="0">
                <a:latin typeface="Courier New" panose="02070309020205020404" pitchFamily="49" charset="0"/>
                <a:cs typeface="Courier New" panose="02070309020205020404" pitchFamily="49" charset="0"/>
              </a:rPr>
              <a:t>true-block </a:t>
            </a:r>
            <a:r>
              <a:rPr lang="en-US" sz="2400" dirty="0"/>
              <a:t>executed till condition is true)</a:t>
            </a:r>
          </a:p>
        </p:txBody>
      </p:sp>
    </p:spTree>
    <p:extLst>
      <p:ext uri="{BB962C8B-B14F-4D97-AF65-F5344CB8AC3E}">
        <p14:creationId xmlns:p14="http://schemas.microsoft.com/office/powerpoint/2010/main" val="358008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up)">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up)">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up)">
                                      <p:cBhvr>
                                        <p:cTn id="46" dur="5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up)">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p:bldP spid="5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Looping Statements</a:t>
            </a:r>
          </a:p>
        </p:txBody>
      </p:sp>
      <p:sp>
        <p:nvSpPr>
          <p:cNvPr id="3" name="Content Placeholder 2"/>
          <p:cNvSpPr>
            <a:spLocks noGrp="1"/>
          </p:cNvSpPr>
          <p:nvPr>
            <p:ph idx="1"/>
          </p:nvPr>
        </p:nvSpPr>
        <p:spPr/>
        <p:txBody>
          <a:bodyPr/>
          <a:lstStyle/>
          <a:p>
            <a:r>
              <a:rPr lang="en-US" dirty="0"/>
              <a:t>Following are looping statements in any programming language,</a:t>
            </a:r>
          </a:p>
          <a:p>
            <a:pPr lvl="1"/>
            <a:r>
              <a:rPr lang="en-US" dirty="0"/>
              <a:t>Entry Controlled </a:t>
            </a:r>
            <a:r>
              <a:rPr lang="en-US" b="1" dirty="0">
                <a:latin typeface="Courier New" panose="02070309020205020404" pitchFamily="49" charset="0"/>
                <a:cs typeface="Courier New" panose="02070309020205020404" pitchFamily="49" charset="0"/>
              </a:rPr>
              <a:t>	while, for</a:t>
            </a:r>
            <a:endParaRPr lang="en-US" dirty="0">
              <a:solidFill>
                <a:schemeClr val="tx1">
                  <a:lumMod val="65000"/>
                  <a:lumOff val="35000"/>
                </a:schemeClr>
              </a:solidFill>
            </a:endParaRPr>
          </a:p>
          <a:p>
            <a:pPr lvl="1"/>
            <a:r>
              <a:rPr lang="en-US" dirty="0"/>
              <a:t>Exit Controlled</a:t>
            </a:r>
            <a:r>
              <a:rPr lang="en-US" b="1" dirty="0">
                <a:latin typeface="Courier New" panose="02070309020205020404" pitchFamily="49" charset="0"/>
                <a:cs typeface="Courier New" panose="02070309020205020404" pitchFamily="49" charset="0"/>
              </a:rPr>
              <a:t>		do…while</a:t>
            </a:r>
          </a:p>
          <a:p>
            <a:pPr lvl="1"/>
            <a:r>
              <a:rPr lang="en-US" dirty="0"/>
              <a:t>Unconditional Jump</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a:t>
            </a:r>
            <a:r>
              <a:rPr lang="en-US" dirty="0">
                <a:solidFill>
                  <a:srgbClr val="002060"/>
                </a:solidFill>
                <a:latin typeface="+mj-lt"/>
                <a:cs typeface="Courier New" panose="02070309020205020404" pitchFamily="49" charset="0"/>
              </a:rPr>
              <a:t>(It is advised to never use </a:t>
            </a:r>
            <a:r>
              <a:rPr lang="en-US" b="1" dirty="0" err="1">
                <a:solidFill>
                  <a:srgbClr val="002060"/>
                </a:solidFill>
                <a:latin typeface="+mj-lt"/>
                <a:cs typeface="Courier New" panose="02070309020205020404" pitchFamily="49" charset="0"/>
              </a:rPr>
              <a:t>goto</a:t>
            </a:r>
            <a:r>
              <a:rPr lang="en-US" dirty="0">
                <a:solidFill>
                  <a:srgbClr val="002060"/>
                </a:solidFill>
                <a:latin typeface="+mj-lt"/>
                <a:cs typeface="Courier New" panose="02070309020205020404" pitchFamily="49" charset="0"/>
              </a:rPr>
              <a:t> in a program)</a:t>
            </a:r>
          </a:p>
          <a:p>
            <a:endParaRPr lang="en-US" dirty="0"/>
          </a:p>
          <a:p>
            <a:endParaRPr lang="en-US" dirty="0"/>
          </a:p>
          <a:p>
            <a:endParaRPr lang="en-US" dirty="0"/>
          </a:p>
        </p:txBody>
      </p:sp>
    </p:spTree>
    <p:extLst>
      <p:ext uri="{BB962C8B-B14F-4D97-AF65-F5344CB8AC3E}">
        <p14:creationId xmlns:p14="http://schemas.microsoft.com/office/powerpoint/2010/main" val="237290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while</a:t>
            </a:r>
            <a:endParaRPr lang="en-IN" dirty="0"/>
          </a:p>
        </p:txBody>
      </p:sp>
      <p:sp>
        <p:nvSpPr>
          <p:cNvPr id="5" name="Text Placeholder 4"/>
          <p:cNvSpPr>
            <a:spLocks noGrp="1"/>
          </p:cNvSpPr>
          <p:nvPr>
            <p:ph type="body" idx="1"/>
          </p:nvPr>
        </p:nvSpPr>
        <p:spPr/>
        <p:txBody>
          <a:bodyPr/>
          <a:lstStyle/>
          <a:p>
            <a:r>
              <a:rPr lang="en-IN" dirty="0"/>
              <a:t>Entry Controlled Loop </a:t>
            </a:r>
          </a:p>
        </p:txBody>
      </p:sp>
    </p:spTree>
    <p:extLst>
      <p:ext uri="{BB962C8B-B14F-4D97-AF65-F5344CB8AC3E}">
        <p14:creationId xmlns:p14="http://schemas.microsoft.com/office/powerpoint/2010/main" val="8178226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a:t>
            </a:r>
          </a:p>
        </p:txBody>
      </p:sp>
      <p:sp>
        <p:nvSpPr>
          <p:cNvPr id="3" name="Content Placeholder 2"/>
          <p:cNvSpPr>
            <a:spLocks noGrp="1"/>
          </p:cNvSpPr>
          <p:nvPr>
            <p:ph idx="1"/>
          </p:nvPr>
        </p:nvSpPr>
        <p:spPr>
          <a:xfrm>
            <a:off x="131180" y="863445"/>
            <a:ext cx="11929641" cy="1498756"/>
          </a:xfrm>
        </p:spPr>
        <p:txBody>
          <a:bodyPr/>
          <a:lstStyle/>
          <a:p>
            <a:r>
              <a:rPr lang="en-US" b="1" dirty="0">
                <a:solidFill>
                  <a:srgbClr val="002060"/>
                </a:solidFill>
              </a:rPr>
              <a:t>while</a:t>
            </a:r>
            <a:r>
              <a:rPr lang="en-US" b="1" dirty="0"/>
              <a:t> </a:t>
            </a:r>
            <a:r>
              <a:rPr lang="en-US" dirty="0"/>
              <a:t>is a entry controlled loop.</a:t>
            </a:r>
          </a:p>
          <a:p>
            <a:r>
              <a:rPr lang="en-US" dirty="0"/>
              <a:t>It executes a block of statements till the condition is </a:t>
            </a:r>
            <a:r>
              <a:rPr lang="en-US" dirty="0">
                <a:solidFill>
                  <a:srgbClr val="002060"/>
                </a:solidFill>
              </a:rPr>
              <a:t>true</a:t>
            </a:r>
            <a:r>
              <a:rPr lang="en-US" dirty="0"/>
              <a:t>.</a:t>
            </a:r>
          </a:p>
        </p:txBody>
      </p:sp>
      <p:sp>
        <p:nvSpPr>
          <p:cNvPr id="7" name="Rectangle 6"/>
          <p:cNvSpPr/>
          <p:nvPr/>
        </p:nvSpPr>
        <p:spPr>
          <a:xfrm>
            <a:off x="526902" y="2514445"/>
            <a:ext cx="4578498" cy="16383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nsolas" panose="020B0609020204030204" pitchFamily="49" charset="0"/>
              </a:rPr>
              <a:t>while(condition) </a:t>
            </a:r>
          </a:p>
          <a:p>
            <a:r>
              <a:rPr lang="en-US" sz="2400" dirty="0">
                <a:solidFill>
                  <a:schemeClr val="tx1"/>
                </a:solidFill>
                <a:latin typeface="Consolas" panose="020B0609020204030204" pitchFamily="49" charset="0"/>
              </a:rPr>
              <a:t>{</a:t>
            </a:r>
          </a:p>
          <a:p>
            <a:r>
              <a:rPr lang="en-US" sz="2400" dirty="0">
                <a:solidFill>
                  <a:schemeClr val="tx1"/>
                </a:solidFill>
                <a:latin typeface="Consolas" panose="020B0609020204030204" pitchFamily="49" charset="0"/>
              </a:rPr>
              <a:t>	// true-block</a:t>
            </a:r>
          </a:p>
          <a:p>
            <a:r>
              <a:rPr lang="en-US" sz="2400" dirty="0">
                <a:solidFill>
                  <a:schemeClr val="tx1"/>
                </a:solidFill>
                <a:latin typeface="Consolas" panose="020B0609020204030204" pitchFamily="49" charset="0"/>
              </a:rPr>
              <a:t>}</a:t>
            </a:r>
          </a:p>
        </p:txBody>
      </p:sp>
      <p:grpSp>
        <p:nvGrpSpPr>
          <p:cNvPr id="21" name="Group 20"/>
          <p:cNvGrpSpPr/>
          <p:nvPr/>
        </p:nvGrpSpPr>
        <p:grpSpPr>
          <a:xfrm>
            <a:off x="7232908" y="3352724"/>
            <a:ext cx="2922497" cy="1281697"/>
            <a:chOff x="6358792" y="3430126"/>
            <a:chExt cx="2922497" cy="1281697"/>
          </a:xfrm>
        </p:grpSpPr>
        <p:cxnSp>
          <p:nvCxnSpPr>
            <p:cNvPr id="22" name="Straight Arrow Connector 21"/>
            <p:cNvCxnSpPr>
              <a:endCxn id="23"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Flowchart: Decision 22"/>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24" name="Group 23"/>
          <p:cNvGrpSpPr/>
          <p:nvPr/>
        </p:nvGrpSpPr>
        <p:grpSpPr>
          <a:xfrm>
            <a:off x="8673552" y="3787532"/>
            <a:ext cx="2265046" cy="2714868"/>
            <a:chOff x="7799436" y="3864934"/>
            <a:chExt cx="2265046" cy="2714868"/>
          </a:xfrm>
        </p:grpSpPr>
        <p:cxnSp>
          <p:nvCxnSpPr>
            <p:cNvPr id="25" name="Elbow Connector 24"/>
            <p:cNvCxnSpPr>
              <a:stCxn id="23" idx="3"/>
            </p:cNvCxnSpPr>
            <p:nvPr/>
          </p:nvCxnSpPr>
          <p:spPr>
            <a:xfrm flipH="1">
              <a:off x="7799436" y="4300343"/>
              <a:ext cx="1481853" cy="2279459"/>
            </a:xfrm>
            <a:prstGeom prst="bentConnector4">
              <a:avLst>
                <a:gd name="adj1" fmla="val -15427"/>
                <a:gd name="adj2" fmla="val 76855"/>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307095" y="3864934"/>
              <a:ext cx="757387" cy="430887"/>
            </a:xfrm>
            <a:prstGeom prst="rect">
              <a:avLst/>
            </a:prstGeom>
            <a:noFill/>
          </p:spPr>
          <p:txBody>
            <a:bodyPr wrap="none" rtlCol="0">
              <a:spAutoFit/>
            </a:bodyPr>
            <a:lstStyle/>
            <a:p>
              <a:r>
                <a:rPr lang="en-US" sz="2200" dirty="0"/>
                <a:t>False</a:t>
              </a:r>
            </a:p>
          </p:txBody>
        </p:sp>
      </p:grpSp>
      <p:grpSp>
        <p:nvGrpSpPr>
          <p:cNvPr id="27" name="Group 26"/>
          <p:cNvGrpSpPr/>
          <p:nvPr/>
        </p:nvGrpSpPr>
        <p:grpSpPr>
          <a:xfrm>
            <a:off x="7362897" y="4634421"/>
            <a:ext cx="2662517" cy="1195453"/>
            <a:chOff x="6488781" y="4711823"/>
            <a:chExt cx="2662517" cy="1195453"/>
          </a:xfrm>
        </p:grpSpPr>
        <p:cxnSp>
          <p:nvCxnSpPr>
            <p:cNvPr id="28" name="Elbow Connector 27"/>
            <p:cNvCxnSpPr>
              <a:endCxn id="30" idx="0"/>
            </p:cNvCxnSpPr>
            <p:nvPr/>
          </p:nvCxnSpPr>
          <p:spPr>
            <a:xfrm rot="5400000">
              <a:off x="7528641" y="5003223"/>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108093" y="4746305"/>
              <a:ext cx="691343" cy="430887"/>
            </a:xfrm>
            <a:prstGeom prst="rect">
              <a:avLst/>
            </a:prstGeom>
            <a:noFill/>
          </p:spPr>
          <p:txBody>
            <a:bodyPr wrap="none" rtlCol="0">
              <a:spAutoFit/>
            </a:bodyPr>
            <a:lstStyle/>
            <a:p>
              <a:r>
                <a:rPr lang="en-US" sz="2200" dirty="0"/>
                <a:t>True</a:t>
              </a:r>
            </a:p>
          </p:txBody>
        </p:sp>
        <p:sp>
          <p:nvSpPr>
            <p:cNvPr id="30" name="Flowchart: Process 29"/>
            <p:cNvSpPr/>
            <p:nvPr/>
          </p:nvSpPr>
          <p:spPr>
            <a:xfrm>
              <a:off x="6488781" y="5294628"/>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31" name="Elbow Connector 30"/>
          <p:cNvCxnSpPr>
            <a:stCxn id="30" idx="1"/>
            <a:endCxn id="23" idx="1"/>
          </p:cNvCxnSpPr>
          <p:nvPr/>
        </p:nvCxnSpPr>
        <p:spPr>
          <a:xfrm rot="10800000">
            <a:off x="7232909" y="4222942"/>
            <a:ext cx="129989" cy="1300609"/>
          </a:xfrm>
          <a:prstGeom prst="bentConnector3">
            <a:avLst>
              <a:gd name="adj1" fmla="val 410342"/>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762724" y="2514445"/>
            <a:ext cx="5915402" cy="830997"/>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while</a:t>
            </a:r>
          </a:p>
          <a:p>
            <a:pPr algn="ctr"/>
            <a:r>
              <a:rPr lang="en-US" sz="2400" dirty="0"/>
              <a:t>(</a:t>
            </a:r>
            <a:r>
              <a:rPr lang="en-US" sz="2400" b="1" dirty="0">
                <a:latin typeface="Courier New" panose="02070309020205020404" pitchFamily="49" charset="0"/>
                <a:cs typeface="Courier New" panose="02070309020205020404" pitchFamily="49" charset="0"/>
              </a:rPr>
              <a:t>true-block </a:t>
            </a:r>
            <a:r>
              <a:rPr lang="en-US" sz="2400" dirty="0"/>
              <a:t>executed till condition is true)</a:t>
            </a:r>
          </a:p>
        </p:txBody>
      </p:sp>
      <p:sp>
        <p:nvSpPr>
          <p:cNvPr id="33" name="Rectangle 32"/>
          <p:cNvSpPr/>
          <p:nvPr/>
        </p:nvSpPr>
        <p:spPr>
          <a:xfrm>
            <a:off x="526902" y="4304988"/>
            <a:ext cx="4578498" cy="219741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n-NO" sz="2000" dirty="0">
                <a:solidFill>
                  <a:schemeClr val="tx1"/>
                </a:solidFill>
                <a:latin typeface="Consolas" panose="020B0609020204030204" pitchFamily="49" charset="0"/>
              </a:rPr>
              <a:t>int i = 1;</a:t>
            </a:r>
          </a:p>
          <a:p>
            <a:r>
              <a:rPr lang="nn-NO" sz="2000" dirty="0">
                <a:solidFill>
                  <a:schemeClr val="tx1"/>
                </a:solidFill>
                <a:latin typeface="Consolas" panose="020B0609020204030204" pitchFamily="49" charset="0"/>
              </a:rPr>
              <a:t>while (i &lt;= 5) </a:t>
            </a:r>
          </a:p>
          <a:p>
            <a:r>
              <a:rPr lang="nn-NO" sz="2000" dirty="0">
                <a:solidFill>
                  <a:schemeClr val="tx1"/>
                </a:solidFill>
                <a:latin typeface="Consolas" panose="020B0609020204030204" pitchFamily="49" charset="0"/>
              </a:rPr>
              <a:t>{</a:t>
            </a:r>
          </a:p>
          <a:p>
            <a:r>
              <a:rPr lang="nn-NO" sz="2000" dirty="0">
                <a:solidFill>
                  <a:schemeClr val="tx1"/>
                </a:solidFill>
                <a:latin typeface="Consolas" panose="020B0609020204030204" pitchFamily="49" charset="0"/>
              </a:rPr>
              <a:t>  System.out.println(i);</a:t>
            </a:r>
          </a:p>
          <a:p>
            <a:r>
              <a:rPr lang="nn-NO" sz="2000" dirty="0">
                <a:solidFill>
                  <a:schemeClr val="tx1"/>
                </a:solidFill>
                <a:latin typeface="Consolas" panose="020B0609020204030204" pitchFamily="49" charset="0"/>
              </a:rPr>
              <a:t>  i++;</a:t>
            </a:r>
          </a:p>
          <a:p>
            <a:r>
              <a:rPr lang="nn-NO"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6192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down)">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32" grpId="0"/>
      <p:bldP spid="3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While Loop</a:t>
            </a:r>
            <a:endParaRPr lang="en-US" dirty="0"/>
          </a:p>
        </p:txBody>
      </p:sp>
      <p:sp>
        <p:nvSpPr>
          <p:cNvPr id="3" name="Content Placeholder 2"/>
          <p:cNvSpPr>
            <a:spLocks noGrp="1"/>
          </p:cNvSpPr>
          <p:nvPr>
            <p:ph idx="1"/>
          </p:nvPr>
        </p:nvSpPr>
        <p:spPr/>
        <p:txBody>
          <a:bodyPr/>
          <a:lstStyle/>
          <a:p>
            <a:r>
              <a:rPr lang="en-US" dirty="0"/>
              <a:t>while loop is used to iterate a part of the program several times.  while is entry control loop.</a:t>
            </a:r>
          </a:p>
          <a:p>
            <a:r>
              <a:rPr lang="en-US" dirty="0"/>
              <a:t>If the number of iteration is not fixed, it is recommended to use while loop.</a:t>
            </a:r>
          </a:p>
          <a:p>
            <a:endParaRPr lang="en-US" dirty="0"/>
          </a:p>
        </p:txBody>
      </p:sp>
      <p:sp>
        <p:nvSpPr>
          <p:cNvPr id="4" name="TextBox 3"/>
          <p:cNvSpPr txBox="1"/>
          <p:nvPr/>
        </p:nvSpPr>
        <p:spPr>
          <a:xfrm>
            <a:off x="501535" y="1839910"/>
            <a:ext cx="7010400" cy="3170099"/>
          </a:xfrm>
          <a:prstGeom prst="rect">
            <a:avLst/>
          </a:prstGeom>
          <a:noFill/>
          <a:ln w="19050">
            <a:solidFill>
              <a:schemeClr val="accent1"/>
            </a:solidFill>
            <a:prstDash val="dash"/>
          </a:ln>
        </p:spPr>
        <p:txBody>
          <a:bodyPr wrap="square" rtlCol="0">
            <a:spAutoFit/>
          </a:bodyPr>
          <a:lstStyle/>
          <a:p>
            <a:r>
              <a:rPr lang="en-US" sz="2000" dirty="0">
                <a:solidFill>
                  <a:srgbClr val="3F7F5F"/>
                </a:solidFill>
                <a:latin typeface="Consolas"/>
              </a:rPr>
              <a:t>//code will print 1 to 9</a:t>
            </a:r>
          </a:p>
          <a:p>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class</a:t>
            </a:r>
            <a:r>
              <a:rPr lang="en-US" sz="2000" b="1" dirty="0">
                <a:solidFill>
                  <a:srgbClr val="000000"/>
                </a:solidFill>
                <a:latin typeface="Consolas"/>
              </a:rPr>
              <a:t> </a:t>
            </a:r>
            <a:r>
              <a:rPr lang="en-US" sz="2000" b="1" dirty="0" err="1">
                <a:solidFill>
                  <a:srgbClr val="000000"/>
                </a:solidFill>
                <a:latin typeface="Consolas"/>
              </a:rPr>
              <a:t>WhileLoopDemo</a:t>
            </a:r>
            <a:r>
              <a:rPr lang="en-US" sz="2000" b="1" dirty="0">
                <a:solidFill>
                  <a:srgbClr val="000000"/>
                </a:solidFill>
                <a:latin typeface="Consolas"/>
              </a:rPr>
              <a:t> {</a:t>
            </a:r>
          </a:p>
          <a:p>
            <a:pPr lvl="1"/>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static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main(String[] </a:t>
            </a:r>
            <a:r>
              <a:rPr lang="en-US" sz="2000" b="1" dirty="0" err="1">
                <a:solidFill>
                  <a:srgbClr val="6A3E3E"/>
                </a:solidFill>
                <a:latin typeface="Consolas"/>
              </a:rPr>
              <a:t>args</a:t>
            </a:r>
            <a:r>
              <a:rPr lang="en-US" sz="2000" b="1" dirty="0">
                <a:solidFill>
                  <a:srgbClr val="000000"/>
                </a:solidFill>
                <a:latin typeface="Consolas"/>
              </a:rPr>
              <a:t>) {</a:t>
            </a:r>
          </a:p>
          <a:p>
            <a:pPr lvl="2"/>
            <a:r>
              <a:rPr lang="en-US" sz="2000" b="1" dirty="0" err="1">
                <a:solidFill>
                  <a:srgbClr val="7F0055"/>
                </a:solidFill>
                <a:latin typeface="Consolas"/>
              </a:rPr>
              <a:t>int</a:t>
            </a:r>
            <a:r>
              <a:rPr lang="en-US" sz="2000" b="1" dirty="0">
                <a:solidFill>
                  <a:srgbClr val="000000"/>
                </a:solidFill>
                <a:latin typeface="Consolas"/>
              </a:rPr>
              <a:t> </a:t>
            </a:r>
            <a:r>
              <a:rPr lang="en-US" sz="2000" b="1" dirty="0">
                <a:solidFill>
                  <a:srgbClr val="6A3E3E"/>
                </a:solidFill>
                <a:latin typeface="Consolas"/>
              </a:rPr>
              <a:t>number</a:t>
            </a:r>
            <a:r>
              <a:rPr lang="en-US" sz="2000" b="1" dirty="0">
                <a:solidFill>
                  <a:srgbClr val="000000"/>
                </a:solidFill>
                <a:latin typeface="Consolas"/>
              </a:rPr>
              <a:t> = 1;</a:t>
            </a:r>
          </a:p>
          <a:p>
            <a:pPr lvl="2"/>
            <a:r>
              <a:rPr lang="en-US" sz="2000" b="1" dirty="0">
                <a:solidFill>
                  <a:srgbClr val="7F0055"/>
                </a:solidFill>
                <a:latin typeface="Consolas"/>
              </a:rPr>
              <a:t>while</a:t>
            </a:r>
            <a:r>
              <a:rPr lang="en-US" sz="2000" b="1" dirty="0">
                <a:solidFill>
                  <a:srgbClr val="000000"/>
                </a:solidFill>
                <a:latin typeface="Consolas"/>
              </a:rPr>
              <a:t>(</a:t>
            </a:r>
            <a:r>
              <a:rPr lang="en-US" sz="2000" b="1" dirty="0">
                <a:solidFill>
                  <a:srgbClr val="6A3E3E"/>
                </a:solidFill>
                <a:latin typeface="Consolas"/>
              </a:rPr>
              <a:t>number</a:t>
            </a:r>
            <a:r>
              <a:rPr lang="en-US" sz="2000" b="1" dirty="0">
                <a:solidFill>
                  <a:srgbClr val="000000"/>
                </a:solidFill>
                <a:latin typeface="Consolas"/>
              </a:rPr>
              <a:t> &lt; 10) {</a:t>
            </a:r>
          </a:p>
          <a:p>
            <a:pPr lvl="3"/>
            <a:r>
              <a:rPr lang="en-US" sz="2000" dirty="0" err="1">
                <a:solidFill>
                  <a:srgbClr val="000000"/>
                </a:solidFill>
                <a:latin typeface="Consolas"/>
              </a:rPr>
              <a:t>System.</a:t>
            </a:r>
            <a:r>
              <a:rPr lang="en-US" sz="2000" b="1" i="1" dirty="0" err="1">
                <a:solidFill>
                  <a:srgbClr val="0000C0"/>
                </a:solidFill>
                <a:latin typeface="Consolas"/>
              </a:rPr>
              <a:t>out</a:t>
            </a:r>
            <a:r>
              <a:rPr lang="en-US" sz="2000" b="1" i="1" dirty="0" err="1">
                <a:solidFill>
                  <a:srgbClr val="000000"/>
                </a:solidFill>
                <a:latin typeface="Consolas"/>
              </a:rPr>
              <a:t>.println</a:t>
            </a:r>
            <a:r>
              <a:rPr lang="en-US" sz="2000" b="1" i="1" dirty="0">
                <a:solidFill>
                  <a:srgbClr val="000000"/>
                </a:solidFill>
                <a:latin typeface="Consolas"/>
              </a:rPr>
              <a:t>(</a:t>
            </a:r>
            <a:r>
              <a:rPr lang="en-US" sz="2000" b="1" i="1" dirty="0">
                <a:solidFill>
                  <a:srgbClr val="6A3E3E"/>
                </a:solidFill>
                <a:latin typeface="Consolas"/>
              </a:rPr>
              <a:t>number</a:t>
            </a:r>
            <a:r>
              <a:rPr lang="en-US" sz="2000" b="1" i="1" dirty="0">
                <a:solidFill>
                  <a:srgbClr val="000000"/>
                </a:solidFill>
                <a:latin typeface="Consolas"/>
              </a:rPr>
              <a:t>);</a:t>
            </a:r>
          </a:p>
          <a:p>
            <a:pPr lvl="3"/>
            <a:r>
              <a:rPr lang="en-US" sz="2000" dirty="0">
                <a:solidFill>
                  <a:srgbClr val="6A3E3E"/>
                </a:solidFill>
                <a:latin typeface="Consolas"/>
              </a:rPr>
              <a:t>number</a:t>
            </a:r>
            <a:r>
              <a:rPr lang="en-US" sz="2000" dirty="0">
                <a:solidFill>
                  <a:srgbClr val="000000"/>
                </a:solidFill>
                <a:latin typeface="Consolas"/>
              </a:rPr>
              <a:t>++;</a:t>
            </a:r>
          </a:p>
          <a:p>
            <a:pPr lvl="2"/>
            <a:r>
              <a:rPr lang="en-US" sz="2000" dirty="0">
                <a:solidFill>
                  <a:srgbClr val="000000"/>
                </a:solidFill>
                <a:latin typeface="Consolas"/>
              </a:rPr>
              <a:t>}</a:t>
            </a:r>
          </a:p>
          <a:p>
            <a:pPr lvl="1"/>
            <a:r>
              <a:rPr lang="en-US" sz="2000" dirty="0">
                <a:solidFill>
                  <a:srgbClr val="000000"/>
                </a:solidFill>
                <a:latin typeface="Consolas"/>
              </a:rPr>
              <a:t>}</a:t>
            </a:r>
          </a:p>
          <a:p>
            <a:r>
              <a:rPr lang="en-US" sz="2000" dirty="0">
                <a:solidFill>
                  <a:srgbClr val="000000"/>
                </a:solidFill>
                <a:latin typeface="Consolas"/>
              </a:rPr>
              <a:t>}</a:t>
            </a:r>
          </a:p>
        </p:txBody>
      </p:sp>
    </p:spTree>
    <p:extLst>
      <p:ext uri="{BB962C8B-B14F-4D97-AF65-F5344CB8AC3E}">
        <p14:creationId xmlns:p14="http://schemas.microsoft.com/office/powerpoint/2010/main" val="153367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Do-while Loop</a:t>
            </a:r>
            <a:endParaRPr lang="en-US" dirty="0"/>
          </a:p>
        </p:txBody>
      </p:sp>
      <p:sp>
        <p:nvSpPr>
          <p:cNvPr id="3" name="Content Placeholder 2"/>
          <p:cNvSpPr>
            <a:spLocks noGrp="1"/>
          </p:cNvSpPr>
          <p:nvPr>
            <p:ph idx="1"/>
          </p:nvPr>
        </p:nvSpPr>
        <p:spPr/>
        <p:txBody>
          <a:bodyPr/>
          <a:lstStyle/>
          <a:p>
            <a:r>
              <a:rPr lang="en-US" dirty="0"/>
              <a:t>do-while loop is executed at least once because condition is checked after loop body.</a:t>
            </a:r>
          </a:p>
          <a:p>
            <a:endParaRPr lang="en-US" dirty="0"/>
          </a:p>
        </p:txBody>
      </p:sp>
      <p:sp>
        <p:nvSpPr>
          <p:cNvPr id="4" name="TextBox 3"/>
          <p:cNvSpPr txBox="1"/>
          <p:nvPr/>
        </p:nvSpPr>
        <p:spPr>
          <a:xfrm>
            <a:off x="559723" y="1411806"/>
            <a:ext cx="7010400" cy="3170099"/>
          </a:xfrm>
          <a:prstGeom prst="rect">
            <a:avLst/>
          </a:prstGeom>
          <a:noFill/>
          <a:ln w="19050">
            <a:solidFill>
              <a:schemeClr val="accent1"/>
            </a:solidFill>
            <a:prstDash val="dash"/>
          </a:ln>
        </p:spPr>
        <p:txBody>
          <a:bodyPr wrap="square" rtlCol="0">
            <a:spAutoFit/>
          </a:bodyPr>
          <a:lstStyle/>
          <a:p>
            <a:r>
              <a:rPr lang="en-US" sz="2000" dirty="0">
                <a:solidFill>
                  <a:srgbClr val="3F7F5F"/>
                </a:solidFill>
                <a:latin typeface="Consolas"/>
              </a:rPr>
              <a:t>//code will print 1 to 9</a:t>
            </a:r>
          </a:p>
          <a:p>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class</a:t>
            </a:r>
            <a:r>
              <a:rPr lang="en-US" sz="2000" b="1" dirty="0">
                <a:solidFill>
                  <a:srgbClr val="000000"/>
                </a:solidFill>
                <a:latin typeface="Consolas"/>
              </a:rPr>
              <a:t> </a:t>
            </a:r>
            <a:r>
              <a:rPr lang="en-US" sz="2000" b="1" dirty="0" err="1">
                <a:solidFill>
                  <a:srgbClr val="000000"/>
                </a:solidFill>
                <a:latin typeface="Consolas"/>
              </a:rPr>
              <a:t>DoWhileLoopDemo</a:t>
            </a:r>
            <a:r>
              <a:rPr lang="en-US" sz="2000" b="1" dirty="0">
                <a:solidFill>
                  <a:srgbClr val="000000"/>
                </a:solidFill>
                <a:latin typeface="Consolas"/>
              </a:rPr>
              <a:t> {</a:t>
            </a:r>
          </a:p>
          <a:p>
            <a:pPr lvl="1"/>
            <a:r>
              <a:rPr lang="en-US" sz="2000" b="1" dirty="0">
                <a:solidFill>
                  <a:srgbClr val="854670"/>
                </a:solidFill>
                <a:latin typeface="Consolas"/>
              </a:rPr>
              <a:t>public </a:t>
            </a:r>
            <a:r>
              <a:rPr lang="en-US" sz="2000" b="1" dirty="0">
                <a:solidFill>
                  <a:srgbClr val="7F0055"/>
                </a:solidFill>
                <a:latin typeface="Consolas"/>
              </a:rPr>
              <a:t>static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main(String[] </a:t>
            </a:r>
            <a:r>
              <a:rPr lang="en-US" sz="2000" b="1" dirty="0" err="1">
                <a:solidFill>
                  <a:srgbClr val="6A3E3E"/>
                </a:solidFill>
                <a:latin typeface="Consolas"/>
              </a:rPr>
              <a:t>args</a:t>
            </a:r>
            <a:r>
              <a:rPr lang="en-US" sz="2000" b="1" dirty="0">
                <a:solidFill>
                  <a:srgbClr val="000000"/>
                </a:solidFill>
                <a:latin typeface="Consolas"/>
              </a:rPr>
              <a:t>) {</a:t>
            </a:r>
          </a:p>
          <a:p>
            <a:pPr lvl="2"/>
            <a:r>
              <a:rPr lang="en-US" sz="2000" b="1" dirty="0" err="1">
                <a:solidFill>
                  <a:srgbClr val="7F0055"/>
                </a:solidFill>
                <a:latin typeface="Consolas"/>
              </a:rPr>
              <a:t>int</a:t>
            </a:r>
            <a:r>
              <a:rPr lang="en-US" sz="2000" b="1" dirty="0">
                <a:solidFill>
                  <a:srgbClr val="000000"/>
                </a:solidFill>
                <a:latin typeface="Consolas"/>
              </a:rPr>
              <a:t> </a:t>
            </a:r>
            <a:r>
              <a:rPr lang="en-US" sz="2000" b="1" dirty="0">
                <a:solidFill>
                  <a:srgbClr val="6A3E3E"/>
                </a:solidFill>
                <a:latin typeface="Consolas"/>
              </a:rPr>
              <a:t>number</a:t>
            </a:r>
            <a:r>
              <a:rPr lang="en-US" sz="2000" b="1" dirty="0">
                <a:solidFill>
                  <a:srgbClr val="000000"/>
                </a:solidFill>
                <a:latin typeface="Consolas"/>
              </a:rPr>
              <a:t> = 1;</a:t>
            </a:r>
          </a:p>
          <a:p>
            <a:pPr lvl="2"/>
            <a:r>
              <a:rPr lang="en-US" sz="2000" b="1" dirty="0">
                <a:solidFill>
                  <a:srgbClr val="7F0055"/>
                </a:solidFill>
                <a:latin typeface="Consolas"/>
              </a:rPr>
              <a:t>do</a:t>
            </a:r>
            <a:r>
              <a:rPr lang="en-US" sz="2000" b="1" dirty="0">
                <a:solidFill>
                  <a:srgbClr val="000000"/>
                </a:solidFill>
                <a:latin typeface="Consolas"/>
              </a:rPr>
              <a:t> {</a:t>
            </a:r>
          </a:p>
          <a:p>
            <a:pPr lvl="2"/>
            <a:r>
              <a:rPr lang="en-US" sz="2000" dirty="0">
                <a:solidFill>
                  <a:srgbClr val="000000"/>
                </a:solidFill>
                <a:latin typeface="Consolas"/>
              </a:rPr>
              <a:t>	</a:t>
            </a:r>
            <a:r>
              <a:rPr lang="en-US" sz="2000" dirty="0" err="1">
                <a:solidFill>
                  <a:srgbClr val="000000"/>
                </a:solidFill>
                <a:latin typeface="Consolas"/>
              </a:rPr>
              <a:t>System.</a:t>
            </a:r>
            <a:r>
              <a:rPr lang="en-US" sz="2000" b="1" i="1" dirty="0" err="1">
                <a:solidFill>
                  <a:srgbClr val="0000C0"/>
                </a:solidFill>
                <a:latin typeface="Consolas"/>
              </a:rPr>
              <a:t>out</a:t>
            </a:r>
            <a:r>
              <a:rPr lang="en-US" sz="2000" b="1" i="1" dirty="0" err="1">
                <a:solidFill>
                  <a:srgbClr val="000000"/>
                </a:solidFill>
                <a:latin typeface="Consolas"/>
              </a:rPr>
              <a:t>.println</a:t>
            </a:r>
            <a:r>
              <a:rPr lang="en-US" sz="2000" b="1" i="1" dirty="0">
                <a:solidFill>
                  <a:srgbClr val="000000"/>
                </a:solidFill>
                <a:latin typeface="Consolas"/>
              </a:rPr>
              <a:t>(</a:t>
            </a:r>
            <a:r>
              <a:rPr lang="en-US" sz="2000" b="1" i="1" dirty="0">
                <a:solidFill>
                  <a:srgbClr val="6A3E3E"/>
                </a:solidFill>
                <a:latin typeface="Consolas"/>
              </a:rPr>
              <a:t>number</a:t>
            </a:r>
            <a:r>
              <a:rPr lang="en-US" sz="2000" b="1" i="1" dirty="0">
                <a:solidFill>
                  <a:srgbClr val="000000"/>
                </a:solidFill>
                <a:latin typeface="Consolas"/>
              </a:rPr>
              <a:t>);</a:t>
            </a:r>
          </a:p>
          <a:p>
            <a:pPr lvl="2"/>
            <a:r>
              <a:rPr lang="en-US" sz="2000" dirty="0">
                <a:solidFill>
                  <a:srgbClr val="6A3E3E"/>
                </a:solidFill>
                <a:latin typeface="Consolas"/>
              </a:rPr>
              <a:t>	number</a:t>
            </a:r>
            <a:r>
              <a:rPr lang="en-US" sz="2000" dirty="0">
                <a:solidFill>
                  <a:srgbClr val="000000"/>
                </a:solidFill>
                <a:latin typeface="Consolas"/>
              </a:rPr>
              <a:t>++;</a:t>
            </a:r>
          </a:p>
          <a:p>
            <a:pPr lvl="2"/>
            <a:r>
              <a:rPr lang="en-US" sz="2000" dirty="0">
                <a:solidFill>
                  <a:srgbClr val="000000"/>
                </a:solidFill>
                <a:latin typeface="Consolas"/>
              </a:rPr>
              <a:t>}</a:t>
            </a:r>
            <a:r>
              <a:rPr lang="en-US" sz="2000" b="1" dirty="0">
                <a:solidFill>
                  <a:srgbClr val="7F0055"/>
                </a:solidFill>
                <a:latin typeface="Consolas"/>
              </a:rPr>
              <a:t>while</a:t>
            </a:r>
            <a:r>
              <a:rPr lang="en-US" sz="2000" b="1" dirty="0">
                <a:solidFill>
                  <a:srgbClr val="000000"/>
                </a:solidFill>
                <a:latin typeface="Consolas"/>
              </a:rPr>
              <a:t>(</a:t>
            </a:r>
            <a:r>
              <a:rPr lang="en-US" sz="2000" b="1" dirty="0">
                <a:solidFill>
                  <a:srgbClr val="6A3E3E"/>
                </a:solidFill>
                <a:latin typeface="Consolas"/>
              </a:rPr>
              <a:t>number</a:t>
            </a:r>
            <a:r>
              <a:rPr lang="en-US" sz="2000" b="1" dirty="0">
                <a:solidFill>
                  <a:srgbClr val="000000"/>
                </a:solidFill>
                <a:latin typeface="Consolas"/>
              </a:rPr>
              <a:t> &lt; 10) ;</a:t>
            </a:r>
          </a:p>
          <a:p>
            <a:pPr lvl="1"/>
            <a:r>
              <a:rPr lang="en-US" sz="2000" dirty="0">
                <a:solidFill>
                  <a:srgbClr val="000000"/>
                </a:solidFill>
                <a:latin typeface="Consolas"/>
              </a:rPr>
              <a:t>}</a:t>
            </a:r>
          </a:p>
          <a:p>
            <a:r>
              <a:rPr lang="en-US" sz="2000" dirty="0">
                <a:solidFill>
                  <a:srgbClr val="000000"/>
                </a:solidFill>
                <a:latin typeface="Consolas"/>
              </a:rPr>
              <a:t>}</a:t>
            </a:r>
          </a:p>
        </p:txBody>
      </p:sp>
    </p:spTree>
    <p:extLst>
      <p:ext uri="{BB962C8B-B14F-4D97-AF65-F5344CB8AC3E}">
        <p14:creationId xmlns:p14="http://schemas.microsoft.com/office/powerpoint/2010/main" val="287232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odd numbers between 1 to n</a:t>
            </a:r>
            <a:endParaRPr lang="en-IN" dirty="0"/>
          </a:p>
        </p:txBody>
      </p:sp>
      <p:sp>
        <p:nvSpPr>
          <p:cNvPr id="3" name="Content Placeholder 2"/>
          <p:cNvSpPr>
            <a:spLocks noGrp="1"/>
          </p:cNvSpPr>
          <p:nvPr>
            <p:ph idx="1"/>
          </p:nvPr>
        </p:nvSpPr>
        <p:spPr>
          <a:xfrm>
            <a:off x="131181" y="863444"/>
            <a:ext cx="7212594" cy="5337331"/>
          </a:xfrm>
          <a:ln>
            <a:solidFill>
              <a:schemeClr val="accent1"/>
            </a:solidFill>
            <a:prstDash val="dash"/>
          </a:ln>
        </p:spPr>
        <p:txBody>
          <a:bodyPr/>
          <a:lstStyle/>
          <a:p>
            <a:pPr marL="457200" indent="-457200">
              <a:buFont typeface="+mj-lt"/>
              <a:buAutoNum type="arabicPeriod"/>
            </a:pPr>
            <a:r>
              <a:rPr lang="en-IN" sz="2000" b="1" dirty="0">
                <a:solidFill>
                  <a:srgbClr val="854670"/>
                </a:solidFill>
                <a:latin typeface="Consolas" panose="020B0609020204030204" pitchFamily="49" charset="0"/>
              </a:rPr>
              <a:t>import</a:t>
            </a:r>
            <a:r>
              <a:rPr lang="en-IN" sz="2000" b="1" dirty="0">
                <a:latin typeface="Consolas" panose="020B0609020204030204" pitchFamily="49" charset="0"/>
              </a:rPr>
              <a:t> java.util.*;</a:t>
            </a:r>
          </a:p>
          <a:p>
            <a:pPr marL="457200" indent="-457200">
              <a:buFont typeface="+mj-lt"/>
              <a:buAutoNum type="arabicPeriod"/>
            </a:pPr>
            <a:r>
              <a:rPr lang="en-IN" sz="2000" b="1" dirty="0">
                <a:solidFill>
                  <a:srgbClr val="854670"/>
                </a:solidFill>
                <a:latin typeface="Consolas" panose="020B0609020204030204" pitchFamily="49" charset="0"/>
              </a:rPr>
              <a:t>class</a:t>
            </a:r>
            <a:r>
              <a:rPr lang="en-IN" sz="2000" b="1" dirty="0">
                <a:latin typeface="Consolas" panose="020B0609020204030204" pitchFamily="49" charset="0"/>
              </a:rPr>
              <a:t> WhileDemo{</a:t>
            </a:r>
          </a:p>
          <a:p>
            <a:pPr marL="457200" indent="-457200">
              <a:buFont typeface="+mj-lt"/>
              <a:buAutoNum type="arabicPeriod"/>
            </a:pPr>
            <a:r>
              <a:rPr lang="en-US" sz="2000" b="1" dirty="0">
                <a:solidFill>
                  <a:srgbClr val="854670"/>
                </a:solidFill>
                <a:latin typeface="Consolas" panose="020B0609020204030204" pitchFamily="49" charset="0"/>
              </a:rPr>
              <a:t>public static void </a:t>
            </a:r>
            <a:r>
              <a:rPr lang="en-US" sz="2000" b="1" dirty="0">
                <a:latin typeface="Consolas" panose="020B0609020204030204" pitchFamily="49" charset="0"/>
              </a:rPr>
              <a:t>main (String[] args){</a:t>
            </a:r>
          </a:p>
          <a:p>
            <a:pPr marL="457200" indent="-457200">
              <a:buFont typeface="+mj-lt"/>
              <a:buAutoNum type="arabicPeriod"/>
            </a:pPr>
            <a:r>
              <a:rPr lang="en-IN" sz="2000" dirty="0">
                <a:latin typeface="Consolas" panose="020B0609020204030204" pitchFamily="49" charset="0"/>
              </a:rPr>
              <a:t> </a:t>
            </a:r>
            <a:r>
              <a:rPr lang="en-IN" sz="2000" dirty="0">
                <a:solidFill>
                  <a:srgbClr val="854670"/>
                </a:solidFill>
                <a:latin typeface="Consolas" panose="020B0609020204030204" pitchFamily="49" charset="0"/>
              </a:rPr>
              <a:t>int</a:t>
            </a:r>
            <a:r>
              <a:rPr lang="en-IN" sz="2000" dirty="0">
                <a:latin typeface="Consolas" panose="020B0609020204030204" pitchFamily="49" charset="0"/>
              </a:rPr>
              <a:t> n,i=1;</a:t>
            </a:r>
          </a:p>
          <a:p>
            <a:pPr marL="457200" indent="-457200">
              <a:buFont typeface="+mj-lt"/>
              <a:buAutoNum type="arabicPeriod"/>
            </a:pPr>
            <a:r>
              <a:rPr lang="en-IN" sz="2000" dirty="0">
                <a:latin typeface="Consolas" panose="020B0609020204030204" pitchFamily="49" charset="0"/>
              </a:rPr>
              <a:t> Scanner sc = </a:t>
            </a:r>
            <a:r>
              <a:rPr lang="en-IN" sz="2000" b="1" dirty="0">
                <a:solidFill>
                  <a:srgbClr val="854670"/>
                </a:solidFill>
                <a:latin typeface="Consolas" panose="020B0609020204030204" pitchFamily="49" charset="0"/>
              </a:rPr>
              <a:t>new</a:t>
            </a:r>
            <a:r>
              <a:rPr lang="en-IN" sz="2000" b="1" dirty="0">
                <a:latin typeface="Consolas" panose="020B0609020204030204" pitchFamily="49" charset="0"/>
              </a:rPr>
              <a:t> Scanner(System.in);</a:t>
            </a:r>
          </a:p>
          <a:p>
            <a:pPr marL="457200" indent="-457200">
              <a:buFont typeface="+mj-lt"/>
              <a:buAutoNum type="arabicPeriod"/>
            </a:pPr>
            <a:r>
              <a:rPr lang="en-IN" sz="2000" dirty="0">
                <a:latin typeface="Consolas" panose="020B0609020204030204" pitchFamily="49" charset="0"/>
              </a:rPr>
              <a:t> System.out.print("Enter a number:");</a:t>
            </a:r>
          </a:p>
          <a:p>
            <a:pPr marL="457200" indent="-457200">
              <a:buFont typeface="+mj-lt"/>
              <a:buAutoNum type="arabicPeriod"/>
            </a:pPr>
            <a:r>
              <a:rPr lang="en-IN" sz="2000" dirty="0">
                <a:latin typeface="Consolas" panose="020B0609020204030204" pitchFamily="49" charset="0"/>
              </a:rPr>
              <a:t> n = sc.nextInt();</a:t>
            </a:r>
          </a:p>
          <a:p>
            <a:pPr marL="457200" indent="-457200">
              <a:buFont typeface="+mj-lt"/>
              <a:buAutoNum type="arabicPeriod"/>
            </a:pPr>
            <a:r>
              <a:rPr lang="en-IN" sz="2000" dirty="0">
                <a:latin typeface="Consolas" panose="020B0609020204030204" pitchFamily="49" charset="0"/>
              </a:rPr>
              <a:t> </a:t>
            </a:r>
            <a:r>
              <a:rPr lang="en-IN" sz="2000" b="1" dirty="0">
                <a:solidFill>
                  <a:srgbClr val="854670"/>
                </a:solidFill>
                <a:latin typeface="Consolas" panose="020B0609020204030204" pitchFamily="49" charset="0"/>
              </a:rPr>
              <a:t>while</a:t>
            </a:r>
            <a:r>
              <a:rPr lang="en-IN" sz="2000" b="1" dirty="0">
                <a:latin typeface="Consolas" panose="020B0609020204030204" pitchFamily="49" charset="0"/>
              </a:rPr>
              <a:t>(i &lt;= n){</a:t>
            </a:r>
          </a:p>
          <a:p>
            <a:pPr marL="457200" indent="-457200">
              <a:buFont typeface="+mj-lt"/>
              <a:buAutoNum type="arabicPeriod"/>
            </a:pPr>
            <a:r>
              <a:rPr lang="en-IN" sz="2000">
                <a:latin typeface="Consolas" panose="020B0609020204030204" pitchFamily="49" charset="0"/>
              </a:rPr>
              <a:t>   </a:t>
            </a:r>
            <a:r>
              <a:rPr lang="en-IN" sz="2000" b="1">
                <a:solidFill>
                  <a:srgbClr val="854670"/>
                </a:solidFill>
                <a:latin typeface="Consolas" panose="020B0609020204030204" pitchFamily="49" charset="0"/>
              </a:rPr>
              <a:t>if</a:t>
            </a:r>
            <a:r>
              <a:rPr lang="en-IN" sz="2000" b="1">
                <a:latin typeface="Consolas" panose="020B0609020204030204" pitchFamily="49" charset="0"/>
              </a:rPr>
              <a:t>(i%2!=0)</a:t>
            </a:r>
            <a:endParaRPr lang="en-IN" sz="2000" b="1" dirty="0">
              <a:latin typeface="Consolas" panose="020B0609020204030204" pitchFamily="49" charset="0"/>
            </a:endParaRPr>
          </a:p>
          <a:p>
            <a:pPr marL="457200" indent="-457200">
              <a:buFont typeface="+mj-lt"/>
              <a:buAutoNum type="arabicPeriod"/>
            </a:pPr>
            <a:r>
              <a:rPr lang="en-IN" sz="2000" dirty="0">
                <a:latin typeface="Consolas" panose="020B0609020204030204" pitchFamily="49" charset="0"/>
              </a:rPr>
              <a:t>     System.out.println(i);</a:t>
            </a:r>
          </a:p>
          <a:p>
            <a:pPr marL="457200" indent="-457200">
              <a:buFont typeface="+mj-lt"/>
              <a:buAutoNum type="arabicPeriod"/>
            </a:pPr>
            <a:r>
              <a:rPr lang="en-IN" sz="2000" dirty="0">
                <a:latin typeface="Consolas" panose="020B0609020204030204" pitchFamily="49" charset="0"/>
              </a:rPr>
              <a:t>   i++;</a:t>
            </a:r>
          </a:p>
          <a:p>
            <a:pPr marL="457200" indent="-457200">
              <a:buFont typeface="+mj-lt"/>
              <a:buAutoNum type="arabicPeriod"/>
            </a:pPr>
            <a:r>
              <a:rPr lang="en-IN" sz="2000" dirty="0">
                <a:latin typeface="Consolas" panose="020B0609020204030204" pitchFamily="49" charset="0"/>
              </a:rPr>
              <a:t> }</a:t>
            </a:r>
          </a:p>
          <a:p>
            <a:pPr marL="457200" indent="-457200">
              <a:buFont typeface="+mj-lt"/>
              <a:buAutoNum type="arabicPeriod"/>
            </a:pPr>
            <a:r>
              <a:rPr lang="en-IN" sz="2000" dirty="0">
                <a:latin typeface="Consolas" panose="020B0609020204030204" pitchFamily="49" charset="0"/>
              </a:rPr>
              <a:t>}}</a:t>
            </a:r>
          </a:p>
          <a:p>
            <a:pPr marL="192087" indent="-457200">
              <a:spcBef>
                <a:spcPts val="0"/>
              </a:spcBef>
              <a:buFont typeface="+mj-lt"/>
              <a:buAutoNum type="arabicPeriod"/>
            </a:pPr>
            <a:endParaRPr lang="en-IN" sz="2000" dirty="0">
              <a:latin typeface="Consolas" panose="020B0609020204030204" pitchFamily="49" charset="0"/>
            </a:endParaRPr>
          </a:p>
        </p:txBody>
      </p:sp>
      <p:graphicFrame>
        <p:nvGraphicFramePr>
          <p:cNvPr id="4" name="Table 3"/>
          <p:cNvGraphicFramePr>
            <a:graphicFrameLocks noGrp="1"/>
          </p:cNvGraphicFramePr>
          <p:nvPr/>
        </p:nvGraphicFramePr>
        <p:xfrm>
          <a:off x="8403431" y="3525839"/>
          <a:ext cx="954882" cy="400050"/>
        </p:xfrm>
        <a:graphic>
          <a:graphicData uri="http://schemas.openxmlformats.org/drawingml/2006/table">
            <a:tbl>
              <a:tblPr firstRow="1" bandRow="1">
                <a:tableStyleId>{5940675A-B579-460E-94D1-54222C63F5DA}</a:tableStyleId>
              </a:tblPr>
              <a:tblGrid>
                <a:gridCol w="954882">
                  <a:extLst>
                    <a:ext uri="{9D8B030D-6E8A-4147-A177-3AD203B41FA5}">
                      <a16:colId xmlns:a16="http://schemas.microsoft.com/office/drawing/2014/main" val="20000"/>
                    </a:ext>
                  </a:extLst>
                </a:gridCol>
              </a:tblGrid>
              <a:tr h="400050">
                <a:tc>
                  <a:txBody>
                    <a:bodyPr/>
                    <a:lstStyle/>
                    <a:p>
                      <a:pPr marL="0" algn="ctr" defTabSz="914400" rtl="0" eaLnBrk="1" latinLnBrk="0" hangingPunct="1"/>
                      <a:r>
                        <a:rPr lang="en-IN" sz="1800" b="1" kern="1200" dirty="0">
                          <a:solidFill>
                            <a:schemeClr val="bg1"/>
                          </a:solidFill>
                          <a:latin typeface="+mn-lt"/>
                          <a:ea typeface="+mn-ea"/>
                          <a:cs typeface="+mn-cs"/>
                        </a:rPr>
                        <a:t>Output</a:t>
                      </a:r>
                      <a:endParaRPr lang="en-IN" sz="1800" dirty="0">
                        <a:solidFill>
                          <a:schemeClr val="bg1"/>
                        </a:solidFill>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8403430" y="3935414"/>
          <a:ext cx="3555207" cy="1737360"/>
        </p:xfrm>
        <a:graphic>
          <a:graphicData uri="http://schemas.openxmlformats.org/drawingml/2006/table">
            <a:tbl>
              <a:tblPr firstRow="1" bandRow="1">
                <a:tableStyleId>{5940675A-B579-460E-94D1-54222C63F5DA}</a:tableStyleId>
              </a:tblPr>
              <a:tblGrid>
                <a:gridCol w="3555207">
                  <a:extLst>
                    <a:ext uri="{9D8B030D-6E8A-4147-A177-3AD203B41FA5}">
                      <a16:colId xmlns:a16="http://schemas.microsoft.com/office/drawing/2014/main" val="20000"/>
                    </a:ext>
                  </a:extLst>
                </a:gridCol>
              </a:tblGrid>
              <a:tr h="741680">
                <a:tc>
                  <a:txBody>
                    <a:bodyPr/>
                    <a:lstStyle/>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Enter a number:10</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1</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3</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5</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7</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9</a:t>
                      </a:r>
                      <a:endParaRPr lang="en-IN" sz="1800" dirty="0">
                        <a:solidFill>
                          <a:schemeClr val="bg1"/>
                        </a:solidFill>
                        <a:latin typeface="Consolas" panose="020B0609020204030204" pitchFamily="49" charset="0"/>
                      </a:endParaRPr>
                    </a:p>
                  </a:txBody>
                  <a:tcPr>
                    <a:solidFill>
                      <a:schemeClr val="tx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380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factors of a given number</a:t>
            </a:r>
            <a:endParaRPr lang="en-IN" dirty="0"/>
          </a:p>
        </p:txBody>
      </p:sp>
      <p:sp>
        <p:nvSpPr>
          <p:cNvPr id="3" name="Content Placeholder 2"/>
          <p:cNvSpPr>
            <a:spLocks noGrp="1"/>
          </p:cNvSpPr>
          <p:nvPr>
            <p:ph idx="1"/>
          </p:nvPr>
        </p:nvSpPr>
        <p:spPr>
          <a:xfrm>
            <a:off x="131181" y="863444"/>
            <a:ext cx="7212594" cy="5337331"/>
          </a:xfrm>
          <a:ln>
            <a:solidFill>
              <a:schemeClr val="accent1"/>
            </a:solidFill>
            <a:prstDash val="dash"/>
          </a:ln>
        </p:spPr>
        <p:txBody>
          <a:bodyPr/>
          <a:lstStyle/>
          <a:p>
            <a:pPr marL="457200" indent="-457200">
              <a:buFont typeface="+mj-lt"/>
              <a:buAutoNum type="arabicPeriod"/>
            </a:pPr>
            <a:r>
              <a:rPr lang="en-IN" sz="2000" b="1" dirty="0">
                <a:latin typeface="Consolas" panose="020B0609020204030204" pitchFamily="49" charset="0"/>
              </a:rPr>
              <a:t>import </a:t>
            </a:r>
            <a:r>
              <a:rPr lang="en-IN" sz="2000" b="1" dirty="0" err="1">
                <a:latin typeface="Consolas" panose="020B0609020204030204" pitchFamily="49" charset="0"/>
              </a:rPr>
              <a:t>java.util</a:t>
            </a:r>
            <a:r>
              <a:rPr lang="en-IN" sz="2000" b="1" dirty="0">
                <a:latin typeface="Consolas" panose="020B0609020204030204" pitchFamily="49" charset="0"/>
              </a:rPr>
              <a:t>.*;</a:t>
            </a:r>
          </a:p>
          <a:p>
            <a:pPr marL="457200" indent="-457200">
              <a:buFont typeface="+mj-lt"/>
              <a:buAutoNum type="arabicPeriod"/>
            </a:pPr>
            <a:r>
              <a:rPr lang="en-IN" sz="2000" b="1" dirty="0">
                <a:latin typeface="Consolas" panose="020B0609020204030204" pitchFamily="49" charset="0"/>
              </a:rPr>
              <a:t>class </a:t>
            </a:r>
            <a:r>
              <a:rPr lang="en-IN" sz="2000" b="1" dirty="0" err="1">
                <a:latin typeface="Consolas" panose="020B0609020204030204" pitchFamily="49" charset="0"/>
              </a:rPr>
              <a:t>WhileDemo</a:t>
            </a:r>
            <a:r>
              <a:rPr lang="en-IN" sz="2000" b="1" dirty="0">
                <a:latin typeface="Consolas" panose="020B0609020204030204" pitchFamily="49" charset="0"/>
              </a:rPr>
              <a:t>{	</a:t>
            </a:r>
          </a:p>
          <a:p>
            <a:pPr marL="457200" indent="-457200">
              <a:buFont typeface="+mj-lt"/>
              <a:buAutoNum type="arabicPeriod"/>
            </a:pPr>
            <a:r>
              <a:rPr lang="en-IN" sz="2000" b="1" dirty="0">
                <a:latin typeface="Consolas" panose="020B0609020204030204" pitchFamily="49" charset="0"/>
              </a:rPr>
              <a:t>public static void main (String[] </a:t>
            </a:r>
            <a:r>
              <a:rPr lang="en-IN" sz="2000" b="1" dirty="0" err="1">
                <a:latin typeface="Consolas" panose="020B0609020204030204" pitchFamily="49" charset="0"/>
              </a:rPr>
              <a:t>args</a:t>
            </a:r>
            <a:r>
              <a:rPr lang="en-IN" sz="2000" b="1" dirty="0">
                <a:latin typeface="Consolas" panose="020B0609020204030204" pitchFamily="49" charset="0"/>
              </a:rPr>
              <a:t>){</a:t>
            </a:r>
          </a:p>
          <a:p>
            <a:pPr marL="457200" indent="-457200">
              <a:buFont typeface="+mj-lt"/>
              <a:buAutoNum type="arabicPeriod"/>
            </a:pPr>
            <a:r>
              <a:rPr lang="en-IN" sz="2000" b="1" dirty="0" err="1">
                <a:latin typeface="Consolas" panose="020B0609020204030204" pitchFamily="49" charset="0"/>
              </a:rPr>
              <a:t>int</a:t>
            </a:r>
            <a:r>
              <a:rPr lang="en-IN" sz="2000" b="1" dirty="0">
                <a:latin typeface="Consolas" panose="020B0609020204030204" pitchFamily="49" charset="0"/>
              </a:rPr>
              <a:t> </a:t>
            </a:r>
            <a:r>
              <a:rPr lang="en-IN" sz="2000" b="1" dirty="0" err="1">
                <a:latin typeface="Consolas" panose="020B0609020204030204" pitchFamily="49" charset="0"/>
              </a:rPr>
              <a:t>i</a:t>
            </a:r>
            <a:r>
              <a:rPr lang="en-IN" sz="2000" b="1" dirty="0">
                <a:latin typeface="Consolas" panose="020B0609020204030204" pitchFamily="49" charset="0"/>
              </a:rPr>
              <a:t>=1,n;</a:t>
            </a:r>
          </a:p>
          <a:p>
            <a:pPr marL="457200" indent="-457200">
              <a:buFont typeface="+mj-lt"/>
              <a:buAutoNum type="arabicPeriod"/>
            </a:pPr>
            <a:r>
              <a:rPr lang="en-IN" sz="2000" b="1" dirty="0">
                <a:latin typeface="Consolas" panose="020B0609020204030204" pitchFamily="49" charset="0"/>
              </a:rPr>
              <a:t>Scanner </a:t>
            </a:r>
            <a:r>
              <a:rPr lang="en-IN" sz="2000" b="1" dirty="0" err="1">
                <a:latin typeface="Consolas" panose="020B0609020204030204" pitchFamily="49" charset="0"/>
              </a:rPr>
              <a:t>sc</a:t>
            </a:r>
            <a:r>
              <a:rPr lang="en-IN" sz="2000" b="1" dirty="0">
                <a:latin typeface="Consolas" panose="020B0609020204030204" pitchFamily="49" charset="0"/>
              </a:rPr>
              <a:t> = new Scanner(System.in);</a:t>
            </a:r>
          </a:p>
          <a:p>
            <a:pPr marL="457200" indent="-457200">
              <a:buFont typeface="+mj-lt"/>
              <a:buAutoNum type="arabicPeriod"/>
            </a:pPr>
            <a:r>
              <a:rPr lang="en-IN" sz="2000" b="1" dirty="0" err="1">
                <a:latin typeface="Consolas" panose="020B0609020204030204" pitchFamily="49" charset="0"/>
              </a:rPr>
              <a:t>System.out.print</a:t>
            </a:r>
            <a:r>
              <a:rPr lang="en-IN" sz="2000" b="1" dirty="0">
                <a:latin typeface="Consolas" panose="020B0609020204030204" pitchFamily="49" charset="0"/>
              </a:rPr>
              <a:t>("Enter a Number:");</a:t>
            </a:r>
          </a:p>
          <a:p>
            <a:pPr marL="457200" indent="-457200">
              <a:buFont typeface="+mj-lt"/>
              <a:buAutoNum type="arabicPeriod"/>
            </a:pPr>
            <a:r>
              <a:rPr lang="en-IN" sz="2000" b="1" dirty="0">
                <a:latin typeface="Consolas" panose="020B0609020204030204" pitchFamily="49" charset="0"/>
              </a:rPr>
              <a:t>n = </a:t>
            </a:r>
            <a:r>
              <a:rPr lang="en-IN" sz="2000" b="1" dirty="0" err="1">
                <a:latin typeface="Consolas" panose="020B0609020204030204" pitchFamily="49" charset="0"/>
              </a:rPr>
              <a:t>sc.nextInt</a:t>
            </a:r>
            <a:r>
              <a:rPr lang="en-IN" sz="2000" b="1" dirty="0">
                <a:latin typeface="Consolas" panose="020B0609020204030204" pitchFamily="49" charset="0"/>
              </a:rPr>
              <a:t>();</a:t>
            </a:r>
          </a:p>
          <a:p>
            <a:pPr marL="457200" indent="-457200">
              <a:buFont typeface="+mj-lt"/>
              <a:buAutoNum type="arabicPeriod"/>
            </a:pPr>
            <a:r>
              <a:rPr lang="en-IN" sz="2000" b="1" dirty="0" err="1">
                <a:latin typeface="Consolas" panose="020B0609020204030204" pitchFamily="49" charset="0"/>
              </a:rPr>
              <a:t>System.out.print</a:t>
            </a:r>
            <a:r>
              <a:rPr lang="en-IN" sz="2000" b="1" dirty="0">
                <a:latin typeface="Consolas" panose="020B0609020204030204" pitchFamily="49" charset="0"/>
              </a:rPr>
              <a:t>(" Factors:");</a:t>
            </a:r>
          </a:p>
          <a:p>
            <a:pPr marL="457200" indent="-457200">
              <a:buFont typeface="+mj-lt"/>
              <a:buAutoNum type="arabicPeriod"/>
            </a:pPr>
            <a:r>
              <a:rPr lang="en-IN" sz="2000" b="1" dirty="0">
                <a:latin typeface="Consolas" panose="020B0609020204030204" pitchFamily="49" charset="0"/>
              </a:rPr>
              <a:t>while(</a:t>
            </a:r>
            <a:r>
              <a:rPr lang="en-IN" sz="2000" b="1" dirty="0" err="1">
                <a:latin typeface="Consolas" panose="020B0609020204030204" pitchFamily="49" charset="0"/>
              </a:rPr>
              <a:t>i</a:t>
            </a:r>
            <a:r>
              <a:rPr lang="en-IN" sz="2000" b="1" dirty="0">
                <a:latin typeface="Consolas" panose="020B0609020204030204" pitchFamily="49" charset="0"/>
              </a:rPr>
              <a:t> &lt;= n){</a:t>
            </a:r>
          </a:p>
          <a:p>
            <a:pPr marL="457200" indent="-457200">
              <a:buFont typeface="+mj-lt"/>
              <a:buAutoNum type="arabicPeriod"/>
            </a:pPr>
            <a:r>
              <a:rPr lang="en-IN" sz="2000" b="1" dirty="0">
                <a:latin typeface="Consolas" panose="020B0609020204030204" pitchFamily="49" charset="0"/>
              </a:rPr>
              <a:t>   if(</a:t>
            </a:r>
            <a:r>
              <a:rPr lang="en-IN" sz="2000" b="1" dirty="0" err="1">
                <a:latin typeface="Consolas" panose="020B0609020204030204" pitchFamily="49" charset="0"/>
              </a:rPr>
              <a:t>n%i</a:t>
            </a:r>
            <a:r>
              <a:rPr lang="en-IN" sz="2000" b="1" dirty="0">
                <a:latin typeface="Consolas" panose="020B0609020204030204" pitchFamily="49" charset="0"/>
              </a:rPr>
              <a:t> == 0)</a:t>
            </a:r>
          </a:p>
          <a:p>
            <a:pPr marL="457200" indent="-457200">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System.out.print</a:t>
            </a:r>
            <a:r>
              <a:rPr lang="en-IN" sz="2000" b="1" dirty="0">
                <a:latin typeface="Consolas" panose="020B0609020204030204" pitchFamily="49" charset="0"/>
              </a:rPr>
              <a:t>(</a:t>
            </a:r>
            <a:r>
              <a:rPr lang="en-IN" sz="2000" b="1" dirty="0" err="1">
                <a:latin typeface="Consolas" panose="020B0609020204030204" pitchFamily="49" charset="0"/>
              </a:rPr>
              <a:t>i</a:t>
            </a:r>
            <a:r>
              <a:rPr lang="en-IN" sz="2000" b="1" dirty="0">
                <a:latin typeface="Consolas" panose="020B0609020204030204" pitchFamily="49" charset="0"/>
              </a:rPr>
              <a:t> +",");</a:t>
            </a:r>
          </a:p>
          <a:p>
            <a:pPr marL="457200" indent="-457200">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i</a:t>
            </a:r>
            <a:r>
              <a:rPr lang="en-IN" sz="2000" b="1" dirty="0">
                <a:latin typeface="Consolas" panose="020B0609020204030204" pitchFamily="49" charset="0"/>
              </a:rPr>
              <a:t>++;</a:t>
            </a:r>
          </a:p>
          <a:p>
            <a:pPr marL="457200" indent="-457200">
              <a:buFont typeface="+mj-lt"/>
              <a:buAutoNum type="arabicPeriod"/>
            </a:pPr>
            <a:r>
              <a:rPr lang="en-IN" sz="2000" b="1" dirty="0">
                <a:latin typeface="Consolas" panose="020B0609020204030204" pitchFamily="49" charset="0"/>
              </a:rPr>
              <a:t> }</a:t>
            </a:r>
          </a:p>
          <a:p>
            <a:pPr marL="457200" indent="-457200">
              <a:buFont typeface="+mj-lt"/>
              <a:buAutoNum type="arabicPeriod"/>
            </a:pPr>
            <a:r>
              <a:rPr lang="en-IN" sz="2000" b="1" dirty="0">
                <a:latin typeface="Consolas" panose="020B0609020204030204" pitchFamily="49" charset="0"/>
              </a:rPr>
              <a:t>}}</a:t>
            </a:r>
            <a:endParaRPr lang="en-IN" sz="2000" dirty="0">
              <a:latin typeface="Consolas" panose="020B0609020204030204" pitchFamily="49" charset="0"/>
            </a:endParaRPr>
          </a:p>
        </p:txBody>
      </p:sp>
      <p:graphicFrame>
        <p:nvGraphicFramePr>
          <p:cNvPr id="4" name="Table 3"/>
          <p:cNvGraphicFramePr>
            <a:graphicFrameLocks noGrp="1"/>
          </p:cNvGraphicFramePr>
          <p:nvPr/>
        </p:nvGraphicFramePr>
        <p:xfrm>
          <a:off x="8403431" y="3525839"/>
          <a:ext cx="954882" cy="400050"/>
        </p:xfrm>
        <a:graphic>
          <a:graphicData uri="http://schemas.openxmlformats.org/drawingml/2006/table">
            <a:tbl>
              <a:tblPr firstRow="1" bandRow="1">
                <a:tableStyleId>{5940675A-B579-460E-94D1-54222C63F5DA}</a:tableStyleId>
              </a:tblPr>
              <a:tblGrid>
                <a:gridCol w="954882">
                  <a:extLst>
                    <a:ext uri="{9D8B030D-6E8A-4147-A177-3AD203B41FA5}">
                      <a16:colId xmlns:a16="http://schemas.microsoft.com/office/drawing/2014/main" val="20000"/>
                    </a:ext>
                  </a:extLst>
                </a:gridCol>
              </a:tblGrid>
              <a:tr h="400050">
                <a:tc>
                  <a:txBody>
                    <a:bodyPr/>
                    <a:lstStyle/>
                    <a:p>
                      <a:pPr marL="0" algn="ctr" defTabSz="914400" rtl="0" eaLnBrk="1" latinLnBrk="0" hangingPunct="1"/>
                      <a:r>
                        <a:rPr lang="en-IN" sz="1800" b="1" kern="1200" dirty="0">
                          <a:solidFill>
                            <a:schemeClr val="bg1"/>
                          </a:solidFill>
                          <a:latin typeface="+mn-lt"/>
                          <a:ea typeface="+mn-ea"/>
                          <a:cs typeface="+mn-cs"/>
                        </a:rPr>
                        <a:t>Output</a:t>
                      </a:r>
                      <a:endParaRPr lang="en-IN" sz="1800" dirty="0">
                        <a:solidFill>
                          <a:schemeClr val="bg1"/>
                        </a:solidFill>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8403430" y="3935414"/>
          <a:ext cx="3555207" cy="741680"/>
        </p:xfrm>
        <a:graphic>
          <a:graphicData uri="http://schemas.openxmlformats.org/drawingml/2006/table">
            <a:tbl>
              <a:tblPr firstRow="1" bandRow="1">
                <a:tableStyleId>{5940675A-B579-460E-94D1-54222C63F5DA}</a:tableStyleId>
              </a:tblPr>
              <a:tblGrid>
                <a:gridCol w="3555207">
                  <a:extLst>
                    <a:ext uri="{9D8B030D-6E8A-4147-A177-3AD203B41FA5}">
                      <a16:colId xmlns:a16="http://schemas.microsoft.com/office/drawing/2014/main" val="20000"/>
                    </a:ext>
                  </a:extLst>
                </a:gridCol>
              </a:tblGrid>
              <a:tr h="741680">
                <a:tc>
                  <a:txBody>
                    <a:bodyPr/>
                    <a:lstStyle/>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Enter a Number:25</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Factors:1,5,25</a:t>
                      </a:r>
                      <a:endParaRPr lang="en-IN" sz="1800" dirty="0">
                        <a:solidFill>
                          <a:schemeClr val="bg1"/>
                        </a:solidFill>
                        <a:latin typeface="Consolas" panose="020B0609020204030204" pitchFamily="49" charset="0"/>
                      </a:endParaRPr>
                    </a:p>
                  </a:txBody>
                  <a:tcPr>
                    <a:solidFill>
                      <a:schemeClr val="tx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7774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while</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WAP to print multiplication table using while loop</a:t>
            </a:r>
          </a:p>
          <a:p>
            <a:pPr marL="457200" indent="-457200">
              <a:buFont typeface="+mj-lt"/>
              <a:buAutoNum type="arabicPeriod"/>
            </a:pPr>
            <a:r>
              <a:rPr lang="en-US" dirty="0"/>
              <a:t>Write a program that calculates and prints the sum of the even integers from 1 to 10. 	</a:t>
            </a:r>
          </a:p>
          <a:p>
            <a:endParaRPr lang="en-IN" dirty="0"/>
          </a:p>
        </p:txBody>
      </p:sp>
    </p:spTree>
    <p:extLst>
      <p:ext uri="{BB962C8B-B14F-4D97-AF65-F5344CB8AC3E}">
        <p14:creationId xmlns:p14="http://schemas.microsoft.com/office/powerpoint/2010/main" val="12286910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for(;;)</a:t>
            </a:r>
            <a:endParaRPr lang="en-IN" dirty="0"/>
          </a:p>
        </p:txBody>
      </p:sp>
      <p:sp>
        <p:nvSpPr>
          <p:cNvPr id="5" name="Text Placeholder 4"/>
          <p:cNvSpPr>
            <a:spLocks noGrp="1"/>
          </p:cNvSpPr>
          <p:nvPr>
            <p:ph type="body" idx="1"/>
          </p:nvPr>
        </p:nvSpPr>
        <p:spPr/>
        <p:txBody>
          <a:bodyPr/>
          <a:lstStyle/>
          <a:p>
            <a:r>
              <a:rPr lang="en-IN" dirty="0"/>
              <a:t>Entry Controlled Loop</a:t>
            </a:r>
          </a:p>
        </p:txBody>
      </p:sp>
    </p:spTree>
    <p:extLst>
      <p:ext uri="{BB962C8B-B14F-4D97-AF65-F5344CB8AC3E}">
        <p14:creationId xmlns:p14="http://schemas.microsoft.com/office/powerpoint/2010/main" val="2428943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32636"/>
          <a:stretch/>
        </p:blipFill>
        <p:spPr>
          <a:xfrm>
            <a:off x="2066925" y="1666875"/>
            <a:ext cx="7981950" cy="1628775"/>
          </a:xfrm>
          <a:prstGeom prst="rect">
            <a:avLst/>
          </a:prstGeom>
        </p:spPr>
      </p:pic>
      <p:pic>
        <p:nvPicPr>
          <p:cNvPr id="6" name="Picture 5"/>
          <p:cNvPicPr>
            <a:picLocks noChangeAspect="1"/>
          </p:cNvPicPr>
          <p:nvPr/>
        </p:nvPicPr>
        <p:blipFill rotWithShape="1">
          <a:blip r:embed="rId3"/>
          <a:srcRect r="33012"/>
          <a:stretch/>
        </p:blipFill>
        <p:spPr>
          <a:xfrm>
            <a:off x="2066925" y="3571875"/>
            <a:ext cx="7981950" cy="1590675"/>
          </a:xfrm>
          <a:prstGeom prst="rect">
            <a:avLst/>
          </a:prstGeom>
        </p:spPr>
      </p:pic>
    </p:spTree>
    <p:extLst>
      <p:ext uri="{BB962C8B-B14F-4D97-AF65-F5344CB8AC3E}">
        <p14:creationId xmlns:p14="http://schemas.microsoft.com/office/powerpoint/2010/main" val="249029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a:t>
            </a:r>
          </a:p>
        </p:txBody>
      </p:sp>
      <p:sp>
        <p:nvSpPr>
          <p:cNvPr id="3" name="Content Placeholder 2"/>
          <p:cNvSpPr>
            <a:spLocks noGrp="1"/>
          </p:cNvSpPr>
          <p:nvPr>
            <p:ph idx="1"/>
          </p:nvPr>
        </p:nvSpPr>
        <p:spPr/>
        <p:txBody>
          <a:bodyPr/>
          <a:lstStyle/>
          <a:p>
            <a:r>
              <a:rPr lang="en-US" b="1" dirty="0">
                <a:solidFill>
                  <a:srgbClr val="002060"/>
                </a:solidFill>
              </a:rPr>
              <a:t>for</a:t>
            </a:r>
            <a:r>
              <a:rPr lang="en-US" dirty="0">
                <a:solidFill>
                  <a:srgbClr val="002060"/>
                </a:solidFill>
              </a:rPr>
              <a:t> </a:t>
            </a:r>
            <a:r>
              <a:rPr lang="en-US" dirty="0"/>
              <a:t>is an entry controlled loop</a:t>
            </a:r>
          </a:p>
          <a:p>
            <a:r>
              <a:rPr lang="en-US" dirty="0"/>
              <a:t>Statements inside the body of </a:t>
            </a:r>
            <a:r>
              <a:rPr lang="en-US" b="1" dirty="0">
                <a:solidFill>
                  <a:srgbClr val="002060"/>
                </a:solidFill>
              </a:rPr>
              <a:t>for</a:t>
            </a:r>
            <a:r>
              <a:rPr lang="en-US" dirty="0">
                <a:solidFill>
                  <a:srgbClr val="002060"/>
                </a:solidFill>
              </a:rPr>
              <a:t> </a:t>
            </a:r>
            <a:r>
              <a:rPr lang="en-US" dirty="0"/>
              <a:t>are repeatedly executed till the condition is true</a:t>
            </a:r>
          </a:p>
          <a:p>
            <a:endParaRPr lang="en-US" dirty="0"/>
          </a:p>
          <a:p>
            <a:endParaRPr lang="en-US" dirty="0"/>
          </a:p>
          <a:p>
            <a:endParaRPr lang="en-US" dirty="0"/>
          </a:p>
          <a:p>
            <a:endParaRPr lang="en-US" dirty="0"/>
          </a:p>
          <a:p>
            <a:r>
              <a:rPr lang="en-US" dirty="0"/>
              <a:t>The </a:t>
            </a:r>
            <a:r>
              <a:rPr lang="en-US" b="1" dirty="0">
                <a:solidFill>
                  <a:srgbClr val="002060"/>
                </a:solidFill>
              </a:rPr>
              <a:t>initialization</a:t>
            </a:r>
            <a:r>
              <a:rPr lang="en-US" dirty="0">
                <a:solidFill>
                  <a:srgbClr val="002060"/>
                </a:solidFill>
              </a:rPr>
              <a:t> </a:t>
            </a:r>
            <a:r>
              <a:rPr lang="en-US" dirty="0"/>
              <a:t>statement is executed only once, at the beginning of the loop.</a:t>
            </a:r>
          </a:p>
          <a:p>
            <a:r>
              <a:rPr lang="en-US" dirty="0"/>
              <a:t>Then, the </a:t>
            </a:r>
            <a:r>
              <a:rPr lang="en-US" b="1" dirty="0">
                <a:solidFill>
                  <a:srgbClr val="002060"/>
                </a:solidFill>
              </a:rPr>
              <a:t>condition</a:t>
            </a:r>
            <a:r>
              <a:rPr lang="en-US" dirty="0">
                <a:solidFill>
                  <a:srgbClr val="002060"/>
                </a:solidFill>
              </a:rPr>
              <a:t> </a:t>
            </a:r>
            <a:r>
              <a:rPr lang="en-US" dirty="0"/>
              <a:t>is evaluated. </a:t>
            </a:r>
          </a:p>
          <a:p>
            <a:pPr lvl="1"/>
            <a:r>
              <a:rPr lang="en-US" dirty="0"/>
              <a:t>If the condition is </a:t>
            </a:r>
            <a:r>
              <a:rPr lang="en-US" dirty="0">
                <a:solidFill>
                  <a:srgbClr val="002060"/>
                </a:solidFill>
              </a:rPr>
              <a:t>true</a:t>
            </a:r>
            <a:r>
              <a:rPr lang="en-US" dirty="0"/>
              <a:t>, statements inside the body of for loop are executed</a:t>
            </a:r>
          </a:p>
          <a:p>
            <a:pPr lvl="1"/>
            <a:r>
              <a:rPr lang="en-US" dirty="0"/>
              <a:t>If the condition is </a:t>
            </a:r>
            <a:r>
              <a:rPr lang="en-US" dirty="0">
                <a:solidFill>
                  <a:srgbClr val="002060"/>
                </a:solidFill>
              </a:rPr>
              <a:t>false</a:t>
            </a:r>
            <a:r>
              <a:rPr lang="en-US" dirty="0"/>
              <a:t>, the for loop is terminated.</a:t>
            </a:r>
          </a:p>
          <a:p>
            <a:r>
              <a:rPr lang="en-US" dirty="0"/>
              <a:t>Then, </a:t>
            </a:r>
            <a:r>
              <a:rPr lang="en-US" b="1" dirty="0">
                <a:solidFill>
                  <a:srgbClr val="002060"/>
                </a:solidFill>
              </a:rPr>
              <a:t>increment / decrement </a:t>
            </a:r>
            <a:r>
              <a:rPr lang="en-US" dirty="0"/>
              <a:t>statement is executed</a:t>
            </a:r>
          </a:p>
          <a:p>
            <a:r>
              <a:rPr lang="en-US" dirty="0"/>
              <a:t>Again the </a:t>
            </a:r>
            <a:r>
              <a:rPr lang="en-US" b="1" dirty="0">
                <a:solidFill>
                  <a:srgbClr val="002060"/>
                </a:solidFill>
              </a:rPr>
              <a:t>condition</a:t>
            </a:r>
            <a:r>
              <a:rPr lang="en-US" dirty="0">
                <a:solidFill>
                  <a:srgbClr val="002060"/>
                </a:solidFill>
              </a:rPr>
              <a:t> </a:t>
            </a:r>
            <a:r>
              <a:rPr lang="en-US" dirty="0"/>
              <a:t>is evaluated and so on so forth till the condition is true.</a:t>
            </a:r>
          </a:p>
          <a:p>
            <a:endParaRPr lang="en-US" dirty="0"/>
          </a:p>
          <a:p>
            <a:endParaRPr lang="en-US" dirty="0"/>
          </a:p>
          <a:p>
            <a:endParaRPr lang="en-US" dirty="0"/>
          </a:p>
        </p:txBody>
      </p:sp>
      <p:sp>
        <p:nvSpPr>
          <p:cNvPr id="4" name="Rectangle 3"/>
          <p:cNvSpPr/>
          <p:nvPr/>
        </p:nvSpPr>
        <p:spPr>
          <a:xfrm>
            <a:off x="503753" y="1740448"/>
            <a:ext cx="5491933" cy="17742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for (initialization; condition; increment 				  /decrement)</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 statements</a:t>
            </a:r>
          </a:p>
          <a:p>
            <a:r>
              <a:rPr lang="en-US" dirty="0">
                <a:solidFill>
                  <a:schemeClr val="tx1"/>
                </a:solidFill>
                <a:latin typeface="Consolas" panose="020B0609020204030204" pitchFamily="49" charset="0"/>
              </a:rPr>
              <a:t>}</a:t>
            </a:r>
          </a:p>
        </p:txBody>
      </p:sp>
      <p:sp>
        <p:nvSpPr>
          <p:cNvPr id="5" name="Rectangle 4"/>
          <p:cNvSpPr/>
          <p:nvPr/>
        </p:nvSpPr>
        <p:spPr>
          <a:xfrm>
            <a:off x="9180107" y="1741577"/>
            <a:ext cx="2880714" cy="191714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n-NO" dirty="0">
                <a:solidFill>
                  <a:schemeClr val="tx1"/>
                </a:solidFill>
                <a:latin typeface="Consolas" panose="020B0609020204030204" pitchFamily="49" charset="0"/>
              </a:rPr>
              <a:t>for(i=1; i &lt;= 5; i++) </a:t>
            </a:r>
          </a:p>
          <a:p>
            <a:r>
              <a:rPr lang="nn-NO" dirty="0">
                <a:solidFill>
                  <a:schemeClr val="tx1"/>
                </a:solidFill>
                <a:latin typeface="Consolas" panose="020B0609020204030204" pitchFamily="49" charset="0"/>
              </a:rPr>
              <a:t>{</a:t>
            </a:r>
          </a:p>
          <a:p>
            <a:r>
              <a:rPr lang="nn-NO" dirty="0">
                <a:solidFill>
                  <a:schemeClr val="tx1"/>
                </a:solidFill>
                <a:latin typeface="Consolas" panose="020B0609020204030204" pitchFamily="49" charset="0"/>
              </a:rPr>
              <a:t>   System.out.print("Hello World!");</a:t>
            </a:r>
          </a:p>
          <a:p>
            <a:endParaRPr lang="nn-NO" dirty="0">
              <a:solidFill>
                <a:schemeClr val="tx1"/>
              </a:solidFill>
              <a:latin typeface="Consolas" panose="020B0609020204030204" pitchFamily="49" charset="0"/>
            </a:endParaRPr>
          </a:p>
          <a:p>
            <a:r>
              <a:rPr lang="nn-NO" dirty="0">
                <a:solidFill>
                  <a:schemeClr val="tx1"/>
                </a:solidFill>
                <a:latin typeface="Consolas" panose="020B0609020204030204" pitchFamily="49" charset="0"/>
              </a:rPr>
              <a:t>}</a:t>
            </a:r>
            <a:endParaRPr lang="en-US" dirty="0">
              <a:solidFill>
                <a:schemeClr val="tx1"/>
              </a:solidFill>
              <a:latin typeface="Consolas" panose="020B0609020204030204" pitchFamily="49" charset="0"/>
            </a:endParaRPr>
          </a:p>
        </p:txBody>
      </p:sp>
      <p:sp>
        <p:nvSpPr>
          <p:cNvPr id="7" name="Rectangle 6"/>
          <p:cNvSpPr/>
          <p:nvPr/>
        </p:nvSpPr>
        <p:spPr>
          <a:xfrm>
            <a:off x="6086208" y="1742702"/>
            <a:ext cx="3003376" cy="191602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n-NO" dirty="0">
                <a:solidFill>
                  <a:schemeClr val="tx1"/>
                </a:solidFill>
                <a:latin typeface="Consolas" panose="020B0609020204030204" pitchFamily="49" charset="0"/>
              </a:rPr>
              <a:t>int i = 1;</a:t>
            </a:r>
          </a:p>
          <a:p>
            <a:r>
              <a:rPr lang="nn-NO" dirty="0">
                <a:solidFill>
                  <a:schemeClr val="tx1"/>
                </a:solidFill>
                <a:latin typeface="Consolas" panose="020B0609020204030204" pitchFamily="49" charset="0"/>
              </a:rPr>
              <a:t>while (i &lt;= 5) {</a:t>
            </a:r>
          </a:p>
          <a:p>
            <a:r>
              <a:rPr lang="nn-NO" dirty="0">
                <a:solidFill>
                  <a:schemeClr val="tx1"/>
                </a:solidFill>
                <a:latin typeface="Consolas" panose="020B0609020204030204" pitchFamily="49" charset="0"/>
              </a:rPr>
              <a:t>    System.out.print("Hell   o World!");</a:t>
            </a:r>
          </a:p>
          <a:p>
            <a:r>
              <a:rPr lang="nn-NO" dirty="0">
                <a:solidFill>
                  <a:schemeClr val="tx1"/>
                </a:solidFill>
                <a:latin typeface="Consolas" panose="020B0609020204030204" pitchFamily="49" charset="0"/>
              </a:rPr>
              <a:t>    i++;</a:t>
            </a:r>
          </a:p>
          <a:p>
            <a:r>
              <a:rPr lang="nn-NO" dirty="0">
                <a:solidFill>
                  <a:schemeClr val="tx1"/>
                </a:solidFill>
                <a:latin typeface="Consolas" panose="020B0609020204030204" pitchFamily="49" charset="0"/>
              </a:rPr>
              <a:t>}</a:t>
            </a:r>
            <a:endParaRPr 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60888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 Loop</a:t>
            </a:r>
            <a:endParaRPr lang="en-US" dirty="0"/>
          </a:p>
        </p:txBody>
      </p:sp>
      <p:sp>
        <p:nvSpPr>
          <p:cNvPr id="3" name="Content Placeholder 2"/>
          <p:cNvSpPr>
            <a:spLocks noGrp="1"/>
          </p:cNvSpPr>
          <p:nvPr>
            <p:ph idx="1"/>
          </p:nvPr>
        </p:nvSpPr>
        <p:spPr/>
        <p:txBody>
          <a:bodyPr/>
          <a:lstStyle/>
          <a:p>
            <a:r>
              <a:rPr lang="en-US" dirty="0"/>
              <a:t>for loop is used to iterate a part of the program several times. </a:t>
            </a:r>
          </a:p>
          <a:p>
            <a:r>
              <a:rPr lang="en-US" dirty="0"/>
              <a:t>If the number of iteration is fixed, it is recommended to use for loop.</a:t>
            </a:r>
          </a:p>
          <a:p>
            <a:endParaRPr lang="en-US" dirty="0"/>
          </a:p>
        </p:txBody>
      </p:sp>
      <p:sp>
        <p:nvSpPr>
          <p:cNvPr id="4" name="TextBox 3"/>
          <p:cNvSpPr txBox="1"/>
          <p:nvPr/>
        </p:nvSpPr>
        <p:spPr>
          <a:xfrm>
            <a:off x="543098" y="1848224"/>
            <a:ext cx="6043440" cy="2862322"/>
          </a:xfrm>
          <a:prstGeom prst="rect">
            <a:avLst/>
          </a:prstGeom>
          <a:noFill/>
          <a:ln w="19050">
            <a:solidFill>
              <a:schemeClr val="accent1"/>
            </a:solidFill>
            <a:prstDash val="dash"/>
          </a:ln>
        </p:spPr>
        <p:txBody>
          <a:bodyPr wrap="square" rtlCol="0">
            <a:spAutoFit/>
          </a:bodyPr>
          <a:lstStyle/>
          <a:p>
            <a:r>
              <a:rPr lang="en-US" dirty="0">
                <a:solidFill>
                  <a:srgbClr val="3F7F5F"/>
                </a:solidFill>
                <a:latin typeface="Consolas"/>
              </a:rPr>
              <a:t>//code will print 1 to 9</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ForLoopDemo</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a:solidFill>
                  <a:srgbClr val="000000"/>
                </a:solidFill>
                <a:latin typeface="Consolas"/>
              </a:rPr>
              <a:t>{</a:t>
            </a:r>
          </a:p>
          <a:p>
            <a:pPr lvl="2"/>
            <a:r>
              <a:rPr lang="en-US" b="1" dirty="0">
                <a:solidFill>
                  <a:srgbClr val="7F0055"/>
                </a:solidFill>
                <a:latin typeface="Consolas"/>
              </a:rPr>
              <a:t>for</a:t>
            </a:r>
            <a:r>
              <a:rPr lang="en-US" b="1" dirty="0">
                <a:solidFill>
                  <a:srgbClr val="000000"/>
                </a:solidFill>
                <a:latin typeface="Consolas"/>
              </a:rPr>
              <a:t>(</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number</a:t>
            </a:r>
            <a:r>
              <a:rPr lang="en-US" b="1" dirty="0">
                <a:solidFill>
                  <a:srgbClr val="000000"/>
                </a:solidFill>
                <a:latin typeface="Consolas"/>
              </a:rPr>
              <a:t>=1;</a:t>
            </a:r>
            <a:r>
              <a:rPr lang="en-US" b="1" dirty="0">
                <a:solidFill>
                  <a:srgbClr val="6A3E3E"/>
                </a:solidFill>
                <a:latin typeface="Consolas"/>
              </a:rPr>
              <a:t>number</a:t>
            </a:r>
            <a:r>
              <a:rPr lang="en-US" b="1" dirty="0">
                <a:solidFill>
                  <a:srgbClr val="000000"/>
                </a:solidFill>
                <a:latin typeface="Consolas"/>
              </a:rPr>
              <a:t>&lt;10;</a:t>
            </a:r>
            <a:r>
              <a:rPr lang="en-US" b="1" dirty="0">
                <a:solidFill>
                  <a:srgbClr val="6A3E3E"/>
                </a:solidFill>
                <a:latin typeface="Consolas"/>
              </a:rPr>
              <a:t>number</a:t>
            </a:r>
            <a:r>
              <a:rPr lang="en-US" b="1" dirty="0">
                <a:solidFill>
                  <a:srgbClr val="000000"/>
                </a:solidFill>
                <a:latin typeface="Consolas"/>
              </a:rPr>
              <a:t>++)</a:t>
            </a:r>
          </a:p>
          <a:p>
            <a:pPr lvl="2"/>
            <a:r>
              <a:rPr lang="en-US" dirty="0">
                <a:solidFill>
                  <a:srgbClr val="000000"/>
                </a:solidFill>
                <a:latin typeface="Consolas"/>
              </a:rPr>
              <a:t>{</a:t>
            </a:r>
          </a:p>
          <a:p>
            <a:pPr lvl="2"/>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6A3E3E"/>
                </a:solidFill>
                <a:latin typeface="Consolas"/>
              </a:rPr>
              <a:t>number</a:t>
            </a:r>
            <a:r>
              <a:rPr lang="en-US" b="1" i="1" dirty="0">
                <a:solidFill>
                  <a:srgbClr val="000000"/>
                </a:solidFill>
                <a:latin typeface="Consolas"/>
              </a:rPr>
              <a:t>);</a:t>
            </a:r>
          </a:p>
          <a:p>
            <a:pPr lvl="2"/>
            <a:r>
              <a:rPr lang="en-US" dirty="0">
                <a:solidFill>
                  <a:srgbClr val="000000"/>
                </a:solidFill>
                <a:latin typeface="Consolas"/>
              </a:rPr>
              <a:t>}</a:t>
            </a:r>
          </a:p>
          <a:p>
            <a:pPr lvl="1"/>
            <a:r>
              <a:rPr lang="en-US" dirty="0">
                <a:solidFill>
                  <a:srgbClr val="000000"/>
                </a:solidFill>
                <a:latin typeface="Consolas"/>
              </a:rPr>
              <a:t>}</a:t>
            </a:r>
          </a:p>
          <a:p>
            <a:r>
              <a:rPr lang="en-IN" dirty="0">
                <a:solidFill>
                  <a:srgbClr val="000000"/>
                </a:solidFill>
                <a:latin typeface="Consolas"/>
              </a:rPr>
              <a:t>}</a:t>
            </a:r>
            <a:endParaRPr lang="en-US" dirty="0">
              <a:solidFill>
                <a:srgbClr val="000000"/>
              </a:solidFill>
              <a:latin typeface="Consolas"/>
            </a:endParaRPr>
          </a:p>
        </p:txBody>
      </p:sp>
    </p:spTree>
    <p:extLst>
      <p:ext uri="{BB962C8B-B14F-4D97-AF65-F5344CB8AC3E}">
        <p14:creationId xmlns:p14="http://schemas.microsoft.com/office/powerpoint/2010/main" val="302488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odd numbers between 1 to n</a:t>
            </a:r>
            <a:endParaRPr lang="en-IN" dirty="0"/>
          </a:p>
        </p:txBody>
      </p:sp>
      <p:sp>
        <p:nvSpPr>
          <p:cNvPr id="3" name="Content Placeholder 2"/>
          <p:cNvSpPr>
            <a:spLocks noGrp="1"/>
          </p:cNvSpPr>
          <p:nvPr>
            <p:ph idx="1"/>
          </p:nvPr>
        </p:nvSpPr>
        <p:spPr>
          <a:xfrm>
            <a:off x="131181" y="863444"/>
            <a:ext cx="6669670" cy="5590565"/>
          </a:xfrm>
        </p:spPr>
        <p:txBody>
          <a:bodyPr/>
          <a:lstStyle/>
          <a:p>
            <a:pPr marL="457200" indent="-457200">
              <a:buFont typeface="+mj-lt"/>
              <a:buAutoNum type="arabicPeriod"/>
            </a:pPr>
            <a:r>
              <a:rPr lang="en-IN" sz="2000" b="1" dirty="0">
                <a:solidFill>
                  <a:srgbClr val="008000"/>
                </a:solidFill>
                <a:latin typeface="Consolas" panose="020B0609020204030204" pitchFamily="49" charset="0"/>
              </a:rPr>
              <a:t>import </a:t>
            </a:r>
            <a:r>
              <a:rPr lang="en-IN" sz="2000" b="1" dirty="0" err="1">
                <a:solidFill>
                  <a:srgbClr val="0000FF"/>
                </a:solidFill>
                <a:latin typeface="Consolas" panose="020B0609020204030204" pitchFamily="49" charset="0"/>
              </a:rPr>
              <a:t>java.util</a:t>
            </a:r>
            <a:r>
              <a:rPr lang="en-IN" sz="2000" b="1" dirty="0">
                <a:solidFill>
                  <a:srgbClr val="0000FF"/>
                </a:solidFill>
                <a:latin typeface="Consolas" panose="020B0609020204030204" pitchFamily="49" charset="0"/>
              </a:rPr>
              <a:t>.*</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class </a:t>
            </a:r>
            <a:r>
              <a:rPr lang="en-IN" sz="2000" b="1" dirty="0" err="1">
                <a:solidFill>
                  <a:srgbClr val="0000FF"/>
                </a:solidFill>
                <a:latin typeface="Consolas" panose="020B0609020204030204" pitchFamily="49" charset="0"/>
              </a:rPr>
              <a:t>MyProgram</a:t>
            </a:r>
            <a:r>
              <a:rPr lang="en-IN" sz="2000" b="1" dirty="0">
                <a:solidFill>
                  <a:srgbClr val="666666"/>
                </a:solidFill>
                <a:latin typeface="Consolas" panose="020B0609020204030204" pitchFamily="49" charset="0"/>
              </a:rPr>
              <a:t>{</a:t>
            </a:r>
          </a:p>
          <a:p>
            <a:pPr marL="457200" indent="-457200">
              <a:buFont typeface="+mj-lt"/>
              <a:buAutoNum type="arabicPeriod"/>
            </a:pPr>
            <a:r>
              <a:rPr lang="en-US" sz="2000" b="1" dirty="0">
                <a:solidFill>
                  <a:srgbClr val="008000"/>
                </a:solidFill>
                <a:latin typeface="Consolas" panose="020B0609020204030204" pitchFamily="49" charset="0"/>
              </a:rPr>
              <a:t>public static </a:t>
            </a:r>
            <a:r>
              <a:rPr lang="en-US" sz="2000" b="1" dirty="0">
                <a:solidFill>
                  <a:srgbClr val="B00040"/>
                </a:solidFill>
                <a:latin typeface="Consolas" panose="020B0609020204030204" pitchFamily="49" charset="0"/>
              </a:rPr>
              <a:t>void </a:t>
            </a:r>
            <a:r>
              <a:rPr lang="en-US" sz="2000" b="1" dirty="0">
                <a:solidFill>
                  <a:srgbClr val="0000FF"/>
                </a:solidFill>
                <a:latin typeface="Consolas" panose="020B0609020204030204" pitchFamily="49" charset="0"/>
              </a:rPr>
              <a:t>main </a:t>
            </a:r>
            <a:r>
              <a:rPr lang="en-US" sz="2000" b="1" dirty="0">
                <a:solidFill>
                  <a:srgbClr val="666666"/>
                </a:solidFill>
                <a:latin typeface="Consolas" panose="020B0609020204030204" pitchFamily="49" charset="0"/>
              </a:rPr>
              <a:t>(String[] </a:t>
            </a:r>
            <a:r>
              <a:rPr lang="en-US" sz="2000" b="1" dirty="0" err="1">
                <a:solidFill>
                  <a:srgbClr val="666666"/>
                </a:solidFill>
                <a:latin typeface="Consolas" panose="020B0609020204030204" pitchFamily="49" charset="0"/>
              </a:rPr>
              <a:t>args</a:t>
            </a:r>
            <a:r>
              <a:rPr lang="en-US" sz="2000" b="1" dirty="0">
                <a:solidFill>
                  <a:srgbClr val="666666"/>
                </a:solidFill>
                <a:latin typeface="Consolas" panose="020B0609020204030204" pitchFamily="49" charset="0"/>
              </a:rPr>
              <a:t>){</a:t>
            </a:r>
          </a:p>
          <a:p>
            <a:pPr marL="457200" indent="-457200">
              <a:buFont typeface="+mj-lt"/>
              <a:buAutoNum type="arabicPeriod"/>
            </a:pP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=1;</a:t>
            </a:r>
          </a:p>
          <a:p>
            <a:pPr marL="457200" indent="-457200">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b="1" dirty="0">
                <a:solidFill>
                  <a:srgbClr val="008000"/>
                </a:solidFill>
                <a:latin typeface="Consolas" panose="020B0609020204030204" pitchFamily="49" charset="0"/>
              </a:rPr>
              <a:t>new Scanner</a:t>
            </a:r>
            <a:r>
              <a:rPr lang="en-IN" sz="2000" b="1" dirty="0">
                <a:solidFill>
                  <a:srgbClr val="666666"/>
                </a:solidFill>
                <a:latin typeface="Consolas" panose="020B0609020204030204" pitchFamily="49" charset="0"/>
              </a:rPr>
              <a:t>(System.</a:t>
            </a:r>
            <a:r>
              <a:rPr lang="en-IN" sz="2000" b="1" dirty="0">
                <a:solidFill>
                  <a:srgbClr val="7D9029"/>
                </a:solidFill>
                <a:latin typeface="Consolas" panose="020B0609020204030204" pitchFamily="49" charset="0"/>
              </a:rPr>
              <a:t>in</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	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=1;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if</a:t>
            </a:r>
            <a:r>
              <a:rPr lang="en-IN" sz="2000" b="1" dirty="0">
                <a:solidFill>
                  <a:srgbClr val="666666"/>
                </a:solidFill>
                <a:latin typeface="Consolas" panose="020B0609020204030204" pitchFamily="49" charset="0"/>
              </a:rPr>
              <a:t>(i%2==1)</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}//for</a:t>
            </a:r>
          </a:p>
          <a:p>
            <a:pPr marL="457200" indent="-457200">
              <a:buFont typeface="+mj-lt"/>
              <a:buAutoNum type="arabicPeriod"/>
            </a:pPr>
            <a:r>
              <a:rPr lang="en-IN" sz="2000" dirty="0">
                <a:solidFill>
                  <a:srgbClr val="666666"/>
                </a:solidFill>
                <a:latin typeface="Consolas" panose="020B0609020204030204" pitchFamily="49" charset="0"/>
              </a:rPr>
              <a:t>  }//</a:t>
            </a:r>
          </a:p>
          <a:p>
            <a:pPr marL="457200" indent="-457200">
              <a:buFont typeface="+mj-lt"/>
              <a:buAutoNum type="arabicPeriod"/>
            </a:pPr>
            <a:r>
              <a:rPr lang="en-IN" sz="2000" dirty="0">
                <a:solidFill>
                  <a:srgbClr val="666666"/>
                </a:solidFill>
                <a:latin typeface="Consolas" panose="020B0609020204030204" pitchFamily="49" charset="0"/>
              </a:rPr>
              <a:t>}</a:t>
            </a:r>
          </a:p>
          <a:p>
            <a:pPr marL="457200" indent="-457200">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6363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factors of a given number</a:t>
            </a:r>
            <a:endParaRPr lang="en-IN" dirty="0"/>
          </a:p>
        </p:txBody>
      </p:sp>
      <p:sp>
        <p:nvSpPr>
          <p:cNvPr id="3" name="Content Placeholder 2"/>
          <p:cNvSpPr>
            <a:spLocks noGrp="1"/>
          </p:cNvSpPr>
          <p:nvPr>
            <p:ph idx="1"/>
          </p:nvPr>
        </p:nvSpPr>
        <p:spPr>
          <a:xfrm>
            <a:off x="131180" y="863444"/>
            <a:ext cx="6355345" cy="5590565"/>
          </a:xfrm>
        </p:spPr>
        <p:txBody>
          <a:bodyPr/>
          <a:lstStyle/>
          <a:p>
            <a:pPr marL="457200" indent="-457200">
              <a:buFont typeface="+mj-lt"/>
              <a:buAutoNum type="arabicPeriod"/>
            </a:pPr>
            <a:r>
              <a:rPr lang="en-IN" sz="2000" b="1" dirty="0">
                <a:solidFill>
                  <a:srgbClr val="008000"/>
                </a:solidFill>
                <a:latin typeface="Consolas" panose="020B0609020204030204" pitchFamily="49" charset="0"/>
              </a:rPr>
              <a:t>import </a:t>
            </a:r>
            <a:r>
              <a:rPr lang="en-IN" sz="2000" b="1" dirty="0" err="1">
                <a:solidFill>
                  <a:srgbClr val="0000FF"/>
                </a:solidFill>
                <a:latin typeface="Consolas" panose="020B0609020204030204" pitchFamily="49" charset="0"/>
              </a:rPr>
              <a:t>java.util</a:t>
            </a:r>
            <a:r>
              <a:rPr lang="en-IN" sz="2000" b="1" dirty="0">
                <a:solidFill>
                  <a:srgbClr val="0000FF"/>
                </a:solidFill>
                <a:latin typeface="Consolas" panose="020B0609020204030204" pitchFamily="49" charset="0"/>
              </a:rPr>
              <a:t>.*</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class </a:t>
            </a:r>
            <a:r>
              <a:rPr lang="en-IN" sz="2000" b="1" dirty="0" err="1">
                <a:solidFill>
                  <a:srgbClr val="0000FF"/>
                </a:solidFill>
                <a:latin typeface="Consolas" panose="020B0609020204030204" pitchFamily="49" charset="0"/>
              </a:rPr>
              <a:t>MyProgram</a:t>
            </a:r>
            <a:r>
              <a:rPr lang="en-IN" sz="2000" b="1" dirty="0">
                <a:solidFill>
                  <a:srgbClr val="666666"/>
                </a:solidFill>
                <a:latin typeface="Consolas" panose="020B0609020204030204" pitchFamily="49" charset="0"/>
              </a:rPr>
              <a:t>{  </a:t>
            </a:r>
          </a:p>
          <a:p>
            <a:pPr marL="457200" indent="-457200">
              <a:buFont typeface="+mj-lt"/>
              <a:buAutoNum type="arabicPeriod"/>
            </a:pPr>
            <a:r>
              <a:rPr lang="en-US" sz="2000" b="1" dirty="0">
                <a:solidFill>
                  <a:srgbClr val="008000"/>
                </a:solidFill>
                <a:latin typeface="Consolas" panose="020B0609020204030204" pitchFamily="49" charset="0"/>
              </a:rPr>
              <a:t>public static </a:t>
            </a:r>
            <a:r>
              <a:rPr lang="en-US" sz="2000" b="1" dirty="0">
                <a:solidFill>
                  <a:srgbClr val="B00040"/>
                </a:solidFill>
                <a:latin typeface="Consolas" panose="020B0609020204030204" pitchFamily="49" charset="0"/>
              </a:rPr>
              <a:t>void </a:t>
            </a:r>
            <a:r>
              <a:rPr lang="en-US" sz="2000" b="1" dirty="0">
                <a:solidFill>
                  <a:srgbClr val="0000FF"/>
                </a:solidFill>
                <a:latin typeface="Consolas" panose="020B0609020204030204" pitchFamily="49" charset="0"/>
              </a:rPr>
              <a:t>main </a:t>
            </a:r>
            <a:r>
              <a:rPr lang="en-US" sz="2000" b="1" dirty="0">
                <a:solidFill>
                  <a:srgbClr val="666666"/>
                </a:solidFill>
                <a:latin typeface="Consolas" panose="020B0609020204030204" pitchFamily="49" charset="0"/>
              </a:rPr>
              <a:t>(String[] </a:t>
            </a:r>
            <a:r>
              <a:rPr lang="en-US" sz="2000" b="1" dirty="0" err="1">
                <a:solidFill>
                  <a:srgbClr val="666666"/>
                </a:solidFill>
                <a:latin typeface="Consolas" panose="020B0609020204030204" pitchFamily="49" charset="0"/>
              </a:rPr>
              <a:t>args</a:t>
            </a:r>
            <a:r>
              <a:rPr lang="en-US" sz="2000" b="1" dirty="0">
                <a:solidFill>
                  <a:srgbClr val="666666"/>
                </a:solidFill>
                <a:latin typeface="Consolas" panose="020B0609020204030204" pitchFamily="49" charset="0"/>
              </a:rPr>
              <a:t>){</a:t>
            </a:r>
          </a:p>
          <a:p>
            <a:pPr marL="457200" indent="-457200">
              <a:buFont typeface="+mj-lt"/>
              <a:buAutoNum type="arabicPeriod"/>
            </a:pP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=1;</a:t>
            </a:r>
          </a:p>
          <a:p>
            <a:pPr marL="457200" indent="-457200">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b="1" dirty="0">
                <a:solidFill>
                  <a:srgbClr val="008000"/>
                </a:solidFill>
                <a:latin typeface="Consolas" panose="020B0609020204030204" pitchFamily="49" charset="0"/>
              </a:rPr>
              <a:t>new  Scanner</a:t>
            </a:r>
            <a:r>
              <a:rPr lang="en-IN" sz="2000" b="1" dirty="0">
                <a:solidFill>
                  <a:srgbClr val="666666"/>
                </a:solidFill>
                <a:latin typeface="Consolas" panose="020B0609020204030204" pitchFamily="49" charset="0"/>
              </a:rPr>
              <a:t>(System.</a:t>
            </a:r>
            <a:r>
              <a:rPr lang="en-IN" sz="2000" b="1" dirty="0">
                <a:solidFill>
                  <a:srgbClr val="7D9029"/>
                </a:solidFill>
                <a:latin typeface="Consolas" panose="020B0609020204030204" pitchFamily="49" charset="0"/>
              </a:rPr>
              <a:t>in</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	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=1;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if</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n%i</a:t>
            </a:r>
            <a:r>
              <a:rPr lang="en-IN" sz="2000" b="1" dirty="0">
                <a:solidFill>
                  <a:srgbClr val="666666"/>
                </a:solidFill>
                <a:latin typeface="Consolas" panose="020B0609020204030204" pitchFamily="49" charset="0"/>
              </a:rPr>
              <a:t> == 0)</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solidFill>
                  <a:srgbClr val="666666"/>
                </a:solidFill>
                <a:latin typeface="Consolas" panose="020B0609020204030204" pitchFamily="49" charset="0"/>
              </a:rPr>
              <a:t>}</a:t>
            </a:r>
          </a:p>
          <a:p>
            <a:pPr marL="457200" indent="-457200">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20311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for</a:t>
            </a:r>
            <a:endParaRPr lang="en-IN" dirty="0"/>
          </a:p>
        </p:txBody>
      </p:sp>
      <p:sp>
        <p:nvSpPr>
          <p:cNvPr id="3" name="Content Placeholder 2"/>
          <p:cNvSpPr>
            <a:spLocks noGrp="1"/>
          </p:cNvSpPr>
          <p:nvPr>
            <p:ph idx="1"/>
          </p:nvPr>
        </p:nvSpPr>
        <p:spPr/>
        <p:txBody>
          <a:bodyPr/>
          <a:lstStyle/>
          <a:p>
            <a:r>
              <a:rPr lang="en-US" dirty="0"/>
              <a:t> Write a program to print average of n numbers. </a:t>
            </a:r>
          </a:p>
          <a:p>
            <a:r>
              <a:rPr lang="en-US" dirty="0"/>
              <a:t>Write a program that calculates and prints the sum of the even integers from 1 to 10. 	</a:t>
            </a:r>
          </a:p>
          <a:p>
            <a:endParaRPr lang="en-IN" dirty="0"/>
          </a:p>
        </p:txBody>
      </p:sp>
    </p:spTree>
    <p:extLst>
      <p:ext uri="{BB962C8B-B14F-4D97-AF65-F5344CB8AC3E}">
        <p14:creationId xmlns:p14="http://schemas.microsoft.com/office/powerpoint/2010/main" val="16306096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do…while</a:t>
            </a:r>
            <a:endParaRPr lang="en-IN" dirty="0"/>
          </a:p>
        </p:txBody>
      </p:sp>
      <p:sp>
        <p:nvSpPr>
          <p:cNvPr id="5" name="Text Placeholder 4"/>
          <p:cNvSpPr>
            <a:spLocks noGrp="1"/>
          </p:cNvSpPr>
          <p:nvPr>
            <p:ph type="body" idx="1"/>
          </p:nvPr>
        </p:nvSpPr>
        <p:spPr/>
        <p:txBody>
          <a:bodyPr/>
          <a:lstStyle/>
          <a:p>
            <a:r>
              <a:rPr lang="en-IN" dirty="0"/>
              <a:t>Exit Controlled Loop</a:t>
            </a:r>
          </a:p>
        </p:txBody>
      </p:sp>
    </p:spTree>
    <p:extLst>
      <p:ext uri="{BB962C8B-B14F-4D97-AF65-F5344CB8AC3E}">
        <p14:creationId xmlns:p14="http://schemas.microsoft.com/office/powerpoint/2010/main" val="29373249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do…while</a:t>
            </a:r>
          </a:p>
        </p:txBody>
      </p:sp>
      <p:sp>
        <p:nvSpPr>
          <p:cNvPr id="3" name="Content Placeholder 2"/>
          <p:cNvSpPr>
            <a:spLocks noGrp="1"/>
          </p:cNvSpPr>
          <p:nvPr>
            <p:ph idx="1"/>
          </p:nvPr>
        </p:nvSpPr>
        <p:spPr>
          <a:xfrm>
            <a:off x="131180" y="863444"/>
            <a:ext cx="11929641" cy="1441949"/>
          </a:xfrm>
        </p:spPr>
        <p:txBody>
          <a:bodyPr/>
          <a:lstStyle/>
          <a:p>
            <a:r>
              <a:rPr lang="en-US" b="1" dirty="0"/>
              <a:t>do…while </a:t>
            </a:r>
            <a:r>
              <a:rPr lang="en-US" dirty="0"/>
              <a:t>is an exit controlled loop.</a:t>
            </a:r>
          </a:p>
          <a:p>
            <a:r>
              <a:rPr lang="en-US" dirty="0"/>
              <a:t>Statements inside the body of </a:t>
            </a:r>
            <a:r>
              <a:rPr lang="en-US" b="1" dirty="0"/>
              <a:t>do…while</a:t>
            </a:r>
            <a:r>
              <a:rPr lang="en-US" dirty="0"/>
              <a:t> are repeatedly executed till the condition is true.</a:t>
            </a:r>
          </a:p>
          <a:p>
            <a:r>
              <a:rPr lang="en-US" b="1" dirty="0"/>
              <a:t>while</a:t>
            </a:r>
            <a:r>
              <a:rPr lang="en-US" dirty="0"/>
              <a:t> loop executes zero or more times, </a:t>
            </a:r>
            <a:r>
              <a:rPr lang="en-US" b="1" dirty="0"/>
              <a:t>do…while</a:t>
            </a:r>
            <a:r>
              <a:rPr lang="en-US" dirty="0"/>
              <a:t> loop executes one or more times.</a:t>
            </a:r>
          </a:p>
          <a:p>
            <a:endParaRPr lang="en-US" dirty="0"/>
          </a:p>
        </p:txBody>
      </p:sp>
      <p:sp>
        <p:nvSpPr>
          <p:cNvPr id="4" name="Rectangle 3"/>
          <p:cNvSpPr/>
          <p:nvPr/>
        </p:nvSpPr>
        <p:spPr>
          <a:xfrm>
            <a:off x="526902" y="2514445"/>
            <a:ext cx="2818182" cy="215445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do</a:t>
            </a:r>
          </a:p>
          <a:p>
            <a:r>
              <a:rPr lang="en-US" sz="2400" dirty="0">
                <a:solidFill>
                  <a:schemeClr val="tx1"/>
                </a:solidFill>
              </a:rPr>
              <a:t>{</a:t>
            </a:r>
          </a:p>
          <a:p>
            <a:r>
              <a:rPr lang="en-US" sz="2400" dirty="0">
                <a:solidFill>
                  <a:schemeClr val="tx1"/>
                </a:solidFill>
              </a:rPr>
              <a:t>	// true-block</a:t>
            </a:r>
          </a:p>
          <a:p>
            <a:r>
              <a:rPr lang="en-US" sz="2400" dirty="0">
                <a:solidFill>
                  <a:schemeClr val="tx1"/>
                </a:solidFill>
              </a:rPr>
              <a:t>} </a:t>
            </a:r>
          </a:p>
          <a:p>
            <a:r>
              <a:rPr lang="en-US" sz="2400" dirty="0">
                <a:solidFill>
                  <a:schemeClr val="tx1"/>
                </a:solidFill>
              </a:rPr>
              <a:t>while(condition) ;</a:t>
            </a:r>
          </a:p>
          <a:p>
            <a:endParaRPr lang="en-US" sz="2400" dirty="0">
              <a:solidFill>
                <a:schemeClr val="tx1"/>
              </a:solidFill>
            </a:endParaRPr>
          </a:p>
        </p:txBody>
      </p:sp>
      <p:grpSp>
        <p:nvGrpSpPr>
          <p:cNvPr id="5" name="Group 4"/>
          <p:cNvGrpSpPr/>
          <p:nvPr/>
        </p:nvGrpSpPr>
        <p:grpSpPr>
          <a:xfrm>
            <a:off x="4081341" y="2995995"/>
            <a:ext cx="2922497" cy="1281697"/>
            <a:chOff x="6358792" y="3430126"/>
            <a:chExt cx="2922497" cy="1281697"/>
          </a:xfrm>
        </p:grpSpPr>
        <p:cxnSp>
          <p:nvCxnSpPr>
            <p:cNvPr id="6" name="Straight Arrow Connector 5"/>
            <p:cNvCxnSpPr>
              <a:endCxn id="7"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Flowchart: Decision 6"/>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8" name="Group 7"/>
          <p:cNvGrpSpPr/>
          <p:nvPr/>
        </p:nvGrpSpPr>
        <p:grpSpPr>
          <a:xfrm>
            <a:off x="5545530" y="3430803"/>
            <a:ext cx="2241501" cy="2710346"/>
            <a:chOff x="7822981" y="3864934"/>
            <a:chExt cx="2241501" cy="2710346"/>
          </a:xfrm>
        </p:grpSpPr>
        <p:cxnSp>
          <p:nvCxnSpPr>
            <p:cNvPr id="9" name="Elbow Connector 8"/>
            <p:cNvCxnSpPr/>
            <p:nvPr/>
          </p:nvCxnSpPr>
          <p:spPr>
            <a:xfrm flipH="1">
              <a:off x="7822981" y="4295821"/>
              <a:ext cx="1481853" cy="2279459"/>
            </a:xfrm>
            <a:prstGeom prst="bentConnector4">
              <a:avLst>
                <a:gd name="adj1" fmla="val -15427"/>
                <a:gd name="adj2" fmla="val 85487"/>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307095" y="3864934"/>
              <a:ext cx="757387" cy="430887"/>
            </a:xfrm>
            <a:prstGeom prst="rect">
              <a:avLst/>
            </a:prstGeom>
            <a:noFill/>
          </p:spPr>
          <p:txBody>
            <a:bodyPr wrap="none" rtlCol="0">
              <a:spAutoFit/>
            </a:bodyPr>
            <a:lstStyle/>
            <a:p>
              <a:r>
                <a:rPr lang="en-US" sz="2200" dirty="0"/>
                <a:t>False</a:t>
              </a:r>
            </a:p>
          </p:txBody>
        </p:sp>
      </p:grpSp>
      <p:grpSp>
        <p:nvGrpSpPr>
          <p:cNvPr id="11" name="Group 10"/>
          <p:cNvGrpSpPr/>
          <p:nvPr/>
        </p:nvGrpSpPr>
        <p:grpSpPr>
          <a:xfrm>
            <a:off x="4211330" y="4277692"/>
            <a:ext cx="2662517" cy="1195453"/>
            <a:chOff x="6488781" y="4711823"/>
            <a:chExt cx="2662517" cy="1195453"/>
          </a:xfrm>
        </p:grpSpPr>
        <p:cxnSp>
          <p:nvCxnSpPr>
            <p:cNvPr id="12" name="Elbow Connector 11"/>
            <p:cNvCxnSpPr>
              <a:endCxn id="14" idx="0"/>
            </p:cNvCxnSpPr>
            <p:nvPr/>
          </p:nvCxnSpPr>
          <p:spPr>
            <a:xfrm rot="5400000">
              <a:off x="7528641" y="5003223"/>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108093" y="4746305"/>
              <a:ext cx="691343" cy="430887"/>
            </a:xfrm>
            <a:prstGeom prst="rect">
              <a:avLst/>
            </a:prstGeom>
            <a:noFill/>
          </p:spPr>
          <p:txBody>
            <a:bodyPr wrap="none" rtlCol="0">
              <a:spAutoFit/>
            </a:bodyPr>
            <a:lstStyle/>
            <a:p>
              <a:r>
                <a:rPr lang="en-US" sz="2200" dirty="0"/>
                <a:t>True</a:t>
              </a:r>
            </a:p>
          </p:txBody>
        </p:sp>
        <p:sp>
          <p:nvSpPr>
            <p:cNvPr id="14" name="Flowchart: Process 13"/>
            <p:cNvSpPr/>
            <p:nvPr/>
          </p:nvSpPr>
          <p:spPr>
            <a:xfrm>
              <a:off x="6488781" y="5294628"/>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15" name="Elbow Connector 14"/>
          <p:cNvCxnSpPr>
            <a:stCxn id="14" idx="1"/>
            <a:endCxn id="7" idx="1"/>
          </p:cNvCxnSpPr>
          <p:nvPr/>
        </p:nvCxnSpPr>
        <p:spPr>
          <a:xfrm rot="10800000">
            <a:off x="4081342" y="3866213"/>
            <a:ext cx="129989" cy="1300609"/>
          </a:xfrm>
          <a:prstGeom prst="bentConnector3">
            <a:avLst>
              <a:gd name="adj1" fmla="val 321298"/>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211335" y="2382087"/>
            <a:ext cx="2694969" cy="461665"/>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while</a:t>
            </a:r>
          </a:p>
        </p:txBody>
      </p:sp>
      <p:grpSp>
        <p:nvGrpSpPr>
          <p:cNvPr id="18" name="Group 17"/>
          <p:cNvGrpSpPr/>
          <p:nvPr/>
        </p:nvGrpSpPr>
        <p:grpSpPr>
          <a:xfrm>
            <a:off x="8365268" y="4102212"/>
            <a:ext cx="2922497" cy="1281697"/>
            <a:chOff x="6358792" y="3430126"/>
            <a:chExt cx="2922497" cy="1281697"/>
          </a:xfrm>
        </p:grpSpPr>
        <p:cxnSp>
          <p:nvCxnSpPr>
            <p:cNvPr id="19" name="Straight Arrow Connector 18"/>
            <p:cNvCxnSpPr>
              <a:endCxn id="20"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Flowchart: Decision 19"/>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21" name="Group 20"/>
          <p:cNvGrpSpPr/>
          <p:nvPr/>
        </p:nvGrpSpPr>
        <p:grpSpPr>
          <a:xfrm>
            <a:off x="9826516" y="5383910"/>
            <a:ext cx="817408" cy="757242"/>
            <a:chOff x="7865129" y="5818041"/>
            <a:chExt cx="817408" cy="757242"/>
          </a:xfrm>
        </p:grpSpPr>
        <p:cxnSp>
          <p:nvCxnSpPr>
            <p:cNvPr id="22" name="Elbow Connector 21"/>
            <p:cNvCxnSpPr>
              <a:stCxn id="20" idx="2"/>
            </p:cNvCxnSpPr>
            <p:nvPr/>
          </p:nvCxnSpPr>
          <p:spPr>
            <a:xfrm rot="5400000">
              <a:off x="7486509" y="6196661"/>
              <a:ext cx="757242" cy="1"/>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925150" y="5907276"/>
              <a:ext cx="757387" cy="430887"/>
            </a:xfrm>
            <a:prstGeom prst="rect">
              <a:avLst/>
            </a:prstGeom>
            <a:noFill/>
          </p:spPr>
          <p:txBody>
            <a:bodyPr wrap="none" rtlCol="0">
              <a:spAutoFit/>
            </a:bodyPr>
            <a:lstStyle/>
            <a:p>
              <a:r>
                <a:rPr lang="en-US" sz="2200" dirty="0"/>
                <a:t>False</a:t>
              </a:r>
            </a:p>
          </p:txBody>
        </p:sp>
      </p:grpSp>
      <p:grpSp>
        <p:nvGrpSpPr>
          <p:cNvPr id="41" name="Group 40"/>
          <p:cNvGrpSpPr/>
          <p:nvPr/>
        </p:nvGrpSpPr>
        <p:grpSpPr>
          <a:xfrm>
            <a:off x="8555279" y="2909369"/>
            <a:ext cx="2662517" cy="1195453"/>
            <a:chOff x="8555279" y="2909369"/>
            <a:chExt cx="2662517" cy="1195453"/>
          </a:xfrm>
        </p:grpSpPr>
        <p:cxnSp>
          <p:nvCxnSpPr>
            <p:cNvPr id="25" name="Elbow Connector 24"/>
            <p:cNvCxnSpPr>
              <a:endCxn id="27" idx="0"/>
            </p:cNvCxnSpPr>
            <p:nvPr/>
          </p:nvCxnSpPr>
          <p:spPr>
            <a:xfrm rot="5400000">
              <a:off x="9595139" y="3200769"/>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Flowchart: Process 26"/>
            <p:cNvSpPr/>
            <p:nvPr/>
          </p:nvSpPr>
          <p:spPr>
            <a:xfrm>
              <a:off x="8555279" y="3492174"/>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grpSp>
        <p:nvGrpSpPr>
          <p:cNvPr id="42" name="Group 41"/>
          <p:cNvGrpSpPr/>
          <p:nvPr/>
        </p:nvGrpSpPr>
        <p:grpSpPr>
          <a:xfrm>
            <a:off x="7730478" y="3798499"/>
            <a:ext cx="824800" cy="1590430"/>
            <a:chOff x="7730478" y="3798499"/>
            <a:chExt cx="824800" cy="1590430"/>
          </a:xfrm>
        </p:grpSpPr>
        <p:sp>
          <p:nvSpPr>
            <p:cNvPr id="26" name="TextBox 25"/>
            <p:cNvSpPr txBox="1"/>
            <p:nvPr/>
          </p:nvSpPr>
          <p:spPr>
            <a:xfrm>
              <a:off x="7730478" y="4958042"/>
              <a:ext cx="691343" cy="430887"/>
            </a:xfrm>
            <a:prstGeom prst="rect">
              <a:avLst/>
            </a:prstGeom>
            <a:noFill/>
          </p:spPr>
          <p:txBody>
            <a:bodyPr wrap="none" rtlCol="0">
              <a:spAutoFit/>
            </a:bodyPr>
            <a:lstStyle/>
            <a:p>
              <a:r>
                <a:rPr lang="en-US" sz="2200" dirty="0"/>
                <a:t>True</a:t>
              </a:r>
            </a:p>
          </p:txBody>
        </p:sp>
        <p:cxnSp>
          <p:nvCxnSpPr>
            <p:cNvPr id="28" name="Elbow Connector 27"/>
            <p:cNvCxnSpPr>
              <a:stCxn id="20" idx="1"/>
              <a:endCxn id="27" idx="1"/>
            </p:cNvCxnSpPr>
            <p:nvPr/>
          </p:nvCxnSpPr>
          <p:spPr>
            <a:xfrm rot="10800000" flipH="1">
              <a:off x="8365267" y="3798499"/>
              <a:ext cx="190011" cy="1173931"/>
            </a:xfrm>
            <a:prstGeom prst="bentConnector3">
              <a:avLst>
                <a:gd name="adj1" fmla="val -120309"/>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8174453" y="2382087"/>
            <a:ext cx="3246402" cy="461665"/>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do…while</a:t>
            </a:r>
          </a:p>
        </p:txBody>
      </p:sp>
    </p:spTree>
    <p:extLst>
      <p:ext uri="{BB962C8B-B14F-4D97-AF65-F5344CB8AC3E}">
        <p14:creationId xmlns:p14="http://schemas.microsoft.com/office/powerpoint/2010/main" val="23728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up)">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up)">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6" grpId="0"/>
      <p:bldP spid="2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1 to 10 using do-while loop</a:t>
            </a:r>
            <a:endParaRPr lang="en-IN" dirty="0"/>
          </a:p>
        </p:txBody>
      </p:sp>
      <p:sp>
        <p:nvSpPr>
          <p:cNvPr id="3" name="Content Placeholder 2"/>
          <p:cNvSpPr>
            <a:spLocks noGrp="1"/>
          </p:cNvSpPr>
          <p:nvPr>
            <p:ph idx="1"/>
          </p:nvPr>
        </p:nvSpPr>
        <p:spPr>
          <a:xfrm>
            <a:off x="131180" y="863445"/>
            <a:ext cx="6469645" cy="4222906"/>
          </a:xfrm>
        </p:spPr>
        <p:txBody>
          <a:bodyPr/>
          <a:lstStyle/>
          <a:p>
            <a:pPr marL="457200" indent="-457200">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solidFill>
                  <a:srgbClr val="008000"/>
                </a:solidFill>
                <a:latin typeface="Consolas" panose="020B0609020204030204" pitchFamily="49" charset="0"/>
              </a:rPr>
              <a:t>class </a:t>
            </a:r>
            <a:r>
              <a:rPr lang="en-IN" sz="2000" dirty="0" err="1">
                <a:solidFill>
                  <a:srgbClr val="0000FF"/>
                </a:solidFill>
                <a:latin typeface="Consolas" panose="020B0609020204030204" pitchFamily="49" charset="0"/>
              </a:rPr>
              <a:t>MyProgram</a:t>
            </a:r>
            <a:r>
              <a:rPr lang="en-IN" sz="2000" dirty="0">
                <a:solidFill>
                  <a:srgbClr val="666666"/>
                </a:solidFill>
                <a:latin typeface="Consolas" panose="020B0609020204030204" pitchFamily="49" charset="0"/>
              </a:rPr>
              <a:t>{  </a:t>
            </a:r>
          </a:p>
          <a:p>
            <a:pPr marL="457200" indent="-457200">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 </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a:t>
            </a:r>
          </a:p>
          <a:p>
            <a:pPr marL="457200" indent="-457200">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=1;        </a:t>
            </a:r>
          </a:p>
          <a:p>
            <a:pPr marL="457200" indent="-457200">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do</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i</a:t>
            </a:r>
            <a:r>
              <a:rPr lang="en-IN" sz="2000" dirty="0">
                <a:solidFill>
                  <a:srgbClr val="666666"/>
                </a:solidFill>
                <a:latin typeface="Consolas" panose="020B0609020204030204" pitchFamily="49" charset="0"/>
              </a:rPr>
              <a:t>++;           </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r>
              <a:rPr lang="en-IN" sz="2000" b="1" dirty="0">
                <a:solidFill>
                  <a:srgbClr val="008000"/>
                </a:solidFill>
                <a:latin typeface="Consolas" panose="020B0609020204030204" pitchFamily="49" charset="0"/>
              </a:rPr>
              <a:t>while</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 &lt;= 10);</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solidFill>
                  <a:srgbClr val="666666"/>
                </a:solidFill>
                <a:latin typeface="Consolas" panose="020B0609020204030204" pitchFamily="49" charset="0"/>
              </a:rPr>
              <a:t>}</a:t>
            </a:r>
          </a:p>
          <a:p>
            <a:pPr marL="457200" indent="-457200">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16847421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continue</a:t>
            </a:r>
            <a:endParaRPr lang="en-IN" dirty="0"/>
          </a:p>
        </p:txBody>
      </p:sp>
      <p:sp>
        <p:nvSpPr>
          <p:cNvPr id="5" name="Text Placeholder 4"/>
          <p:cNvSpPr>
            <a:spLocks noGrp="1"/>
          </p:cNvSpPr>
          <p:nvPr>
            <p:ph type="body" idx="1"/>
          </p:nvPr>
        </p:nvSpPr>
        <p:spPr/>
        <p:txBody>
          <a:bodyPr/>
          <a:lstStyle/>
          <a:p>
            <a:r>
              <a:rPr lang="en-IN" dirty="0"/>
              <a:t>Skip the statement in the iteration</a:t>
            </a:r>
          </a:p>
        </p:txBody>
      </p:sp>
    </p:spTree>
    <p:extLst>
      <p:ext uri="{BB962C8B-B14F-4D97-AF65-F5344CB8AC3E}">
        <p14:creationId xmlns:p14="http://schemas.microsoft.com/office/powerpoint/2010/main" val="34853793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p:txBody>
          <a:bodyPr/>
          <a:lstStyle/>
          <a:p>
            <a:r>
              <a:rPr lang="en-US" dirty="0"/>
              <a:t>Sometimes, it is required to skip the remaining statements in the loop and continue with the next iteration.</a:t>
            </a:r>
          </a:p>
          <a:p>
            <a:r>
              <a:rPr lang="en-US" b="1" dirty="0">
                <a:latin typeface="Courier New" panose="02070309020205020404" pitchFamily="49" charset="0"/>
                <a:cs typeface="Courier New" panose="02070309020205020404" pitchFamily="49" charset="0"/>
              </a:rPr>
              <a:t>continue</a:t>
            </a:r>
            <a:r>
              <a:rPr lang="en-US" dirty="0"/>
              <a:t> statement is used to skip remaining statements in the loop.</a:t>
            </a:r>
          </a:p>
          <a:p>
            <a:r>
              <a:rPr lang="en-US" b="1" dirty="0">
                <a:latin typeface="Courier New" panose="02070309020205020404" pitchFamily="49" charset="0"/>
                <a:cs typeface="Courier New" panose="02070309020205020404" pitchFamily="49" charset="0"/>
              </a:rPr>
              <a:t>continue</a:t>
            </a:r>
            <a:r>
              <a:rPr lang="en-US" dirty="0"/>
              <a:t> </a:t>
            </a:r>
            <a:r>
              <a:rPr lang="en-US"/>
              <a:t>is keyword.</a:t>
            </a:r>
            <a:endParaRPr lang="en-US" dirty="0"/>
          </a:p>
          <a:p>
            <a:endParaRPr lang="en-US" dirty="0"/>
          </a:p>
        </p:txBody>
      </p:sp>
    </p:spTree>
    <p:extLst>
      <p:ext uri="{BB962C8B-B14F-4D97-AF65-F5344CB8AC3E}">
        <p14:creationId xmlns:p14="http://schemas.microsoft.com/office/powerpoint/2010/main" val="154754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implemented in Java</a:t>
            </a:r>
            <a:endParaRPr lang="en-IN" dirty="0"/>
          </a:p>
        </p:txBody>
      </p:sp>
      <p:pic>
        <p:nvPicPr>
          <p:cNvPr id="5" name="Picture 4"/>
          <p:cNvPicPr>
            <a:picLocks noChangeAspect="1"/>
          </p:cNvPicPr>
          <p:nvPr/>
        </p:nvPicPr>
        <p:blipFill>
          <a:blip r:embed="rId2"/>
          <a:stretch>
            <a:fillRect/>
          </a:stretch>
        </p:blipFill>
        <p:spPr>
          <a:xfrm>
            <a:off x="342900" y="1104900"/>
            <a:ext cx="1412688" cy="1162050"/>
          </a:xfrm>
          <a:prstGeom prst="rect">
            <a:avLst/>
          </a:prstGeom>
        </p:spPr>
      </p:pic>
      <p:pic>
        <p:nvPicPr>
          <p:cNvPr id="7" name="Picture 6"/>
          <p:cNvPicPr>
            <a:picLocks noChangeAspect="1"/>
          </p:cNvPicPr>
          <p:nvPr/>
        </p:nvPicPr>
        <p:blipFill>
          <a:blip r:embed="rId3"/>
          <a:stretch>
            <a:fillRect/>
          </a:stretch>
        </p:blipFill>
        <p:spPr>
          <a:xfrm>
            <a:off x="2449512" y="1104900"/>
            <a:ext cx="1333500" cy="1333500"/>
          </a:xfrm>
          <a:prstGeom prst="rect">
            <a:avLst/>
          </a:prstGeom>
        </p:spPr>
      </p:pic>
      <p:pic>
        <p:nvPicPr>
          <p:cNvPr id="1030" name="Picture 6" descr="Free Icon | Ub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8883" y="1012031"/>
            <a:ext cx="1654175" cy="16541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6988929" y="1049337"/>
            <a:ext cx="1579564" cy="1579564"/>
          </a:xfrm>
          <a:prstGeom prst="rect">
            <a:avLst/>
          </a:prstGeom>
        </p:spPr>
      </p:pic>
      <p:pic>
        <p:nvPicPr>
          <p:cNvPr id="11" name="Picture 10"/>
          <p:cNvPicPr>
            <a:picLocks noChangeAspect="1"/>
          </p:cNvPicPr>
          <p:nvPr/>
        </p:nvPicPr>
        <p:blipFill>
          <a:blip r:embed="rId6"/>
          <a:stretch>
            <a:fillRect/>
          </a:stretch>
        </p:blipFill>
        <p:spPr>
          <a:xfrm>
            <a:off x="9729787" y="1535906"/>
            <a:ext cx="1528763" cy="1528763"/>
          </a:xfrm>
          <a:prstGeom prst="rect">
            <a:avLst/>
          </a:prstGeom>
        </p:spPr>
      </p:pic>
      <p:pic>
        <p:nvPicPr>
          <p:cNvPr id="13" name="Picture 12"/>
          <p:cNvPicPr>
            <a:picLocks noChangeAspect="1"/>
          </p:cNvPicPr>
          <p:nvPr/>
        </p:nvPicPr>
        <p:blipFill>
          <a:blip r:embed="rId7"/>
          <a:stretch>
            <a:fillRect/>
          </a:stretch>
        </p:blipFill>
        <p:spPr>
          <a:xfrm>
            <a:off x="413836" y="5010150"/>
            <a:ext cx="2857500" cy="1600200"/>
          </a:xfrm>
          <a:prstGeom prst="rect">
            <a:avLst/>
          </a:prstGeom>
        </p:spPr>
      </p:pic>
      <p:pic>
        <p:nvPicPr>
          <p:cNvPr id="15" name="Picture 14"/>
          <p:cNvPicPr>
            <a:picLocks noChangeAspect="1"/>
          </p:cNvPicPr>
          <p:nvPr/>
        </p:nvPicPr>
        <p:blipFill>
          <a:blip r:embed="rId8"/>
          <a:stretch>
            <a:fillRect/>
          </a:stretch>
        </p:blipFill>
        <p:spPr>
          <a:xfrm>
            <a:off x="8568493" y="5244837"/>
            <a:ext cx="3228600" cy="860960"/>
          </a:xfrm>
          <a:prstGeom prst="rect">
            <a:avLst/>
          </a:prstGeom>
        </p:spPr>
      </p:pic>
      <p:pic>
        <p:nvPicPr>
          <p:cNvPr id="17" name="Picture 16"/>
          <p:cNvPicPr>
            <a:picLocks noChangeAspect="1"/>
          </p:cNvPicPr>
          <p:nvPr/>
        </p:nvPicPr>
        <p:blipFill>
          <a:blip r:embed="rId9"/>
          <a:stretch>
            <a:fillRect/>
          </a:stretch>
        </p:blipFill>
        <p:spPr>
          <a:xfrm>
            <a:off x="9065418" y="3123144"/>
            <a:ext cx="2857500" cy="1600200"/>
          </a:xfrm>
          <a:prstGeom prst="rect">
            <a:avLst/>
          </a:prstGeom>
        </p:spPr>
      </p:pic>
      <p:pic>
        <p:nvPicPr>
          <p:cNvPr id="19" name="Picture 18"/>
          <p:cNvPicPr>
            <a:picLocks noChangeAspect="1"/>
          </p:cNvPicPr>
          <p:nvPr/>
        </p:nvPicPr>
        <p:blipFill>
          <a:blip r:embed="rId10"/>
          <a:stretch>
            <a:fillRect/>
          </a:stretch>
        </p:blipFill>
        <p:spPr>
          <a:xfrm>
            <a:off x="357186" y="2519362"/>
            <a:ext cx="2143125" cy="2143125"/>
          </a:xfrm>
          <a:prstGeom prst="rect">
            <a:avLst/>
          </a:prstGeom>
        </p:spPr>
      </p:pic>
      <p:pic>
        <p:nvPicPr>
          <p:cNvPr id="21" name="Picture 20"/>
          <p:cNvPicPr>
            <a:picLocks noChangeAspect="1"/>
          </p:cNvPicPr>
          <p:nvPr/>
        </p:nvPicPr>
        <p:blipFill>
          <a:blip r:embed="rId11"/>
          <a:stretch>
            <a:fillRect/>
          </a:stretch>
        </p:blipFill>
        <p:spPr>
          <a:xfrm>
            <a:off x="6899860" y="2967037"/>
            <a:ext cx="2143125" cy="2143125"/>
          </a:xfrm>
          <a:prstGeom prst="rect">
            <a:avLst/>
          </a:prstGeom>
        </p:spPr>
      </p:pic>
      <p:pic>
        <p:nvPicPr>
          <p:cNvPr id="23" name="Picture 22"/>
          <p:cNvPicPr>
            <a:picLocks noChangeAspect="1"/>
          </p:cNvPicPr>
          <p:nvPr/>
        </p:nvPicPr>
        <p:blipFill>
          <a:blip r:embed="rId12"/>
          <a:stretch>
            <a:fillRect/>
          </a:stretch>
        </p:blipFill>
        <p:spPr>
          <a:xfrm>
            <a:off x="3575049" y="3123144"/>
            <a:ext cx="2847975" cy="1600200"/>
          </a:xfrm>
          <a:prstGeom prst="rect">
            <a:avLst/>
          </a:prstGeom>
        </p:spPr>
      </p:pic>
      <p:pic>
        <p:nvPicPr>
          <p:cNvPr id="25" name="Picture 24"/>
          <p:cNvPicPr>
            <a:picLocks noChangeAspect="1"/>
          </p:cNvPicPr>
          <p:nvPr/>
        </p:nvPicPr>
        <p:blipFill rotWithShape="1">
          <a:blip r:embed="rId13"/>
          <a:srcRect l="20993" t="4166" r="17939" b="13542"/>
          <a:stretch/>
        </p:blipFill>
        <p:spPr>
          <a:xfrm>
            <a:off x="6768202" y="5057775"/>
            <a:ext cx="1524000" cy="1504950"/>
          </a:xfrm>
          <a:prstGeom prst="rect">
            <a:avLst/>
          </a:prstGeom>
        </p:spPr>
      </p:pic>
      <p:pic>
        <p:nvPicPr>
          <p:cNvPr id="27" name="Picture 26"/>
          <p:cNvPicPr>
            <a:picLocks noChangeAspect="1"/>
          </p:cNvPicPr>
          <p:nvPr/>
        </p:nvPicPr>
        <p:blipFill>
          <a:blip r:embed="rId14"/>
          <a:stretch>
            <a:fillRect/>
          </a:stretch>
        </p:blipFill>
        <p:spPr>
          <a:xfrm>
            <a:off x="4137024" y="5455970"/>
            <a:ext cx="2286000" cy="742950"/>
          </a:xfrm>
          <a:prstGeom prst="rect">
            <a:avLst/>
          </a:prstGeom>
        </p:spPr>
      </p:pic>
    </p:spTree>
    <p:extLst>
      <p:ext uri="{BB962C8B-B14F-4D97-AF65-F5344CB8AC3E}">
        <p14:creationId xmlns:p14="http://schemas.microsoft.com/office/powerpoint/2010/main" val="139569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03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5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500"/>
                                  </p:stCondLst>
                                  <p:childTnLst>
                                    <p:set>
                                      <p:cBhvr>
                                        <p:cTn id="39" dur="1" fill="hold">
                                          <p:stCondLst>
                                            <p:cond delay="0"/>
                                          </p:stCondLst>
                                        </p:cTn>
                                        <p:tgtEl>
                                          <p:spTgt spid="25"/>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50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WAP to calculate the sum of positive numbers.</a:t>
            </a:r>
          </a:p>
        </p:txBody>
      </p:sp>
      <p:sp>
        <p:nvSpPr>
          <p:cNvPr id="4" name="Content Placeholder 2"/>
          <p:cNvSpPr>
            <a:spLocks noGrp="1"/>
          </p:cNvSpPr>
          <p:nvPr>
            <p:ph idx="1"/>
          </p:nvPr>
        </p:nvSpPr>
        <p:spPr>
          <a:xfrm>
            <a:off x="131180" y="720564"/>
            <a:ext cx="9870070" cy="5590565"/>
          </a:xfrm>
        </p:spPr>
        <p:txBody>
          <a:bodyPr/>
          <a:lstStyle/>
          <a:p>
            <a:pPr marL="0" indent="-457200">
              <a:spcBef>
                <a:spcPts val="0"/>
              </a:spcBef>
              <a:buFont typeface="+mj-lt"/>
              <a:buAutoNum type="arabicPeriod"/>
            </a:pPr>
            <a:r>
              <a:rPr lang="en-IN" sz="2000" b="1" dirty="0">
                <a:solidFill>
                  <a:srgbClr val="008000"/>
                </a:solidFill>
                <a:latin typeface="Consolas" panose="020B0609020204030204" pitchFamily="49" charset="0"/>
              </a:rPr>
              <a:t>import </a:t>
            </a:r>
            <a:r>
              <a:rPr lang="en-IN" sz="2000" b="1" dirty="0" err="1">
                <a:solidFill>
                  <a:srgbClr val="0000FF"/>
                </a:solidFill>
                <a:latin typeface="Consolas" panose="020B0609020204030204" pitchFamily="49" charset="0"/>
              </a:rPr>
              <a:t>java.util</a:t>
            </a:r>
            <a:r>
              <a:rPr lang="en-IN" sz="2000" b="1" dirty="0">
                <a:solidFill>
                  <a:srgbClr val="0000FF"/>
                </a:solidFill>
                <a:latin typeface="Consolas" panose="020B0609020204030204" pitchFamily="49" charset="0"/>
              </a:rPr>
              <a:t>.*</a:t>
            </a:r>
            <a:r>
              <a:rPr lang="en-IN" sz="2000" b="1" dirty="0">
                <a:solidFill>
                  <a:srgbClr val="666666"/>
                </a:solidFill>
                <a:latin typeface="Consolas" panose="020B0609020204030204" pitchFamily="49" charset="0"/>
              </a:rPr>
              <a:t>;</a:t>
            </a:r>
          </a:p>
          <a:p>
            <a:pPr marL="0" indent="-457200">
              <a:spcBef>
                <a:spcPts val="0"/>
              </a:spcBef>
              <a:buFont typeface="+mj-lt"/>
              <a:buAutoNum type="arabicPeriod"/>
            </a:pPr>
            <a:r>
              <a:rPr lang="en-IN" sz="2000" b="1" dirty="0">
                <a:solidFill>
                  <a:srgbClr val="008000"/>
                </a:solidFill>
                <a:latin typeface="Consolas" panose="020B0609020204030204" pitchFamily="49" charset="0"/>
              </a:rPr>
              <a:t>class </a:t>
            </a:r>
            <a:r>
              <a:rPr lang="en-IN" sz="2000" b="1" dirty="0" err="1">
                <a:solidFill>
                  <a:srgbClr val="0000FF"/>
                </a:solidFill>
                <a:latin typeface="Consolas" panose="020B0609020204030204" pitchFamily="49" charset="0"/>
              </a:rPr>
              <a:t>ContinueDemo</a:t>
            </a:r>
            <a:r>
              <a:rPr lang="en-IN" sz="2000" b="1" dirty="0">
                <a:solidFill>
                  <a:srgbClr val="666666"/>
                </a:solidFill>
                <a:latin typeface="Consolas" panose="020B0609020204030204" pitchFamily="49" charset="0"/>
              </a:rPr>
              <a:t>{</a:t>
            </a:r>
          </a:p>
          <a:p>
            <a:pPr marL="0" indent="-457200">
              <a:spcBef>
                <a:spcPts val="0"/>
              </a:spcBef>
              <a:buFont typeface="+mj-lt"/>
              <a:buAutoNum type="arabicPeriod"/>
            </a:pPr>
            <a:r>
              <a:rPr lang="en-US" sz="2000" b="1" dirty="0">
                <a:solidFill>
                  <a:srgbClr val="008000"/>
                </a:solidFill>
                <a:latin typeface="Consolas" panose="020B0609020204030204" pitchFamily="49" charset="0"/>
              </a:rPr>
              <a:t>public static </a:t>
            </a:r>
            <a:r>
              <a:rPr lang="en-US" sz="2000" b="1" dirty="0">
                <a:solidFill>
                  <a:srgbClr val="B00040"/>
                </a:solidFill>
                <a:latin typeface="Consolas" panose="020B0609020204030204" pitchFamily="49" charset="0"/>
              </a:rPr>
              <a:t>void </a:t>
            </a:r>
            <a:r>
              <a:rPr lang="en-US" sz="2000" b="1" dirty="0">
                <a:solidFill>
                  <a:srgbClr val="0000FF"/>
                </a:solidFill>
                <a:latin typeface="Consolas" panose="020B0609020204030204" pitchFamily="49" charset="0"/>
              </a:rPr>
              <a:t>main</a:t>
            </a:r>
            <a:r>
              <a:rPr lang="en-US" sz="2000" b="1" dirty="0">
                <a:solidFill>
                  <a:srgbClr val="666666"/>
                </a:solidFill>
                <a:latin typeface="Consolas" panose="020B0609020204030204" pitchFamily="49" charset="0"/>
              </a:rPr>
              <a:t>(String[] </a:t>
            </a:r>
            <a:r>
              <a:rPr lang="en-US" sz="2000" b="1" dirty="0" err="1">
                <a:solidFill>
                  <a:srgbClr val="666666"/>
                </a:solidFill>
                <a:latin typeface="Consolas" panose="020B0609020204030204" pitchFamily="49" charset="0"/>
              </a:rPr>
              <a:t>args</a:t>
            </a:r>
            <a:r>
              <a:rPr lang="en-US" sz="2000" b="1"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a</a:t>
            </a:r>
            <a:r>
              <a:rPr lang="en-IN" sz="2000" dirty="0" err="1">
                <a:solidFill>
                  <a:srgbClr val="666666"/>
                </a:solidFill>
                <a:latin typeface="Consolas" panose="020B0609020204030204" pitchFamily="49" charset="0"/>
              </a:rPr>
              <a:t>,n,sum</a:t>
            </a:r>
            <a:r>
              <a:rPr lang="en-IN" sz="2000" dirty="0">
                <a:solidFill>
                  <a:srgbClr val="666666"/>
                </a:solidFill>
                <a:latin typeface="Consolas" panose="020B0609020204030204" pitchFamily="49" charset="0"/>
              </a:rPr>
              <a:t>=0;    </a:t>
            </a:r>
          </a:p>
          <a:p>
            <a:pPr marL="0" indent="-457200">
              <a:spcBef>
                <a:spcPts val="0"/>
              </a:spcBef>
              <a:buFont typeface="+mj-lt"/>
              <a:buAutoNum type="arabicPeriod"/>
            </a:pPr>
            <a:r>
              <a:rPr lang="en-IN" sz="2000" dirty="0">
                <a:latin typeface="Consolas" panose="020B0609020204030204" pitchFamily="49" charset="0"/>
              </a:rPr>
              <a:t>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b="1" dirty="0">
                <a:solidFill>
                  <a:srgbClr val="008000"/>
                </a:solidFill>
                <a:latin typeface="Consolas" panose="020B0609020204030204" pitchFamily="49" charset="0"/>
              </a:rPr>
              <a:t>new Scanner</a:t>
            </a:r>
            <a:r>
              <a:rPr lang="en-IN" sz="2000" b="1" dirty="0">
                <a:solidFill>
                  <a:srgbClr val="666666"/>
                </a:solidFill>
                <a:latin typeface="Consolas" panose="020B0609020204030204" pitchFamily="49" charset="0"/>
              </a:rPr>
              <a:t>(System.</a:t>
            </a:r>
            <a:r>
              <a:rPr lang="en-IN" sz="2000" b="1" dirty="0">
                <a:solidFill>
                  <a:srgbClr val="7D9029"/>
                </a:solidFill>
                <a:latin typeface="Consolas" panose="020B0609020204030204" pitchFamily="49" charset="0"/>
              </a:rPr>
              <a:t>in</a:t>
            </a:r>
            <a:r>
              <a:rPr lang="en-IN" sz="2000" b="1"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latin typeface="Consolas" panose="020B0609020204030204" pitchFamily="49" charset="0"/>
              </a:rPr>
              <a:t>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    </a:t>
            </a:r>
          </a:p>
          <a:p>
            <a:pPr marL="0" indent="-457200">
              <a:spcBef>
                <a:spcPts val="0"/>
              </a:spcBef>
              <a:buFont typeface="+mj-lt"/>
              <a:buAutoNum type="arabicPeriod"/>
            </a:pP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B00040"/>
                </a:solidFill>
                <a:latin typeface="Consolas" panose="020B0609020204030204" pitchFamily="49" charset="0"/>
              </a:rPr>
              <a:t>int</a:t>
            </a:r>
            <a:r>
              <a:rPr lang="en-IN" sz="2000" b="1" dirty="0">
                <a:solidFill>
                  <a:srgbClr val="B00040"/>
                </a:solidFill>
                <a:latin typeface="Consolas" panose="020B0609020204030204" pitchFamily="49" charset="0"/>
              </a:rPr>
              <a:t> </a:t>
            </a:r>
            <a:r>
              <a:rPr lang="en-IN" sz="2000" b="1" dirty="0" err="1">
                <a:solidFill>
                  <a:srgbClr val="B00040"/>
                </a:solidFill>
                <a:latin typeface="Consolas" panose="020B0609020204030204" pitchFamily="49" charset="0"/>
              </a:rPr>
              <a:t>i</a:t>
            </a:r>
            <a:r>
              <a:rPr lang="en-IN" sz="2000" b="1" dirty="0">
                <a:solidFill>
                  <a:srgbClr val="666666"/>
                </a:solidFill>
                <a:latin typeface="Consolas" panose="020B0609020204030204" pitchFamily="49" charset="0"/>
              </a:rPr>
              <a:t>=0;i&lt;</a:t>
            </a:r>
            <a:r>
              <a:rPr lang="en-IN" sz="2000" b="1" dirty="0" err="1">
                <a:solidFill>
                  <a:srgbClr val="666666"/>
                </a:solidFill>
                <a:latin typeface="Consolas" panose="020B0609020204030204" pitchFamily="49" charset="0"/>
              </a:rPr>
              <a:t>n;i</a:t>
            </a:r>
            <a:r>
              <a:rPr lang="en-IN" sz="2000" b="1"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latin typeface="Consolas" panose="020B0609020204030204" pitchFamily="49" charset="0"/>
              </a:rPr>
              <a:t>  a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if</a:t>
            </a:r>
            <a:r>
              <a:rPr lang="en-IN" sz="2000" b="1" dirty="0">
                <a:solidFill>
                  <a:srgbClr val="666666"/>
                </a:solidFill>
                <a:latin typeface="Consolas" panose="020B0609020204030204" pitchFamily="49" charset="0"/>
              </a:rPr>
              <a:t>(a&lt;0){</a:t>
            </a:r>
          </a:p>
          <a:p>
            <a:pPr marL="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continue</a:t>
            </a:r>
            <a:r>
              <a:rPr lang="en-IN" sz="2000" b="1" dirty="0">
                <a:solidFill>
                  <a:srgbClr val="666666"/>
                </a:solidFill>
                <a:latin typeface="Consolas" panose="020B0609020204030204" pitchFamily="49" charset="0"/>
              </a:rPr>
              <a:t>;</a:t>
            </a:r>
          </a:p>
          <a:p>
            <a:pPr marL="0" indent="-457200">
              <a:spcBef>
                <a:spcPts val="0"/>
              </a:spcBef>
              <a:buFont typeface="+mj-lt"/>
              <a:buAutoNum type="arabicPeriod"/>
            </a:pPr>
            <a:r>
              <a:rPr lang="en-US" sz="2000" dirty="0">
                <a:latin typeface="Consolas" panose="020B0609020204030204" pitchFamily="49" charset="0"/>
              </a:rPr>
              <a:t>  		</a:t>
            </a:r>
            <a:r>
              <a:rPr lang="en-US" sz="2000" b="1" i="1" dirty="0" err="1">
                <a:solidFill>
                  <a:srgbClr val="FF0000"/>
                </a:solidFill>
                <a:latin typeface="Consolas" panose="020B0609020204030204" pitchFamily="49" charset="0"/>
              </a:rPr>
              <a:t>System.out.println</a:t>
            </a:r>
            <a:r>
              <a:rPr lang="en-US" sz="2000" b="1" i="1" dirty="0">
                <a:solidFill>
                  <a:srgbClr val="FF0000"/>
                </a:solidFill>
                <a:latin typeface="Consolas" panose="020B0609020204030204" pitchFamily="49" charset="0"/>
              </a:rPr>
              <a:t>("a="+a);//</a:t>
            </a:r>
            <a:r>
              <a:rPr lang="en-US" sz="2000" b="1" i="1" dirty="0" err="1">
                <a:solidFill>
                  <a:srgbClr val="FF0000"/>
                </a:solidFill>
                <a:latin typeface="Consolas" panose="020B0609020204030204" pitchFamily="49" charset="0"/>
              </a:rPr>
              <a:t>error:unreachable</a:t>
            </a:r>
            <a:r>
              <a:rPr lang="en-US" sz="2000" b="1" i="1" dirty="0">
                <a:solidFill>
                  <a:srgbClr val="FF0000"/>
                </a:solidFill>
                <a:latin typeface="Consolas" panose="020B0609020204030204" pitchFamily="49" charset="0"/>
              </a:rPr>
              <a:t> statement</a:t>
            </a:r>
          </a:p>
          <a:p>
            <a:pPr marL="0" indent="-457200">
              <a:spcBef>
                <a:spcPts val="0"/>
              </a:spcBef>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r>
              <a:rPr lang="en-IN" sz="2000" i="1" dirty="0">
                <a:solidFill>
                  <a:srgbClr val="408080"/>
                </a:solidFill>
                <a:latin typeface="Consolas" panose="020B0609020204030204" pitchFamily="49" charset="0"/>
              </a:rPr>
              <a:t>//if     </a:t>
            </a:r>
          </a:p>
          <a:p>
            <a:pPr marL="0" indent="-457200">
              <a:spcBef>
                <a:spcPts val="0"/>
              </a:spcBef>
              <a:buFont typeface="+mj-lt"/>
              <a:buAutoNum type="arabicPeriod"/>
            </a:pPr>
            <a:r>
              <a:rPr lang="en-IN" sz="2000" dirty="0">
                <a:latin typeface="Consolas" panose="020B0609020204030204" pitchFamily="49" charset="0"/>
              </a:rPr>
              <a:t>  sum</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sum+a</a:t>
            </a:r>
            <a:r>
              <a:rPr lang="en-IN" sz="2000"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solidFill>
                  <a:srgbClr val="666666"/>
                </a:solidFill>
                <a:latin typeface="Consolas" panose="020B0609020204030204" pitchFamily="49" charset="0"/>
              </a:rPr>
              <a:t>}</a:t>
            </a:r>
            <a:r>
              <a:rPr lang="en-IN" sz="2000" i="1" dirty="0">
                <a:solidFill>
                  <a:srgbClr val="408080"/>
                </a:solidFill>
                <a:latin typeface="Consolas" panose="020B0609020204030204" pitchFamily="49" charset="0"/>
              </a:rPr>
              <a:t>//for    </a:t>
            </a:r>
          </a:p>
          <a:p>
            <a:pPr marL="0" indent="-457200">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"sum="</a:t>
            </a:r>
            <a:r>
              <a:rPr lang="en-IN" sz="2000" dirty="0">
                <a:solidFill>
                  <a:srgbClr val="666666"/>
                </a:solidFill>
                <a:latin typeface="Consolas" panose="020B0609020204030204" pitchFamily="49" charset="0"/>
              </a:rPr>
              <a:t>+sum);</a:t>
            </a:r>
          </a:p>
          <a:p>
            <a:pPr marL="0" indent="-457200">
              <a:spcBef>
                <a:spcPts val="0"/>
              </a:spcBef>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0" indent="-457200">
              <a:spcBef>
                <a:spcPts val="0"/>
              </a:spcBef>
              <a:buFont typeface="+mj-lt"/>
              <a:buAutoNum type="arabicPeriod"/>
            </a:pPr>
            <a:r>
              <a:rPr lang="en-IN" sz="2000" dirty="0">
                <a:solidFill>
                  <a:srgbClr val="666666"/>
                </a:solidFill>
                <a:latin typeface="Consolas" panose="020B0609020204030204" pitchFamily="49" charset="0"/>
              </a:rPr>
              <a:t>}</a:t>
            </a:r>
          </a:p>
        </p:txBody>
      </p:sp>
      <p:cxnSp>
        <p:nvCxnSpPr>
          <p:cNvPr id="6" name="Elbow Connector 5"/>
          <p:cNvCxnSpPr/>
          <p:nvPr/>
        </p:nvCxnSpPr>
        <p:spPr>
          <a:xfrm rot="16200000" flipV="1">
            <a:off x="2893219" y="2907506"/>
            <a:ext cx="742952" cy="185740"/>
          </a:xfrm>
          <a:prstGeom prst="bentConnector3">
            <a:avLst>
              <a:gd name="adj1" fmla="val 26923"/>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0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wipe(down)">
                                      <p:cBhvr>
                                        <p:cTn id="7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break</a:t>
            </a:r>
            <a:endParaRPr lang="en-IN" dirty="0"/>
          </a:p>
        </p:txBody>
      </p:sp>
      <p:sp>
        <p:nvSpPr>
          <p:cNvPr id="5" name="Text Placeholder 4"/>
          <p:cNvSpPr>
            <a:spLocks noGrp="1"/>
          </p:cNvSpPr>
          <p:nvPr>
            <p:ph type="body" idx="1"/>
          </p:nvPr>
        </p:nvSpPr>
        <p:spPr/>
        <p:txBody>
          <a:bodyPr/>
          <a:lstStyle/>
          <a:p>
            <a:r>
              <a:rPr lang="en-IN" dirty="0"/>
              <a:t> Early exit from the loop</a:t>
            </a:r>
          </a:p>
        </p:txBody>
      </p:sp>
    </p:spTree>
    <p:extLst>
      <p:ext uri="{BB962C8B-B14F-4D97-AF65-F5344CB8AC3E}">
        <p14:creationId xmlns:p14="http://schemas.microsoft.com/office/powerpoint/2010/main" val="29978527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3" name="Content Placeholder 2"/>
          <p:cNvSpPr>
            <a:spLocks noGrp="1"/>
          </p:cNvSpPr>
          <p:nvPr>
            <p:ph idx="1"/>
          </p:nvPr>
        </p:nvSpPr>
        <p:spPr/>
        <p:txBody>
          <a:bodyPr/>
          <a:lstStyle/>
          <a:p>
            <a:r>
              <a:rPr lang="en-US" dirty="0"/>
              <a:t>Sometimes, it is required to early exit the loop as soon as some situation occurs.</a:t>
            </a:r>
          </a:p>
          <a:p>
            <a:r>
              <a:rPr lang="en-US" dirty="0"/>
              <a:t>E.g. searching a particular number in a set of 100 numbers. As soon as the number is found it is desirable to terminate the loop.</a:t>
            </a:r>
          </a:p>
          <a:p>
            <a:r>
              <a:rPr lang="en-US" b="1" dirty="0">
                <a:latin typeface="Courier New" panose="02070309020205020404" pitchFamily="49" charset="0"/>
                <a:cs typeface="Courier New" panose="02070309020205020404" pitchFamily="49" charset="0"/>
              </a:rPr>
              <a:t>break</a:t>
            </a:r>
            <a:r>
              <a:rPr lang="en-US" dirty="0"/>
              <a:t> statement is used to jump out of a loop.</a:t>
            </a:r>
          </a:p>
          <a:p>
            <a:r>
              <a:rPr lang="en-US" b="1" dirty="0">
                <a:latin typeface="Courier New" panose="02070309020205020404" pitchFamily="49" charset="0"/>
                <a:cs typeface="Courier New" panose="02070309020205020404" pitchFamily="49" charset="0"/>
              </a:rPr>
              <a:t>break</a:t>
            </a:r>
            <a:r>
              <a:rPr lang="en-US" dirty="0"/>
              <a:t> statement provides an early exit from </a:t>
            </a:r>
            <a:r>
              <a:rPr lang="en-US" b="1" dirty="0"/>
              <a:t>for</a:t>
            </a:r>
            <a:r>
              <a:rPr lang="en-US" dirty="0"/>
              <a:t>, </a:t>
            </a:r>
            <a:r>
              <a:rPr lang="en-US" b="1" dirty="0"/>
              <a:t>while</a:t>
            </a:r>
            <a:r>
              <a:rPr lang="en-US" dirty="0"/>
              <a:t>, </a:t>
            </a:r>
            <a:r>
              <a:rPr lang="en-US" b="1" dirty="0"/>
              <a:t>do…while</a:t>
            </a:r>
            <a:r>
              <a:rPr lang="en-US" dirty="0"/>
              <a:t> and </a:t>
            </a:r>
            <a:r>
              <a:rPr lang="en-US" b="1" dirty="0"/>
              <a:t>switch</a:t>
            </a:r>
            <a:r>
              <a:rPr lang="en-US" dirty="0"/>
              <a:t> constructs.</a:t>
            </a:r>
          </a:p>
          <a:p>
            <a:r>
              <a:rPr lang="en-US" b="1" dirty="0">
                <a:latin typeface="Courier New" panose="02070309020205020404" pitchFamily="49" charset="0"/>
                <a:cs typeface="Courier New" panose="02070309020205020404" pitchFamily="49" charset="0"/>
              </a:rPr>
              <a:t>break</a:t>
            </a:r>
            <a:r>
              <a:rPr lang="en-US" dirty="0"/>
              <a:t> causes exit from the innermost loop or switch.</a:t>
            </a:r>
          </a:p>
          <a:p>
            <a:r>
              <a:rPr lang="en-US" b="1" dirty="0">
                <a:latin typeface="Courier New" panose="02070309020205020404" pitchFamily="49" charset="0"/>
                <a:cs typeface="Courier New" panose="02070309020205020404" pitchFamily="49" charset="0"/>
              </a:rPr>
              <a:t>break</a:t>
            </a:r>
            <a:r>
              <a:rPr lang="en-US" dirty="0"/>
              <a:t> is keyword.</a:t>
            </a:r>
          </a:p>
          <a:p>
            <a:endParaRPr lang="en-US" dirty="0"/>
          </a:p>
        </p:txBody>
      </p:sp>
    </p:spTree>
    <p:extLst>
      <p:ext uri="{BB962C8B-B14F-4D97-AF65-F5344CB8AC3E}">
        <p14:creationId xmlns:p14="http://schemas.microsoft.com/office/powerpoint/2010/main" val="318823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WAP to calculate the sum of given numbers. User will enter -1 to terminate.</a:t>
            </a:r>
          </a:p>
        </p:txBody>
      </p:sp>
      <p:sp>
        <p:nvSpPr>
          <p:cNvPr id="4" name="Content Placeholder 2"/>
          <p:cNvSpPr>
            <a:spLocks noGrp="1"/>
          </p:cNvSpPr>
          <p:nvPr>
            <p:ph idx="1"/>
          </p:nvPr>
        </p:nvSpPr>
        <p:spPr>
          <a:xfrm>
            <a:off x="131180" y="863444"/>
            <a:ext cx="11929641" cy="5590565"/>
          </a:xfrm>
        </p:spPr>
        <p:txBody>
          <a:bodyPr/>
          <a:lstStyle/>
          <a:p>
            <a:pPr marL="0" indent="-342900">
              <a:spcBef>
                <a:spcPts val="0"/>
              </a:spcBef>
              <a:buFont typeface="+mj-lt"/>
              <a:buAutoNum type="arabicPeriod"/>
            </a:pPr>
            <a:r>
              <a:rPr lang="en-IN" b="1" dirty="0">
                <a:solidFill>
                  <a:srgbClr val="008000"/>
                </a:solidFill>
                <a:latin typeface="Consolas" panose="020B0609020204030204" pitchFamily="49" charset="0"/>
              </a:rPr>
              <a:t>import </a:t>
            </a:r>
            <a:r>
              <a:rPr lang="en-IN" b="1" dirty="0" err="1">
                <a:solidFill>
                  <a:srgbClr val="0000FF"/>
                </a:solidFill>
                <a:latin typeface="Consolas" panose="020B0609020204030204" pitchFamily="49" charset="0"/>
              </a:rPr>
              <a:t>java.util</a:t>
            </a:r>
            <a:r>
              <a:rPr lang="en-IN" b="1" dirty="0">
                <a:solidFill>
                  <a:srgbClr val="0000FF"/>
                </a:solidFill>
                <a:latin typeface="Consolas" panose="020B0609020204030204" pitchFamily="49" charset="0"/>
              </a:rPr>
              <a:t>.*</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b="1" dirty="0">
                <a:solidFill>
                  <a:srgbClr val="008000"/>
                </a:solidFill>
                <a:latin typeface="Consolas" panose="020B0609020204030204" pitchFamily="49" charset="0"/>
              </a:rPr>
              <a:t>class </a:t>
            </a:r>
            <a:r>
              <a:rPr lang="en-IN" b="1" dirty="0" err="1">
                <a:solidFill>
                  <a:srgbClr val="0000FF"/>
                </a:solidFill>
                <a:latin typeface="Consolas" panose="020B0609020204030204" pitchFamily="49" charset="0"/>
              </a:rPr>
              <a:t>BreakDemo</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US" b="1" dirty="0">
                <a:solidFill>
                  <a:srgbClr val="008000"/>
                </a:solidFill>
                <a:latin typeface="Consolas" panose="020B0609020204030204" pitchFamily="49" charset="0"/>
              </a:rPr>
              <a:t>public static </a:t>
            </a:r>
            <a:r>
              <a:rPr lang="en-US" b="1" dirty="0">
                <a:solidFill>
                  <a:srgbClr val="B00040"/>
                </a:solidFill>
                <a:latin typeface="Consolas" panose="020B0609020204030204" pitchFamily="49" charset="0"/>
              </a:rPr>
              <a:t>void </a:t>
            </a:r>
            <a:r>
              <a:rPr lang="en-US" b="1" dirty="0">
                <a:solidFill>
                  <a:srgbClr val="0000FF"/>
                </a:solidFill>
                <a:latin typeface="Consolas" panose="020B0609020204030204" pitchFamily="49" charset="0"/>
              </a:rPr>
              <a:t>main </a:t>
            </a:r>
            <a:r>
              <a:rPr lang="en-US" b="1" dirty="0">
                <a:solidFill>
                  <a:srgbClr val="666666"/>
                </a:solidFill>
                <a:latin typeface="Consolas" panose="020B0609020204030204" pitchFamily="49" charset="0"/>
              </a:rPr>
              <a:t>(String[] </a:t>
            </a:r>
            <a:r>
              <a:rPr lang="en-US" b="1" dirty="0" err="1">
                <a:solidFill>
                  <a:srgbClr val="666666"/>
                </a:solidFill>
                <a:latin typeface="Consolas" panose="020B0609020204030204" pitchFamily="49" charset="0"/>
              </a:rPr>
              <a:t>args</a:t>
            </a:r>
            <a:r>
              <a:rPr lang="en-US" b="1" dirty="0">
                <a:solidFill>
                  <a:srgbClr val="666666"/>
                </a:solidFill>
                <a:latin typeface="Consolas" panose="020B0609020204030204" pitchFamily="49" charset="0"/>
              </a:rPr>
              <a:t>){ </a:t>
            </a:r>
          </a:p>
          <a:p>
            <a:pPr marL="0" indent="-342900">
              <a:spcBef>
                <a:spcPts val="0"/>
              </a:spcBef>
              <a:buFont typeface="+mj-lt"/>
              <a:buAutoNum type="arabicPeriod"/>
            </a:pPr>
            <a:r>
              <a:rPr lang="en-IN" dirty="0">
                <a:latin typeface="Consolas" panose="020B0609020204030204" pitchFamily="49" charset="0"/>
              </a:rPr>
              <a:t>    </a:t>
            </a: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a:t>
            </a:r>
            <a:r>
              <a:rPr lang="en-IN" dirty="0" err="1">
                <a:solidFill>
                  <a:srgbClr val="B00040"/>
                </a:solidFill>
                <a:latin typeface="Consolas" panose="020B0609020204030204" pitchFamily="49" charset="0"/>
              </a:rPr>
              <a:t>a</a:t>
            </a:r>
            <a:r>
              <a:rPr lang="en-IN" dirty="0" err="1">
                <a:solidFill>
                  <a:srgbClr val="666666"/>
                </a:solidFill>
                <a:latin typeface="Consolas" panose="020B0609020204030204" pitchFamily="49" charset="0"/>
              </a:rPr>
              <a:t>,sum</a:t>
            </a:r>
            <a:r>
              <a:rPr lang="en-IN" dirty="0">
                <a:solidFill>
                  <a:srgbClr val="666666"/>
                </a:solidFill>
                <a:latin typeface="Consolas" panose="020B0609020204030204" pitchFamily="49" charset="0"/>
              </a:rPr>
              <a:t>=0;</a:t>
            </a:r>
          </a:p>
          <a:p>
            <a:pPr marL="0" indent="-342900">
              <a:spcBef>
                <a:spcPts val="0"/>
              </a:spcBef>
              <a:buFont typeface="+mj-lt"/>
              <a:buAutoNum type="arabicPeriod"/>
            </a:pPr>
            <a:r>
              <a:rPr lang="en-US" dirty="0">
                <a:latin typeface="Consolas" panose="020B0609020204030204" pitchFamily="49" charset="0"/>
              </a:rPr>
              <a:t>    </a:t>
            </a:r>
            <a:r>
              <a:rPr lang="en-US" dirty="0" err="1">
                <a:latin typeface="Consolas" panose="020B0609020204030204" pitchFamily="49" charset="0"/>
              </a:rPr>
              <a:t>System</a:t>
            </a:r>
            <a:r>
              <a:rPr lang="en-US" dirty="0" err="1">
                <a:solidFill>
                  <a:srgbClr val="666666"/>
                </a:solidFill>
                <a:latin typeface="Consolas" panose="020B0609020204030204" pitchFamily="49" charset="0"/>
              </a:rPr>
              <a:t>.</a:t>
            </a:r>
            <a:r>
              <a:rPr lang="en-US" dirty="0" err="1">
                <a:solidFill>
                  <a:srgbClr val="7D9029"/>
                </a:solidFill>
                <a:latin typeface="Consolas" panose="020B0609020204030204" pitchFamily="49" charset="0"/>
              </a:rPr>
              <a:t>out</a:t>
            </a:r>
            <a:r>
              <a:rPr lang="en-US" dirty="0" err="1">
                <a:solidFill>
                  <a:srgbClr val="666666"/>
                </a:solidFill>
                <a:latin typeface="Consolas" panose="020B0609020204030204" pitchFamily="49" charset="0"/>
              </a:rPr>
              <a:t>.</a:t>
            </a:r>
            <a:r>
              <a:rPr lang="en-US" dirty="0" err="1">
                <a:solidFill>
                  <a:srgbClr val="7D9029"/>
                </a:solidFill>
                <a:latin typeface="Consolas" panose="020B0609020204030204" pitchFamily="49" charset="0"/>
              </a:rPr>
              <a:t>println</a:t>
            </a:r>
            <a:r>
              <a:rPr lang="en-US" dirty="0">
                <a:solidFill>
                  <a:srgbClr val="666666"/>
                </a:solidFill>
                <a:latin typeface="Consolas" panose="020B0609020204030204" pitchFamily="49" charset="0"/>
              </a:rPr>
              <a:t>(</a:t>
            </a:r>
            <a:r>
              <a:rPr lang="en-US" dirty="0">
                <a:solidFill>
                  <a:srgbClr val="BA2121"/>
                </a:solidFill>
                <a:latin typeface="Consolas" panose="020B0609020204030204" pitchFamily="49" charset="0"/>
              </a:rPr>
              <a:t>"enter numbers_ enter -1 to break"</a:t>
            </a:r>
            <a:r>
              <a:rPr lang="en-US"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Scanner </a:t>
            </a:r>
            <a:r>
              <a:rPr lang="en-IN" dirty="0" err="1">
                <a:latin typeface="Consolas" panose="020B0609020204030204" pitchFamily="49" charset="0"/>
              </a:rPr>
              <a:t>sc</a:t>
            </a:r>
            <a:r>
              <a:rPr lang="en-IN" dirty="0">
                <a:latin typeface="Consolas" panose="020B0609020204030204" pitchFamily="49" charset="0"/>
              </a:rPr>
              <a:t> </a:t>
            </a:r>
            <a:r>
              <a:rPr lang="en-IN" dirty="0">
                <a:solidFill>
                  <a:srgbClr val="666666"/>
                </a:solidFill>
                <a:latin typeface="Consolas" panose="020B0609020204030204" pitchFamily="49" charset="0"/>
              </a:rPr>
              <a:t>= </a:t>
            </a:r>
            <a:r>
              <a:rPr lang="en-IN" b="1" dirty="0">
                <a:solidFill>
                  <a:srgbClr val="008000"/>
                </a:solidFill>
                <a:latin typeface="Consolas" panose="020B0609020204030204" pitchFamily="49" charset="0"/>
              </a:rPr>
              <a:t>new Scanner</a:t>
            </a:r>
            <a:r>
              <a:rPr lang="en-IN" b="1" dirty="0">
                <a:solidFill>
                  <a:srgbClr val="666666"/>
                </a:solidFill>
                <a:latin typeface="Consolas" panose="020B0609020204030204" pitchFamily="49" charset="0"/>
              </a:rPr>
              <a:t>(System.</a:t>
            </a:r>
            <a:r>
              <a:rPr lang="en-IN" b="1" dirty="0">
                <a:solidFill>
                  <a:srgbClr val="7D9029"/>
                </a:solidFill>
                <a:latin typeface="Consolas" panose="020B0609020204030204" pitchFamily="49" charset="0"/>
              </a:rPr>
              <a:t>in</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t>
            </a:r>
            <a:r>
              <a:rPr lang="en-IN" b="1" dirty="0">
                <a:solidFill>
                  <a:srgbClr val="008000"/>
                </a:solidFill>
                <a:latin typeface="Consolas" panose="020B0609020204030204" pitchFamily="49" charset="0"/>
              </a:rPr>
              <a:t>while</a:t>
            </a:r>
            <a:r>
              <a:rPr lang="en-IN" b="1" dirty="0">
                <a:solidFill>
                  <a:srgbClr val="666666"/>
                </a:solidFill>
                <a:latin typeface="Consolas" panose="020B0609020204030204" pitchFamily="49" charset="0"/>
              </a:rPr>
              <a:t>(</a:t>
            </a:r>
            <a:r>
              <a:rPr lang="en-IN" b="1" dirty="0">
                <a:solidFill>
                  <a:srgbClr val="008000"/>
                </a:solidFill>
                <a:latin typeface="Consolas" panose="020B0609020204030204" pitchFamily="49" charset="0"/>
              </a:rPr>
              <a:t>true</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 </a:t>
            </a:r>
            <a:r>
              <a:rPr lang="en-IN" dirty="0">
                <a:solidFill>
                  <a:srgbClr val="666666"/>
                </a:solidFill>
                <a:latin typeface="Consolas" panose="020B0609020204030204" pitchFamily="49" charset="0"/>
              </a:rPr>
              <a:t>= </a:t>
            </a:r>
            <a:r>
              <a:rPr lang="en-IN" dirty="0" err="1">
                <a:solidFill>
                  <a:srgbClr val="666666"/>
                </a:solidFill>
                <a:latin typeface="Consolas" panose="020B0609020204030204" pitchFamily="49" charset="0"/>
              </a:rPr>
              <a:t>sc.</a:t>
            </a:r>
            <a:r>
              <a:rPr lang="en-IN" dirty="0" err="1">
                <a:solidFill>
                  <a:srgbClr val="7D9029"/>
                </a:solidFill>
                <a:latin typeface="Consolas" panose="020B0609020204030204" pitchFamily="49" charset="0"/>
              </a:rPr>
              <a:t>nextInt</a:t>
            </a:r>
            <a:r>
              <a:rPr lang="en-IN"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t>
            </a:r>
            <a:r>
              <a:rPr lang="en-IN" b="1" dirty="0">
                <a:solidFill>
                  <a:srgbClr val="008000"/>
                </a:solidFill>
                <a:latin typeface="Consolas" panose="020B0609020204030204" pitchFamily="49" charset="0"/>
              </a:rPr>
              <a:t>if</a:t>
            </a:r>
            <a:r>
              <a:rPr lang="en-IN" b="1" dirty="0">
                <a:solidFill>
                  <a:srgbClr val="666666"/>
                </a:solidFill>
                <a:latin typeface="Consolas" panose="020B0609020204030204" pitchFamily="49" charset="0"/>
              </a:rPr>
              <a:t>(a==-1)</a:t>
            </a:r>
          </a:p>
          <a:p>
            <a:pPr marL="0" indent="-342900">
              <a:spcBef>
                <a:spcPts val="0"/>
              </a:spcBef>
              <a:buFont typeface="+mj-lt"/>
              <a:buAutoNum type="arabicPeriod"/>
            </a:pPr>
            <a:r>
              <a:rPr lang="en-IN" dirty="0">
                <a:latin typeface="Consolas" panose="020B0609020204030204" pitchFamily="49" charset="0"/>
              </a:rPr>
              <a:t>            </a:t>
            </a:r>
            <a:r>
              <a:rPr lang="en-IN" b="1" dirty="0">
                <a:solidFill>
                  <a:srgbClr val="008000"/>
                </a:solidFill>
                <a:latin typeface="Consolas" panose="020B0609020204030204" pitchFamily="49" charset="0"/>
              </a:rPr>
              <a:t>break</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sum</a:t>
            </a:r>
            <a:r>
              <a:rPr lang="en-IN" dirty="0">
                <a:solidFill>
                  <a:srgbClr val="666666"/>
                </a:solidFill>
                <a:latin typeface="Consolas" panose="020B0609020204030204" pitchFamily="49" charset="0"/>
              </a:rPr>
              <a:t>=</a:t>
            </a:r>
            <a:r>
              <a:rPr lang="en-IN" dirty="0" err="1">
                <a:solidFill>
                  <a:srgbClr val="666666"/>
                </a:solidFill>
                <a:latin typeface="Consolas" panose="020B0609020204030204" pitchFamily="49" charset="0"/>
              </a:rPr>
              <a:t>sum+a</a:t>
            </a:r>
            <a:r>
              <a:rPr lang="en-IN"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t>
            </a:r>
            <a:r>
              <a:rPr lang="en-IN" dirty="0">
                <a:solidFill>
                  <a:srgbClr val="666666"/>
                </a:solidFill>
                <a:latin typeface="Consolas" panose="020B0609020204030204" pitchFamily="49" charset="0"/>
              </a:rPr>
              <a:t>}</a:t>
            </a:r>
            <a:r>
              <a:rPr lang="en-IN" i="1" dirty="0">
                <a:solidFill>
                  <a:srgbClr val="408080"/>
                </a:solidFill>
                <a:latin typeface="Consolas" panose="020B0609020204030204" pitchFamily="49" charset="0"/>
              </a:rPr>
              <a:t>//while   </a:t>
            </a:r>
          </a:p>
          <a:p>
            <a:pPr marL="0" indent="-342900">
              <a:spcBef>
                <a:spcPts val="0"/>
              </a:spcBef>
              <a:buFont typeface="+mj-lt"/>
              <a:buAutoNum type="arabicPeriod"/>
            </a:pPr>
            <a:r>
              <a:rPr lang="en-IN" dirty="0">
                <a:latin typeface="Consolas" panose="020B0609020204030204" pitchFamily="49" charset="0"/>
              </a:rPr>
              <a:t>    </a:t>
            </a:r>
            <a:r>
              <a:rPr lang="en-IN" dirty="0" err="1">
                <a:latin typeface="Consolas" panose="020B0609020204030204" pitchFamily="49" charset="0"/>
              </a:rPr>
              <a:t>System</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out</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println</a:t>
            </a:r>
            <a:r>
              <a:rPr lang="en-IN" dirty="0">
                <a:solidFill>
                  <a:srgbClr val="666666"/>
                </a:solidFill>
                <a:latin typeface="Consolas" panose="020B0609020204030204" pitchFamily="49" charset="0"/>
              </a:rPr>
              <a:t>(</a:t>
            </a:r>
            <a:r>
              <a:rPr lang="en-IN" dirty="0">
                <a:solidFill>
                  <a:srgbClr val="BA2121"/>
                </a:solidFill>
                <a:latin typeface="Consolas" panose="020B0609020204030204" pitchFamily="49" charset="0"/>
              </a:rPr>
              <a:t>"sum="</a:t>
            </a:r>
            <a:r>
              <a:rPr lang="en-IN" dirty="0">
                <a:solidFill>
                  <a:srgbClr val="666666"/>
                </a:solidFill>
                <a:latin typeface="Consolas" panose="020B0609020204030204" pitchFamily="49" charset="0"/>
              </a:rPr>
              <a:t>+sum);</a:t>
            </a:r>
          </a:p>
          <a:p>
            <a:pPr marL="0" indent="-342900">
              <a:spcBef>
                <a:spcPts val="0"/>
              </a:spcBef>
              <a:buFont typeface="+mj-lt"/>
              <a:buAutoNum type="arabicPeriod"/>
            </a:pPr>
            <a:r>
              <a:rPr lang="en-IN" dirty="0">
                <a:latin typeface="Consolas" panose="020B0609020204030204" pitchFamily="49" charset="0"/>
              </a:rPr>
              <a:t> </a:t>
            </a:r>
            <a:r>
              <a:rPr lang="en-IN" dirty="0">
                <a:solidFill>
                  <a:srgbClr val="666666"/>
                </a:solidFill>
                <a:latin typeface="Consolas" panose="020B0609020204030204" pitchFamily="49" charset="0"/>
              </a:rPr>
              <a:t>}</a:t>
            </a:r>
          </a:p>
          <a:p>
            <a:pPr marL="0" indent="-342900">
              <a:spcBef>
                <a:spcPts val="0"/>
              </a:spcBef>
              <a:buFont typeface="+mj-lt"/>
              <a:buAutoNum type="arabicPeriod"/>
            </a:pPr>
            <a:r>
              <a:rPr lang="en-IN" dirty="0">
                <a:solidFill>
                  <a:srgbClr val="666666"/>
                </a:solidFill>
                <a:latin typeface="Consolas" panose="020B0609020204030204" pitchFamily="49" charset="0"/>
              </a:rPr>
              <a:t>}</a:t>
            </a:r>
          </a:p>
          <a:p>
            <a:pPr marL="0" indent="-342900" algn="l">
              <a:spcBef>
                <a:spcPts val="0"/>
              </a:spcBef>
              <a:spcAft>
                <a:spcPts val="300"/>
              </a:spcAft>
              <a:buFont typeface="+mj-lt"/>
              <a:buAutoNum type="arabicPeriod"/>
            </a:pPr>
            <a:endParaRPr lang="en-IN" dirty="0">
              <a:latin typeface="Consolas" panose="020B0609020204030204" pitchFamily="49" charset="0"/>
            </a:endParaRPr>
          </a:p>
        </p:txBody>
      </p:sp>
      <p:cxnSp>
        <p:nvCxnSpPr>
          <p:cNvPr id="6" name="Elbow Connector 5"/>
          <p:cNvCxnSpPr/>
          <p:nvPr/>
        </p:nvCxnSpPr>
        <p:spPr>
          <a:xfrm>
            <a:off x="3780945" y="4000862"/>
            <a:ext cx="2877030" cy="1042626"/>
          </a:xfrm>
          <a:prstGeom prst="bentConnector3">
            <a:avLst>
              <a:gd name="adj1" fmla="val 124988"/>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7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up)">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2A344-0BD9-47B9-B571-6BFABF3E3E61}"/>
              </a:ext>
            </a:extLst>
          </p:cNvPr>
          <p:cNvSpPr>
            <a:spLocks noGrp="1"/>
          </p:cNvSpPr>
          <p:nvPr>
            <p:ph type="title"/>
          </p:nvPr>
        </p:nvSpPr>
        <p:spPr/>
        <p:txBody>
          <a:bodyPr>
            <a:noAutofit/>
          </a:bodyPr>
          <a:lstStyle/>
          <a:p>
            <a:r>
              <a:rPr lang="en-US" sz="3600" dirty="0"/>
              <a:t>Types of loops</a:t>
            </a:r>
          </a:p>
        </p:txBody>
      </p:sp>
      <p:sp>
        <p:nvSpPr>
          <p:cNvPr id="8" name="Rectangle 7">
            <a:extLst>
              <a:ext uri="{FF2B5EF4-FFF2-40B4-BE49-F238E27FC236}">
                <a16:creationId xmlns:a16="http://schemas.microsoft.com/office/drawing/2014/main" id="{CE9CF278-0CFC-4F81-B2D4-28505379D37C}"/>
              </a:ext>
            </a:extLst>
          </p:cNvPr>
          <p:cNvSpPr/>
          <p:nvPr/>
        </p:nvSpPr>
        <p:spPr>
          <a:xfrm>
            <a:off x="195081" y="1409358"/>
            <a:ext cx="2468880" cy="1754326"/>
          </a:xfrm>
          <a:prstGeom prst="rect">
            <a:avLst/>
          </a:prstGeom>
          <a:solidFill>
            <a:schemeClr val="bg1">
              <a:lumMod val="95000"/>
            </a:schemeClr>
          </a:solidFill>
          <a:ln>
            <a:noFill/>
          </a:ln>
        </p:spPr>
        <p:txBody>
          <a:bodyPr wrap="square">
            <a:spAutoFit/>
          </a:bodyPr>
          <a:lstStyle/>
          <a:p>
            <a:r>
              <a:rPr lang="nn-NO" b="1" dirty="0">
                <a:latin typeface="Consolas" panose="020B0609020204030204" pitchFamily="49" charset="0"/>
              </a:rPr>
              <a:t>int i=1;</a:t>
            </a:r>
          </a:p>
          <a:p>
            <a:r>
              <a:rPr lang="nn-NO" b="1" dirty="0">
                <a:latin typeface="Consolas" panose="020B0609020204030204" pitchFamily="49" charset="0"/>
              </a:rPr>
              <a:t>while(i&lt;=10)</a:t>
            </a:r>
          </a:p>
          <a:p>
            <a:r>
              <a:rPr lang="nn-NO" b="1" dirty="0">
                <a:latin typeface="Consolas" panose="020B0609020204030204" pitchFamily="49" charset="0"/>
              </a:rPr>
              <a:t>{</a:t>
            </a:r>
          </a:p>
          <a:p>
            <a:r>
              <a:rPr lang="nn-NO" b="1" dirty="0">
                <a:latin typeface="Consolas" panose="020B0609020204030204" pitchFamily="49" charset="0"/>
              </a:rPr>
              <a:t>    i++;</a:t>
            </a:r>
          </a:p>
          <a:p>
            <a:r>
              <a:rPr lang="nn-NO" b="1" dirty="0">
                <a:latin typeface="Consolas" panose="020B0609020204030204" pitchFamily="49" charset="0"/>
              </a:rPr>
              <a:t>}</a:t>
            </a:r>
          </a:p>
          <a:p>
            <a:endParaRPr lang="nn-NO" b="1" dirty="0">
              <a:effectLst/>
              <a:latin typeface="Consolas" panose="020B0609020204030204" pitchFamily="49" charset="0"/>
            </a:endParaRPr>
          </a:p>
        </p:txBody>
      </p:sp>
      <p:cxnSp>
        <p:nvCxnSpPr>
          <p:cNvPr id="9" name="Straight Connector 8">
            <a:extLst>
              <a:ext uri="{FF2B5EF4-FFF2-40B4-BE49-F238E27FC236}">
                <a16:creationId xmlns:a16="http://schemas.microsoft.com/office/drawing/2014/main" id="{9C8B69F7-142A-45A5-8795-C8D78A28F496}"/>
              </a:ext>
            </a:extLst>
          </p:cNvPr>
          <p:cNvCxnSpPr/>
          <p:nvPr/>
        </p:nvCxnSpPr>
        <p:spPr>
          <a:xfrm>
            <a:off x="8843001" y="1467885"/>
            <a:ext cx="0" cy="4680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9CF278-0CFC-4F81-B2D4-28505379D37C}"/>
              </a:ext>
            </a:extLst>
          </p:cNvPr>
          <p:cNvSpPr/>
          <p:nvPr/>
        </p:nvSpPr>
        <p:spPr>
          <a:xfrm>
            <a:off x="2857514" y="1409358"/>
            <a:ext cx="2468880" cy="1754326"/>
          </a:xfrm>
          <a:prstGeom prst="rect">
            <a:avLst/>
          </a:prstGeom>
          <a:solidFill>
            <a:schemeClr val="bg1">
              <a:lumMod val="95000"/>
            </a:schemeClr>
          </a:solidFill>
          <a:ln>
            <a:noFill/>
          </a:ln>
        </p:spPr>
        <p:txBody>
          <a:bodyPr wrap="square">
            <a:spAutoFit/>
          </a:bodyPr>
          <a:lstStyle/>
          <a:p>
            <a:r>
              <a:rPr lang="nn-NO" b="1" dirty="0">
                <a:latin typeface="Consolas" panose="020B0609020204030204" pitchFamily="49" charset="0"/>
              </a:rPr>
              <a:t>int i;</a:t>
            </a:r>
          </a:p>
          <a:p>
            <a:r>
              <a:rPr lang="nn-NO" b="1" dirty="0">
                <a:latin typeface="Consolas" panose="020B0609020204030204" pitchFamily="49" charset="0"/>
              </a:rPr>
              <a:t>for(i=1;i&lt;=10;i++)</a:t>
            </a:r>
          </a:p>
          <a:p>
            <a:r>
              <a:rPr lang="nn-NO" b="1" dirty="0">
                <a:latin typeface="Consolas" panose="020B0609020204030204" pitchFamily="49" charset="0"/>
              </a:rPr>
              <a:t>{</a:t>
            </a:r>
          </a:p>
          <a:p>
            <a:r>
              <a:rPr lang="nn-NO" b="1" dirty="0">
                <a:latin typeface="Consolas" panose="020B0609020204030204" pitchFamily="49" charset="0"/>
              </a:rPr>
              <a:t>    i++;</a:t>
            </a:r>
          </a:p>
          <a:p>
            <a:r>
              <a:rPr lang="nn-NO" b="1" dirty="0">
                <a:latin typeface="Consolas" panose="020B0609020204030204" pitchFamily="49" charset="0"/>
              </a:rPr>
              <a:t>}</a:t>
            </a:r>
          </a:p>
          <a:p>
            <a:endParaRPr lang="nn-NO" b="1" dirty="0">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9C8B69F7-142A-45A5-8795-C8D78A28F496}"/>
              </a:ext>
            </a:extLst>
          </p:cNvPr>
          <p:cNvCxnSpPr/>
          <p:nvPr/>
        </p:nvCxnSpPr>
        <p:spPr>
          <a:xfrm>
            <a:off x="5454490" y="1441334"/>
            <a:ext cx="0" cy="4680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E9CF278-0CFC-4F81-B2D4-28505379D37C}"/>
              </a:ext>
            </a:extLst>
          </p:cNvPr>
          <p:cNvSpPr/>
          <p:nvPr/>
        </p:nvSpPr>
        <p:spPr>
          <a:xfrm>
            <a:off x="5870113" y="1409358"/>
            <a:ext cx="2468880" cy="1754326"/>
          </a:xfrm>
          <a:prstGeom prst="rect">
            <a:avLst/>
          </a:prstGeom>
          <a:solidFill>
            <a:schemeClr val="bg1">
              <a:lumMod val="95000"/>
            </a:schemeClr>
          </a:solidFill>
          <a:ln>
            <a:noFill/>
          </a:ln>
        </p:spPr>
        <p:txBody>
          <a:bodyPr wrap="square">
            <a:spAutoFit/>
          </a:bodyPr>
          <a:lstStyle/>
          <a:p>
            <a:r>
              <a:rPr lang="en-US" b="1" dirty="0" err="1">
                <a:latin typeface="Consolas" panose="020B0609020204030204" pitchFamily="49" charset="0"/>
              </a:rPr>
              <a:t>int</a:t>
            </a:r>
            <a:r>
              <a:rPr lang="en-US" b="1" dirty="0">
                <a:latin typeface="Consolas" panose="020B0609020204030204" pitchFamily="49" charset="0"/>
              </a:rPr>
              <a:t> </a:t>
            </a:r>
            <a:r>
              <a:rPr lang="en-US" b="1" dirty="0" err="1">
                <a:latin typeface="Consolas" panose="020B0609020204030204" pitchFamily="49" charset="0"/>
              </a:rPr>
              <a:t>i</a:t>
            </a:r>
            <a:r>
              <a:rPr lang="en-US" b="1" dirty="0">
                <a:latin typeface="Consolas" panose="020B0609020204030204" pitchFamily="49" charset="0"/>
              </a:rPr>
              <a:t>=1;</a:t>
            </a:r>
          </a:p>
          <a:p>
            <a:r>
              <a:rPr lang="en-US" b="1" dirty="0">
                <a:latin typeface="Consolas" panose="020B0609020204030204" pitchFamily="49" charset="0"/>
              </a:rPr>
              <a:t>do</a:t>
            </a:r>
          </a:p>
          <a:p>
            <a:r>
              <a:rPr lang="en-US" b="1" dirty="0">
                <a:latin typeface="Consolas" panose="020B0609020204030204" pitchFamily="49" charset="0"/>
              </a:rPr>
              <a:t>{</a:t>
            </a:r>
          </a:p>
          <a:p>
            <a:r>
              <a:rPr lang="en-US" b="1" dirty="0">
                <a:latin typeface="Consolas" panose="020B0609020204030204" pitchFamily="49" charset="0"/>
              </a:rPr>
              <a:t>   </a:t>
            </a:r>
            <a:r>
              <a:rPr lang="nn-NO" b="1" dirty="0">
                <a:latin typeface="Consolas" panose="020B0609020204030204" pitchFamily="49" charset="0"/>
              </a:rPr>
              <a:t>    i++;</a:t>
            </a:r>
          </a:p>
          <a:p>
            <a:r>
              <a:rPr lang="en-US" b="1" dirty="0">
                <a:latin typeface="Consolas" panose="020B0609020204030204" pitchFamily="49" charset="0"/>
              </a:rPr>
              <a:t>}</a:t>
            </a:r>
          </a:p>
          <a:p>
            <a:r>
              <a:rPr lang="en-US" b="1" dirty="0">
                <a:latin typeface="Consolas" panose="020B0609020204030204" pitchFamily="49" charset="0"/>
              </a:rPr>
              <a:t>while(</a:t>
            </a:r>
            <a:r>
              <a:rPr lang="en-US" b="1" dirty="0" err="1">
                <a:latin typeface="Consolas" panose="020B0609020204030204" pitchFamily="49" charset="0"/>
              </a:rPr>
              <a:t>i</a:t>
            </a:r>
            <a:r>
              <a:rPr lang="en-US" b="1" dirty="0">
                <a:latin typeface="Consolas" panose="020B0609020204030204" pitchFamily="49" charset="0"/>
              </a:rPr>
              <a:t>&lt;=10);</a:t>
            </a:r>
          </a:p>
        </p:txBody>
      </p:sp>
      <p:sp>
        <p:nvSpPr>
          <p:cNvPr id="14" name="Rectangle: Top Corners Rounded 6">
            <a:extLst>
              <a:ext uri="{FF2B5EF4-FFF2-40B4-BE49-F238E27FC236}">
                <a16:creationId xmlns:a16="http://schemas.microsoft.com/office/drawing/2014/main" id="{7DE2E865-9E82-412F-B6BA-A643E4B60DC8}"/>
              </a:ext>
            </a:extLst>
          </p:cNvPr>
          <p:cNvSpPr/>
          <p:nvPr/>
        </p:nvSpPr>
        <p:spPr>
          <a:xfrm>
            <a:off x="195081" y="1080174"/>
            <a:ext cx="1955689"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Entry Control Loop</a:t>
            </a:r>
          </a:p>
        </p:txBody>
      </p:sp>
      <p:sp>
        <p:nvSpPr>
          <p:cNvPr id="15" name="Rectangle: Top Corners Rounded 6">
            <a:extLst>
              <a:ext uri="{FF2B5EF4-FFF2-40B4-BE49-F238E27FC236}">
                <a16:creationId xmlns:a16="http://schemas.microsoft.com/office/drawing/2014/main" id="{7DE2E865-9E82-412F-B6BA-A643E4B60DC8}"/>
              </a:ext>
            </a:extLst>
          </p:cNvPr>
          <p:cNvSpPr/>
          <p:nvPr/>
        </p:nvSpPr>
        <p:spPr>
          <a:xfrm>
            <a:off x="2857514" y="1080174"/>
            <a:ext cx="1955689"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Entry Control Loop</a:t>
            </a:r>
          </a:p>
        </p:txBody>
      </p:sp>
      <p:sp>
        <p:nvSpPr>
          <p:cNvPr id="16" name="Rectangle: Top Corners Rounded 6">
            <a:extLst>
              <a:ext uri="{FF2B5EF4-FFF2-40B4-BE49-F238E27FC236}">
                <a16:creationId xmlns:a16="http://schemas.microsoft.com/office/drawing/2014/main" id="{7DE2E865-9E82-412F-B6BA-A643E4B60DC8}"/>
              </a:ext>
            </a:extLst>
          </p:cNvPr>
          <p:cNvSpPr/>
          <p:nvPr/>
        </p:nvSpPr>
        <p:spPr>
          <a:xfrm>
            <a:off x="5870113" y="1080174"/>
            <a:ext cx="1955689"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Exit Control Loop</a:t>
            </a:r>
          </a:p>
        </p:txBody>
      </p:sp>
      <p:sp>
        <p:nvSpPr>
          <p:cNvPr id="17" name="Rectangle 16">
            <a:extLst>
              <a:ext uri="{FF2B5EF4-FFF2-40B4-BE49-F238E27FC236}">
                <a16:creationId xmlns:a16="http://schemas.microsoft.com/office/drawing/2014/main" id="{CE9CF278-0CFC-4F81-B2D4-28505379D37C}"/>
              </a:ext>
            </a:extLst>
          </p:cNvPr>
          <p:cNvSpPr/>
          <p:nvPr/>
        </p:nvSpPr>
        <p:spPr>
          <a:xfrm>
            <a:off x="9241449" y="1409358"/>
            <a:ext cx="2468880" cy="1477328"/>
          </a:xfrm>
          <a:prstGeom prst="rect">
            <a:avLst/>
          </a:prstGeom>
          <a:solidFill>
            <a:schemeClr val="bg1">
              <a:lumMod val="95000"/>
            </a:schemeClr>
          </a:solidFill>
          <a:ln>
            <a:noFill/>
          </a:ln>
        </p:spPr>
        <p:txBody>
          <a:bodyPr wrap="square">
            <a:spAutoFit/>
          </a:bodyPr>
          <a:lstStyle/>
          <a:p>
            <a:r>
              <a:rPr lang="en-US" b="1" dirty="0">
                <a:latin typeface="Consolas" panose="020B0609020204030204" pitchFamily="49" charset="0"/>
              </a:rPr>
              <a:t>   </a:t>
            </a:r>
            <a:r>
              <a:rPr lang="en-US" b="1" dirty="0" err="1">
                <a:latin typeface="Consolas" panose="020B0609020204030204" pitchFamily="49" charset="0"/>
              </a:rPr>
              <a:t>int</a:t>
            </a:r>
            <a:r>
              <a:rPr lang="en-US" b="1" dirty="0">
                <a:latin typeface="Consolas" panose="020B0609020204030204" pitchFamily="49" charset="0"/>
              </a:rPr>
              <a:t> </a:t>
            </a:r>
            <a:r>
              <a:rPr lang="en-US" b="1" dirty="0" err="1">
                <a:latin typeface="Consolas" panose="020B0609020204030204" pitchFamily="49" charset="0"/>
              </a:rPr>
              <a:t>i</a:t>
            </a:r>
            <a:r>
              <a:rPr lang="en-US" b="1" dirty="0">
                <a:latin typeface="Consolas" panose="020B0609020204030204" pitchFamily="49" charset="0"/>
              </a:rPr>
              <a:t>=1;</a:t>
            </a:r>
          </a:p>
          <a:p>
            <a:r>
              <a:rPr lang="en-US" b="1" dirty="0">
                <a:latin typeface="Consolas" panose="020B0609020204030204" pitchFamily="49" charset="0"/>
              </a:rPr>
              <a:t>p:</a:t>
            </a:r>
            <a:r>
              <a:rPr lang="nn-NO" b="1" dirty="0">
                <a:latin typeface="Consolas" panose="020B0609020204030204" pitchFamily="49" charset="0"/>
              </a:rPr>
              <a:t> i++;</a:t>
            </a:r>
          </a:p>
          <a:p>
            <a:r>
              <a:rPr lang="en-US" b="1" dirty="0">
                <a:latin typeface="Consolas" panose="020B0609020204030204" pitchFamily="49" charset="0"/>
              </a:rPr>
              <a:t>   if(</a:t>
            </a:r>
            <a:r>
              <a:rPr lang="en-US" b="1" dirty="0" err="1">
                <a:latin typeface="Consolas" panose="020B0609020204030204" pitchFamily="49" charset="0"/>
              </a:rPr>
              <a:t>i</a:t>
            </a:r>
            <a:r>
              <a:rPr lang="en-US" b="1" dirty="0">
                <a:latin typeface="Consolas" panose="020B0609020204030204" pitchFamily="49" charset="0"/>
              </a:rPr>
              <a:t>&lt;=10)</a:t>
            </a:r>
          </a:p>
          <a:p>
            <a:r>
              <a:rPr lang="en-US" b="1" dirty="0">
                <a:latin typeface="Consolas" panose="020B0609020204030204" pitchFamily="49" charset="0"/>
              </a:rPr>
              <a:t>     	</a:t>
            </a:r>
            <a:r>
              <a:rPr lang="en-US" b="1" dirty="0" err="1">
                <a:latin typeface="Consolas" panose="020B0609020204030204" pitchFamily="49" charset="0"/>
              </a:rPr>
              <a:t>goto</a:t>
            </a:r>
            <a:r>
              <a:rPr lang="en-US" b="1" dirty="0">
                <a:latin typeface="Consolas" panose="020B0609020204030204" pitchFamily="49" charset="0"/>
              </a:rPr>
              <a:t> p;</a:t>
            </a:r>
          </a:p>
          <a:p>
            <a:endParaRPr lang="en-US" b="1" dirty="0">
              <a:effectLst/>
              <a:latin typeface="Consolas" panose="020B0609020204030204" pitchFamily="49" charset="0"/>
            </a:endParaRPr>
          </a:p>
        </p:txBody>
      </p:sp>
      <p:sp>
        <p:nvSpPr>
          <p:cNvPr id="18" name="Rectangle: Top Corners Rounded 6">
            <a:extLst>
              <a:ext uri="{FF2B5EF4-FFF2-40B4-BE49-F238E27FC236}">
                <a16:creationId xmlns:a16="http://schemas.microsoft.com/office/drawing/2014/main" id="{7DE2E865-9E82-412F-B6BA-A643E4B60DC8}"/>
              </a:ext>
            </a:extLst>
          </p:cNvPr>
          <p:cNvSpPr/>
          <p:nvPr/>
        </p:nvSpPr>
        <p:spPr>
          <a:xfrm>
            <a:off x="9241450" y="1080174"/>
            <a:ext cx="1396500"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Virtual Loop</a:t>
            </a:r>
          </a:p>
        </p:txBody>
      </p:sp>
      <p:grpSp>
        <p:nvGrpSpPr>
          <p:cNvPr id="53" name="Group 52"/>
          <p:cNvGrpSpPr/>
          <p:nvPr/>
        </p:nvGrpSpPr>
        <p:grpSpPr>
          <a:xfrm>
            <a:off x="1470896" y="3396179"/>
            <a:ext cx="3551257" cy="3068364"/>
            <a:chOff x="1635670" y="3430903"/>
            <a:chExt cx="3551257" cy="3068364"/>
          </a:xfrm>
        </p:grpSpPr>
        <p:cxnSp>
          <p:nvCxnSpPr>
            <p:cNvPr id="19" name="Straight Arrow Connector 18">
              <a:extLst>
                <a:ext uri="{FF2B5EF4-FFF2-40B4-BE49-F238E27FC236}">
                  <a16:creationId xmlns:a16="http://schemas.microsoft.com/office/drawing/2014/main" id="{410FE9DF-0E2C-4EC9-8B2D-3D10F318B8ED}"/>
                </a:ext>
              </a:extLst>
            </p:cNvPr>
            <p:cNvCxnSpPr>
              <a:endCxn id="27" idx="0"/>
            </p:cNvCxnSpPr>
            <p:nvPr/>
          </p:nvCxnSpPr>
          <p:spPr>
            <a:xfrm>
              <a:off x="2997435" y="3430903"/>
              <a:ext cx="9835" cy="411706"/>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Flowchart: Decision 26">
              <a:extLst>
                <a:ext uri="{FF2B5EF4-FFF2-40B4-BE49-F238E27FC236}">
                  <a16:creationId xmlns:a16="http://schemas.microsoft.com/office/drawing/2014/main" id="{C22ED188-DA07-4BB6-9865-1F9706823EF6}"/>
                </a:ext>
              </a:extLst>
            </p:cNvPr>
            <p:cNvSpPr/>
            <p:nvPr/>
          </p:nvSpPr>
          <p:spPr>
            <a:xfrm>
              <a:off x="1635670" y="3842609"/>
              <a:ext cx="2743200" cy="82473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endParaRPr lang="en-US" sz="2000" dirty="0">
                <a:solidFill>
                  <a:schemeClr val="tx1"/>
                </a:solidFill>
              </a:endParaRPr>
            </a:p>
          </p:txBody>
        </p:sp>
        <p:cxnSp>
          <p:nvCxnSpPr>
            <p:cNvPr id="28" name="Straight Arrow Connector 27">
              <a:extLst>
                <a:ext uri="{FF2B5EF4-FFF2-40B4-BE49-F238E27FC236}">
                  <a16:creationId xmlns:a16="http://schemas.microsoft.com/office/drawing/2014/main" id="{410FE9DF-0E2C-4EC9-8B2D-3D10F318B8ED}"/>
                </a:ext>
              </a:extLst>
            </p:cNvPr>
            <p:cNvCxnSpPr>
              <a:stCxn id="27" idx="2"/>
              <a:endCxn id="29" idx="0"/>
            </p:cNvCxnSpPr>
            <p:nvPr/>
          </p:nvCxnSpPr>
          <p:spPr>
            <a:xfrm>
              <a:off x="3007270" y="4667347"/>
              <a:ext cx="0" cy="52010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Flowchart: Process 28">
              <a:extLst>
                <a:ext uri="{FF2B5EF4-FFF2-40B4-BE49-F238E27FC236}">
                  <a16:creationId xmlns:a16="http://schemas.microsoft.com/office/drawing/2014/main" id="{E96D584B-953E-4C48-A881-B5C5FE71E9BA}"/>
                </a:ext>
              </a:extLst>
            </p:cNvPr>
            <p:cNvSpPr/>
            <p:nvPr/>
          </p:nvSpPr>
          <p:spPr>
            <a:xfrm>
              <a:off x="2092870" y="5187454"/>
              <a:ext cx="1828800" cy="54864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Loop Body</a:t>
              </a:r>
            </a:p>
          </p:txBody>
        </p:sp>
        <p:sp>
          <p:nvSpPr>
            <p:cNvPr id="30" name="TextBox 29">
              <a:extLst>
                <a:ext uri="{FF2B5EF4-FFF2-40B4-BE49-F238E27FC236}">
                  <a16:creationId xmlns:a16="http://schemas.microsoft.com/office/drawing/2014/main" id="{3E6E08FC-9D51-492D-8734-D750C0385B65}"/>
                </a:ext>
              </a:extLst>
            </p:cNvPr>
            <p:cNvSpPr txBox="1"/>
            <p:nvPr/>
          </p:nvSpPr>
          <p:spPr>
            <a:xfrm>
              <a:off x="2330588" y="4651402"/>
              <a:ext cx="639919" cy="400110"/>
            </a:xfrm>
            <a:prstGeom prst="rect">
              <a:avLst/>
            </a:prstGeom>
            <a:noFill/>
          </p:spPr>
          <p:txBody>
            <a:bodyPr wrap="none" rtlCol="0">
              <a:spAutoFit/>
            </a:bodyPr>
            <a:lstStyle/>
            <a:p>
              <a:r>
                <a:rPr lang="en-US" sz="2000" dirty="0"/>
                <a:t>True</a:t>
              </a:r>
            </a:p>
          </p:txBody>
        </p:sp>
        <p:cxnSp>
          <p:nvCxnSpPr>
            <p:cNvPr id="5" name="Elbow Connector 4"/>
            <p:cNvCxnSpPr>
              <a:stCxn id="29" idx="1"/>
              <a:endCxn id="27" idx="1"/>
            </p:cNvCxnSpPr>
            <p:nvPr/>
          </p:nvCxnSpPr>
          <p:spPr>
            <a:xfrm rot="10800000">
              <a:off x="1635670" y="4254978"/>
              <a:ext cx="457200" cy="1206796"/>
            </a:xfrm>
            <a:prstGeom prst="bentConnector3">
              <a:avLst>
                <a:gd name="adj1" fmla="val 22619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stCxn id="27" idx="3"/>
            </p:cNvCxnSpPr>
            <p:nvPr/>
          </p:nvCxnSpPr>
          <p:spPr>
            <a:xfrm flipH="1">
              <a:off x="3077404" y="4254978"/>
              <a:ext cx="1301466" cy="2244289"/>
            </a:xfrm>
            <a:prstGeom prst="bentConnector4">
              <a:avLst>
                <a:gd name="adj1" fmla="val -35409"/>
                <a:gd name="adj2" fmla="val 78589"/>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DC37D-B6D9-44BE-951B-44220334B88E}"/>
                </a:ext>
              </a:extLst>
            </p:cNvPr>
            <p:cNvSpPr txBox="1"/>
            <p:nvPr/>
          </p:nvSpPr>
          <p:spPr>
            <a:xfrm>
              <a:off x="4450700" y="3800749"/>
              <a:ext cx="736227" cy="400110"/>
            </a:xfrm>
            <a:prstGeom prst="rect">
              <a:avLst/>
            </a:prstGeom>
            <a:noFill/>
          </p:spPr>
          <p:txBody>
            <a:bodyPr wrap="none" rtlCol="0">
              <a:spAutoFit/>
            </a:bodyPr>
            <a:lstStyle/>
            <a:p>
              <a:r>
                <a:rPr lang="en-US" sz="2000" dirty="0"/>
                <a:t>False</a:t>
              </a:r>
            </a:p>
          </p:txBody>
        </p:sp>
      </p:grpSp>
      <p:grpSp>
        <p:nvGrpSpPr>
          <p:cNvPr id="74" name="Group 73"/>
          <p:cNvGrpSpPr/>
          <p:nvPr/>
        </p:nvGrpSpPr>
        <p:grpSpPr>
          <a:xfrm>
            <a:off x="5628845" y="3635044"/>
            <a:ext cx="3075908" cy="2807874"/>
            <a:chOff x="5628845" y="3635044"/>
            <a:chExt cx="3075908" cy="2807874"/>
          </a:xfrm>
        </p:grpSpPr>
        <p:cxnSp>
          <p:nvCxnSpPr>
            <p:cNvPr id="40" name="Straight Arrow Connector 39">
              <a:extLst>
                <a:ext uri="{FF2B5EF4-FFF2-40B4-BE49-F238E27FC236}">
                  <a16:creationId xmlns:a16="http://schemas.microsoft.com/office/drawing/2014/main" id="{410FE9DF-0E2C-4EC9-8B2D-3D10F318B8ED}"/>
                </a:ext>
              </a:extLst>
            </p:cNvPr>
            <p:cNvCxnSpPr>
              <a:endCxn id="43" idx="0"/>
            </p:cNvCxnSpPr>
            <p:nvPr/>
          </p:nvCxnSpPr>
          <p:spPr>
            <a:xfrm>
              <a:off x="7378872" y="3635044"/>
              <a:ext cx="0" cy="406129"/>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Flowchart: Decision 40">
              <a:extLst>
                <a:ext uri="{FF2B5EF4-FFF2-40B4-BE49-F238E27FC236}">
                  <a16:creationId xmlns:a16="http://schemas.microsoft.com/office/drawing/2014/main" id="{C22ED188-DA07-4BB6-9865-1F9706823EF6}"/>
                </a:ext>
              </a:extLst>
            </p:cNvPr>
            <p:cNvSpPr/>
            <p:nvPr/>
          </p:nvSpPr>
          <p:spPr>
            <a:xfrm>
              <a:off x="6052993" y="5016788"/>
              <a:ext cx="2651760"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endParaRPr lang="en-US" sz="2000" dirty="0">
                <a:solidFill>
                  <a:schemeClr val="tx1"/>
                </a:solidFill>
              </a:endParaRPr>
            </a:p>
          </p:txBody>
        </p:sp>
        <p:cxnSp>
          <p:nvCxnSpPr>
            <p:cNvPr id="42" name="Straight Arrow Connector 41">
              <a:extLst>
                <a:ext uri="{FF2B5EF4-FFF2-40B4-BE49-F238E27FC236}">
                  <a16:creationId xmlns:a16="http://schemas.microsoft.com/office/drawing/2014/main" id="{410FE9DF-0E2C-4EC9-8B2D-3D10F318B8ED}"/>
                </a:ext>
              </a:extLst>
            </p:cNvPr>
            <p:cNvCxnSpPr>
              <a:stCxn id="43" idx="2"/>
              <a:endCxn id="41" idx="0"/>
            </p:cNvCxnSpPr>
            <p:nvPr/>
          </p:nvCxnSpPr>
          <p:spPr>
            <a:xfrm>
              <a:off x="7378872" y="4589813"/>
              <a:ext cx="1" cy="426975"/>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Flowchart: Process 42">
              <a:extLst>
                <a:ext uri="{FF2B5EF4-FFF2-40B4-BE49-F238E27FC236}">
                  <a16:creationId xmlns:a16="http://schemas.microsoft.com/office/drawing/2014/main" id="{E96D584B-953E-4C48-A881-B5C5FE71E9BA}"/>
                </a:ext>
              </a:extLst>
            </p:cNvPr>
            <p:cNvSpPr/>
            <p:nvPr/>
          </p:nvSpPr>
          <p:spPr>
            <a:xfrm>
              <a:off x="6464472" y="4041173"/>
              <a:ext cx="1828800" cy="54864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Loop Body</a:t>
              </a:r>
            </a:p>
          </p:txBody>
        </p:sp>
        <p:sp>
          <p:nvSpPr>
            <p:cNvPr id="44" name="TextBox 43">
              <a:extLst>
                <a:ext uri="{FF2B5EF4-FFF2-40B4-BE49-F238E27FC236}">
                  <a16:creationId xmlns:a16="http://schemas.microsoft.com/office/drawing/2014/main" id="{3E6E08FC-9D51-492D-8734-D750C0385B65}"/>
                </a:ext>
              </a:extLst>
            </p:cNvPr>
            <p:cNvSpPr txBox="1"/>
            <p:nvPr/>
          </p:nvSpPr>
          <p:spPr>
            <a:xfrm>
              <a:off x="5628845" y="4956199"/>
              <a:ext cx="639919" cy="400110"/>
            </a:xfrm>
            <a:prstGeom prst="rect">
              <a:avLst/>
            </a:prstGeom>
            <a:noFill/>
          </p:spPr>
          <p:txBody>
            <a:bodyPr wrap="none" rtlCol="0">
              <a:spAutoFit/>
            </a:bodyPr>
            <a:lstStyle/>
            <a:p>
              <a:r>
                <a:rPr lang="en-US" sz="2000" dirty="0"/>
                <a:t>True</a:t>
              </a:r>
            </a:p>
          </p:txBody>
        </p:sp>
        <p:sp>
          <p:nvSpPr>
            <p:cNvPr id="47" name="TextBox 46">
              <a:extLst>
                <a:ext uri="{FF2B5EF4-FFF2-40B4-BE49-F238E27FC236}">
                  <a16:creationId xmlns:a16="http://schemas.microsoft.com/office/drawing/2014/main" id="{81EDC37D-B6D9-44BE-951B-44220334B88E}"/>
                </a:ext>
              </a:extLst>
            </p:cNvPr>
            <p:cNvSpPr txBox="1"/>
            <p:nvPr/>
          </p:nvSpPr>
          <p:spPr>
            <a:xfrm>
              <a:off x="7457688" y="5866613"/>
              <a:ext cx="736227" cy="400110"/>
            </a:xfrm>
            <a:prstGeom prst="rect">
              <a:avLst/>
            </a:prstGeom>
            <a:noFill/>
          </p:spPr>
          <p:txBody>
            <a:bodyPr wrap="none" rtlCol="0">
              <a:spAutoFit/>
            </a:bodyPr>
            <a:lstStyle/>
            <a:p>
              <a:r>
                <a:rPr lang="en-US" sz="2000" dirty="0"/>
                <a:t>False</a:t>
              </a:r>
            </a:p>
          </p:txBody>
        </p:sp>
        <p:cxnSp>
          <p:nvCxnSpPr>
            <p:cNvPr id="51" name="Elbow Connector 50"/>
            <p:cNvCxnSpPr>
              <a:stCxn id="41" idx="1"/>
              <a:endCxn id="43" idx="1"/>
            </p:cNvCxnSpPr>
            <p:nvPr/>
          </p:nvCxnSpPr>
          <p:spPr>
            <a:xfrm rot="10800000" flipH="1">
              <a:off x="6052992" y="4315494"/>
              <a:ext cx="411479" cy="1112775"/>
            </a:xfrm>
            <a:prstGeom prst="bentConnector3">
              <a:avLst>
                <a:gd name="adj1" fmla="val -92124"/>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1" idx="2"/>
            </p:cNvCxnSpPr>
            <p:nvPr/>
          </p:nvCxnSpPr>
          <p:spPr>
            <a:xfrm rot="16200000" flipH="1">
              <a:off x="7077288" y="6141332"/>
              <a:ext cx="603171" cy="1"/>
            </a:xfrm>
            <a:prstGeom prst="bentConnector3">
              <a:avLst>
                <a:gd name="adj1" fmla="val 50000"/>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9072771" y="3438926"/>
            <a:ext cx="3091680" cy="2806379"/>
            <a:chOff x="9072771" y="3438926"/>
            <a:chExt cx="3091680" cy="2806379"/>
          </a:xfrm>
        </p:grpSpPr>
        <p:cxnSp>
          <p:nvCxnSpPr>
            <p:cNvPr id="64" name="Straight Arrow Connector 63">
              <a:extLst>
                <a:ext uri="{FF2B5EF4-FFF2-40B4-BE49-F238E27FC236}">
                  <a16:creationId xmlns:a16="http://schemas.microsoft.com/office/drawing/2014/main" id="{410FE9DF-0E2C-4EC9-8B2D-3D10F318B8ED}"/>
                </a:ext>
              </a:extLst>
            </p:cNvPr>
            <p:cNvCxnSpPr>
              <a:endCxn id="67" idx="0"/>
            </p:cNvCxnSpPr>
            <p:nvPr/>
          </p:nvCxnSpPr>
          <p:spPr>
            <a:xfrm>
              <a:off x="10975731" y="3438926"/>
              <a:ext cx="0" cy="417296"/>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5" name="Flowchart: Decision 64">
              <a:extLst>
                <a:ext uri="{FF2B5EF4-FFF2-40B4-BE49-F238E27FC236}">
                  <a16:creationId xmlns:a16="http://schemas.microsoft.com/office/drawing/2014/main" id="{C22ED188-DA07-4BB6-9865-1F9706823EF6}"/>
                </a:ext>
              </a:extLst>
            </p:cNvPr>
            <p:cNvSpPr/>
            <p:nvPr/>
          </p:nvSpPr>
          <p:spPr>
            <a:xfrm>
              <a:off x="9787011" y="4803300"/>
              <a:ext cx="2377440" cy="64008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a:t>
              </a:r>
            </a:p>
          </p:txBody>
        </p:sp>
        <p:cxnSp>
          <p:nvCxnSpPr>
            <p:cNvPr id="66" name="Straight Arrow Connector 65">
              <a:extLst>
                <a:ext uri="{FF2B5EF4-FFF2-40B4-BE49-F238E27FC236}">
                  <a16:creationId xmlns:a16="http://schemas.microsoft.com/office/drawing/2014/main" id="{410FE9DF-0E2C-4EC9-8B2D-3D10F318B8ED}"/>
                </a:ext>
              </a:extLst>
            </p:cNvPr>
            <p:cNvCxnSpPr>
              <a:stCxn id="67" idx="2"/>
              <a:endCxn id="65" idx="0"/>
            </p:cNvCxnSpPr>
            <p:nvPr/>
          </p:nvCxnSpPr>
          <p:spPr>
            <a:xfrm>
              <a:off x="10975731" y="4404862"/>
              <a:ext cx="0" cy="398438"/>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Flowchart: Process 66">
              <a:extLst>
                <a:ext uri="{FF2B5EF4-FFF2-40B4-BE49-F238E27FC236}">
                  <a16:creationId xmlns:a16="http://schemas.microsoft.com/office/drawing/2014/main" id="{E96D584B-953E-4C48-A881-B5C5FE71E9BA}"/>
                </a:ext>
              </a:extLst>
            </p:cNvPr>
            <p:cNvSpPr/>
            <p:nvPr/>
          </p:nvSpPr>
          <p:spPr>
            <a:xfrm>
              <a:off x="10061331" y="3856222"/>
              <a:ext cx="1828800" cy="54864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Statement</a:t>
              </a:r>
            </a:p>
          </p:txBody>
        </p:sp>
        <p:sp>
          <p:nvSpPr>
            <p:cNvPr id="68" name="TextBox 67">
              <a:extLst>
                <a:ext uri="{FF2B5EF4-FFF2-40B4-BE49-F238E27FC236}">
                  <a16:creationId xmlns:a16="http://schemas.microsoft.com/office/drawing/2014/main" id="{3E6E08FC-9D51-492D-8734-D750C0385B65}"/>
                </a:ext>
              </a:extLst>
            </p:cNvPr>
            <p:cNvSpPr txBox="1"/>
            <p:nvPr/>
          </p:nvSpPr>
          <p:spPr>
            <a:xfrm>
              <a:off x="9072771" y="4692621"/>
              <a:ext cx="639919" cy="400110"/>
            </a:xfrm>
            <a:prstGeom prst="rect">
              <a:avLst/>
            </a:prstGeom>
            <a:noFill/>
          </p:spPr>
          <p:txBody>
            <a:bodyPr wrap="none" rtlCol="0">
              <a:spAutoFit/>
            </a:bodyPr>
            <a:lstStyle/>
            <a:p>
              <a:r>
                <a:rPr lang="en-US" sz="2000" dirty="0"/>
                <a:t>True</a:t>
              </a:r>
            </a:p>
          </p:txBody>
        </p:sp>
        <p:sp>
          <p:nvSpPr>
            <p:cNvPr id="69" name="TextBox 68">
              <a:extLst>
                <a:ext uri="{FF2B5EF4-FFF2-40B4-BE49-F238E27FC236}">
                  <a16:creationId xmlns:a16="http://schemas.microsoft.com/office/drawing/2014/main" id="{81EDC37D-B6D9-44BE-951B-44220334B88E}"/>
                </a:ext>
              </a:extLst>
            </p:cNvPr>
            <p:cNvSpPr txBox="1"/>
            <p:nvPr/>
          </p:nvSpPr>
          <p:spPr>
            <a:xfrm>
              <a:off x="10975731" y="5427050"/>
              <a:ext cx="736227" cy="400110"/>
            </a:xfrm>
            <a:prstGeom prst="rect">
              <a:avLst/>
            </a:prstGeom>
            <a:noFill/>
          </p:spPr>
          <p:txBody>
            <a:bodyPr wrap="none" rtlCol="0">
              <a:spAutoFit/>
            </a:bodyPr>
            <a:lstStyle/>
            <a:p>
              <a:r>
                <a:rPr lang="en-US" sz="2000" dirty="0"/>
                <a:t>False</a:t>
              </a:r>
            </a:p>
          </p:txBody>
        </p:sp>
        <p:cxnSp>
          <p:nvCxnSpPr>
            <p:cNvPr id="71" name="Elbow Connector 70"/>
            <p:cNvCxnSpPr/>
            <p:nvPr/>
          </p:nvCxnSpPr>
          <p:spPr>
            <a:xfrm rot="16200000" flipH="1">
              <a:off x="10697220" y="5705561"/>
              <a:ext cx="561694" cy="4672"/>
            </a:xfrm>
            <a:prstGeom prst="bentConnector3">
              <a:avLst>
                <a:gd name="adj1" fmla="val 50000"/>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E6E08FC-9D51-492D-8734-D750C0385B65}"/>
                </a:ext>
              </a:extLst>
            </p:cNvPr>
            <p:cNvSpPr txBox="1"/>
            <p:nvPr/>
          </p:nvSpPr>
          <p:spPr>
            <a:xfrm>
              <a:off x="9303253" y="3715129"/>
              <a:ext cx="736099" cy="400110"/>
            </a:xfrm>
            <a:prstGeom prst="rect">
              <a:avLst/>
            </a:prstGeom>
            <a:noFill/>
          </p:spPr>
          <p:txBody>
            <a:bodyPr wrap="none" rtlCol="0">
              <a:spAutoFit/>
            </a:bodyPr>
            <a:lstStyle/>
            <a:p>
              <a:r>
                <a:rPr lang="en-US" sz="2000" dirty="0"/>
                <a:t>Label</a:t>
              </a:r>
            </a:p>
          </p:txBody>
        </p:sp>
        <p:sp>
          <p:nvSpPr>
            <p:cNvPr id="75" name="Flowchart: Process 74">
              <a:extLst>
                <a:ext uri="{FF2B5EF4-FFF2-40B4-BE49-F238E27FC236}">
                  <a16:creationId xmlns:a16="http://schemas.microsoft.com/office/drawing/2014/main" id="{E96D584B-953E-4C48-A881-B5C5FE71E9BA}"/>
                </a:ext>
              </a:extLst>
            </p:cNvPr>
            <p:cNvSpPr/>
            <p:nvPr/>
          </p:nvSpPr>
          <p:spPr>
            <a:xfrm>
              <a:off x="9162459" y="5605225"/>
              <a:ext cx="731520" cy="64008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goto</a:t>
              </a:r>
              <a:endParaRPr lang="en-US" sz="2000" dirty="0">
                <a:solidFill>
                  <a:schemeClr val="tx1"/>
                </a:solidFill>
              </a:endParaRPr>
            </a:p>
            <a:p>
              <a:pPr algn="ctr"/>
              <a:r>
                <a:rPr lang="en-US" sz="2000" dirty="0">
                  <a:solidFill>
                    <a:schemeClr val="tx1"/>
                  </a:solidFill>
                </a:rPr>
                <a:t>label</a:t>
              </a:r>
            </a:p>
          </p:txBody>
        </p:sp>
        <p:cxnSp>
          <p:nvCxnSpPr>
            <p:cNvPr id="77" name="Elbow Connector 76"/>
            <p:cNvCxnSpPr>
              <a:stCxn id="65" idx="1"/>
              <a:endCxn id="75" idx="0"/>
            </p:cNvCxnSpPr>
            <p:nvPr/>
          </p:nvCxnSpPr>
          <p:spPr>
            <a:xfrm rot="10800000" flipV="1">
              <a:off x="9528219" y="5123339"/>
              <a:ext cx="258792" cy="481885"/>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75" idx="1"/>
              <a:endCxn id="67" idx="1"/>
            </p:cNvCxnSpPr>
            <p:nvPr/>
          </p:nvCxnSpPr>
          <p:spPr>
            <a:xfrm rot="10800000" flipH="1">
              <a:off x="9162459" y="4130543"/>
              <a:ext cx="898872" cy="1794723"/>
            </a:xfrm>
            <a:prstGeom prst="bentConnector3">
              <a:avLst>
                <a:gd name="adj1" fmla="val -2543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263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16" grpId="0" animBg="1"/>
      <p:bldP spid="17" grpId="0" animBg="1"/>
      <p:bldP spid="1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nested loop</a:t>
            </a:r>
          </a:p>
        </p:txBody>
      </p:sp>
      <p:sp>
        <p:nvSpPr>
          <p:cNvPr id="5" name="Text Placeholder 4"/>
          <p:cNvSpPr>
            <a:spLocks noGrp="1"/>
          </p:cNvSpPr>
          <p:nvPr>
            <p:ph type="body" idx="1"/>
          </p:nvPr>
        </p:nvSpPr>
        <p:spPr/>
        <p:txBody>
          <a:bodyPr/>
          <a:lstStyle/>
          <a:p>
            <a:r>
              <a:rPr lang="en-IN" dirty="0"/>
              <a:t>loop within a loop</a:t>
            </a:r>
          </a:p>
        </p:txBody>
      </p:sp>
    </p:spTree>
    <p:extLst>
      <p:ext uri="{BB962C8B-B14F-4D97-AF65-F5344CB8AC3E}">
        <p14:creationId xmlns:p14="http://schemas.microsoft.com/office/powerpoint/2010/main" val="14531714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WAP to print given pattern (nested loop)</a:t>
            </a:r>
          </a:p>
        </p:txBody>
      </p:sp>
      <p:sp>
        <p:nvSpPr>
          <p:cNvPr id="4" name="Content Placeholder 2"/>
          <p:cNvSpPr>
            <a:spLocks noGrp="1"/>
          </p:cNvSpPr>
          <p:nvPr>
            <p:ph idx="1"/>
          </p:nvPr>
        </p:nvSpPr>
        <p:spPr>
          <a:xfrm>
            <a:off x="2766349" y="863444"/>
            <a:ext cx="9294472" cy="5590565"/>
          </a:xfrm>
        </p:spPr>
        <p:txBody>
          <a:bodyPr/>
          <a:lstStyle/>
          <a:p>
            <a:pPr marL="342900" indent="-342900">
              <a:buFont typeface="+mj-lt"/>
              <a:buAutoNum type="arabicPeriod"/>
            </a:pPr>
            <a:r>
              <a:rPr lang="en-IN" dirty="0">
                <a:solidFill>
                  <a:srgbClr val="008000"/>
                </a:solidFill>
                <a:latin typeface="Consolas" panose="020B0609020204030204" pitchFamily="49" charset="0"/>
              </a:rPr>
              <a:t>class </a:t>
            </a:r>
            <a:r>
              <a:rPr lang="en-IN" b="1" dirty="0" err="1">
                <a:solidFill>
                  <a:srgbClr val="0000FF"/>
                </a:solidFill>
                <a:latin typeface="Consolas" panose="020B0609020204030204" pitchFamily="49" charset="0"/>
              </a:rPr>
              <a:t>PatternDemo</a:t>
            </a:r>
            <a:r>
              <a:rPr lang="en-IN" dirty="0">
                <a:solidFill>
                  <a:srgbClr val="666666"/>
                </a:solidFill>
                <a:latin typeface="Consolas" panose="020B0609020204030204" pitchFamily="49" charset="0"/>
              </a:rPr>
              <a:t>{</a:t>
            </a:r>
          </a:p>
          <a:p>
            <a:pPr marL="342900" indent="-342900">
              <a:buFont typeface="+mj-lt"/>
              <a:buAutoNum type="arabicPeriod"/>
            </a:pPr>
            <a:r>
              <a:rPr lang="en-US" dirty="0">
                <a:solidFill>
                  <a:srgbClr val="008000"/>
                </a:solidFill>
                <a:latin typeface="Consolas" panose="020B0609020204030204" pitchFamily="49" charset="0"/>
              </a:rPr>
              <a:t>public static </a:t>
            </a:r>
            <a:r>
              <a:rPr lang="en-US" dirty="0">
                <a:solidFill>
                  <a:srgbClr val="B00040"/>
                </a:solidFill>
                <a:latin typeface="Consolas" panose="020B0609020204030204" pitchFamily="49" charset="0"/>
              </a:rPr>
              <a:t>void </a:t>
            </a:r>
            <a:r>
              <a:rPr lang="en-US" dirty="0">
                <a:solidFill>
                  <a:srgbClr val="0000FF"/>
                </a:solidFill>
                <a:latin typeface="Consolas" panose="020B0609020204030204" pitchFamily="49" charset="0"/>
              </a:rPr>
              <a:t>main</a:t>
            </a:r>
            <a:r>
              <a:rPr lang="en-US" dirty="0">
                <a:solidFill>
                  <a:srgbClr val="666666"/>
                </a:solidFill>
                <a:latin typeface="Consolas" panose="020B0609020204030204" pitchFamily="49" charset="0"/>
              </a:rPr>
              <a:t>(String[] </a:t>
            </a:r>
            <a:r>
              <a:rPr lang="en-US" dirty="0" err="1">
                <a:solidFill>
                  <a:srgbClr val="666666"/>
                </a:solidFill>
                <a:latin typeface="Consolas" panose="020B0609020204030204" pitchFamily="49" charset="0"/>
              </a:rPr>
              <a:t>args</a:t>
            </a:r>
            <a:r>
              <a:rPr lang="en-US" dirty="0">
                <a:solidFill>
                  <a:srgbClr val="666666"/>
                </a:solidFill>
                <a:latin typeface="Consolas" panose="020B0609020204030204" pitchFamily="49" charset="0"/>
              </a:rPr>
              <a:t>) {</a:t>
            </a:r>
          </a:p>
          <a:p>
            <a:pPr marL="714375" indent="-714375">
              <a:buFont typeface="+mj-lt"/>
              <a:buAutoNum type="arabicPeriod"/>
            </a:pP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n</a:t>
            </a:r>
            <a:r>
              <a:rPr lang="en-IN" dirty="0">
                <a:solidFill>
                  <a:srgbClr val="666666"/>
                </a:solidFill>
                <a:latin typeface="Consolas" panose="020B0609020204030204" pitchFamily="49" charset="0"/>
              </a:rPr>
              <a:t>=5;</a:t>
            </a:r>
          </a:p>
          <a:p>
            <a:pPr marL="714375" indent="-714375">
              <a:buFont typeface="+mj-lt"/>
              <a:buAutoNum type="arabicPeriod"/>
            </a:pPr>
            <a:r>
              <a:rPr lang="en-IN" dirty="0">
                <a:solidFill>
                  <a:srgbClr val="008000"/>
                </a:solidFill>
                <a:latin typeface="Consolas" panose="020B0609020204030204" pitchFamily="49" charset="0"/>
              </a:rPr>
              <a:t>for</a:t>
            </a:r>
            <a:r>
              <a:rPr lang="en-IN" dirty="0">
                <a:solidFill>
                  <a:srgbClr val="666666"/>
                </a:solidFill>
                <a:latin typeface="Consolas" panose="020B0609020204030204" pitchFamily="49" charset="0"/>
              </a:rPr>
              <a:t>(</a:t>
            </a: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a:t>
            </a:r>
            <a:r>
              <a:rPr lang="en-IN" dirty="0" err="1">
                <a:solidFill>
                  <a:srgbClr val="B00040"/>
                </a:solidFill>
                <a:latin typeface="Consolas" panose="020B0609020204030204" pitchFamily="49" charset="0"/>
              </a:rPr>
              <a:t>i</a:t>
            </a:r>
            <a:r>
              <a:rPr lang="en-IN" dirty="0">
                <a:solidFill>
                  <a:srgbClr val="666666"/>
                </a:solidFill>
                <a:latin typeface="Consolas" panose="020B0609020204030204" pitchFamily="49" charset="0"/>
              </a:rPr>
              <a:t>=1;i&lt;=</a:t>
            </a:r>
            <a:r>
              <a:rPr lang="en-IN" dirty="0" err="1">
                <a:solidFill>
                  <a:srgbClr val="666666"/>
                </a:solidFill>
                <a:latin typeface="Consolas" panose="020B0609020204030204" pitchFamily="49" charset="0"/>
              </a:rPr>
              <a:t>n;i</a:t>
            </a:r>
            <a:r>
              <a:rPr lang="en-IN" dirty="0">
                <a:solidFill>
                  <a:srgbClr val="666666"/>
                </a:solidFill>
                <a:latin typeface="Consolas" panose="020B0609020204030204" pitchFamily="49" charset="0"/>
              </a:rPr>
              <a:t>++){</a:t>
            </a:r>
          </a:p>
          <a:p>
            <a:pPr marL="1171575" indent="-1171575">
              <a:buFont typeface="+mj-lt"/>
              <a:buAutoNum type="arabicPeriod"/>
            </a:pPr>
            <a:r>
              <a:rPr lang="en-IN" dirty="0">
                <a:solidFill>
                  <a:srgbClr val="008000"/>
                </a:solidFill>
                <a:latin typeface="Consolas" panose="020B0609020204030204" pitchFamily="49" charset="0"/>
              </a:rPr>
              <a:t>for</a:t>
            </a:r>
            <a:r>
              <a:rPr lang="en-IN" dirty="0">
                <a:solidFill>
                  <a:srgbClr val="666666"/>
                </a:solidFill>
                <a:latin typeface="Consolas" panose="020B0609020204030204" pitchFamily="49" charset="0"/>
              </a:rPr>
              <a:t>(</a:t>
            </a: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j</a:t>
            </a:r>
            <a:r>
              <a:rPr lang="en-IN" dirty="0">
                <a:solidFill>
                  <a:srgbClr val="666666"/>
                </a:solidFill>
                <a:latin typeface="Consolas" panose="020B0609020204030204" pitchFamily="49" charset="0"/>
              </a:rPr>
              <a:t>=1;j&lt;=</a:t>
            </a:r>
            <a:r>
              <a:rPr lang="en-IN" dirty="0" err="1">
                <a:solidFill>
                  <a:srgbClr val="666666"/>
                </a:solidFill>
                <a:latin typeface="Consolas" panose="020B0609020204030204" pitchFamily="49" charset="0"/>
              </a:rPr>
              <a:t>i;j</a:t>
            </a:r>
            <a:r>
              <a:rPr lang="en-IN" dirty="0">
                <a:solidFill>
                  <a:srgbClr val="666666"/>
                </a:solidFill>
                <a:latin typeface="Consolas" panose="020B0609020204030204" pitchFamily="49" charset="0"/>
              </a:rPr>
              <a:t>++){</a:t>
            </a:r>
          </a:p>
          <a:p>
            <a:pPr marL="1171575" indent="-1171575">
              <a:buFont typeface="+mj-lt"/>
              <a:buAutoNum type="arabicPeriod"/>
            </a:pPr>
            <a:r>
              <a:rPr lang="en-IN" dirty="0">
                <a:latin typeface="Consolas" panose="020B0609020204030204" pitchFamily="49" charset="0"/>
              </a:rPr>
              <a:t>    </a:t>
            </a:r>
            <a:r>
              <a:rPr lang="en-IN" dirty="0" err="1">
                <a:latin typeface="Consolas" panose="020B0609020204030204" pitchFamily="49" charset="0"/>
              </a:rPr>
              <a:t>System</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out</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print</a:t>
            </a:r>
            <a:r>
              <a:rPr lang="en-IN" dirty="0">
                <a:solidFill>
                  <a:srgbClr val="666666"/>
                </a:solidFill>
                <a:latin typeface="Consolas" panose="020B0609020204030204" pitchFamily="49" charset="0"/>
              </a:rPr>
              <a:t>(</a:t>
            </a:r>
            <a:r>
              <a:rPr lang="en-IN" dirty="0">
                <a:solidFill>
                  <a:srgbClr val="BA2121"/>
                </a:solidFill>
                <a:latin typeface="Consolas" panose="020B0609020204030204" pitchFamily="49" charset="0"/>
              </a:rPr>
              <a:t>"*"</a:t>
            </a:r>
            <a:r>
              <a:rPr lang="en-IN" dirty="0">
                <a:solidFill>
                  <a:srgbClr val="666666"/>
                </a:solidFill>
                <a:latin typeface="Consolas" panose="020B0609020204030204" pitchFamily="49" charset="0"/>
              </a:rPr>
              <a:t>);</a:t>
            </a:r>
          </a:p>
          <a:p>
            <a:pPr marL="1171575" indent="-1171575">
              <a:buFont typeface="+mj-lt"/>
              <a:buAutoNum type="arabicPeriod"/>
            </a:pPr>
            <a:r>
              <a:rPr lang="en-IN" dirty="0">
                <a:solidFill>
                  <a:srgbClr val="666666"/>
                </a:solidFill>
                <a:latin typeface="Consolas" panose="020B0609020204030204" pitchFamily="49" charset="0"/>
              </a:rPr>
              <a:t>}//for j</a:t>
            </a:r>
          </a:p>
          <a:p>
            <a:pPr marL="714375" indent="-714375">
              <a:buFont typeface="+mj-lt"/>
              <a:buAutoNum type="arabicPeriod"/>
            </a:pPr>
            <a:r>
              <a:rPr lang="en-IN" dirty="0">
                <a:latin typeface="Consolas" panose="020B0609020204030204" pitchFamily="49" charset="0"/>
              </a:rPr>
              <a:t>   </a:t>
            </a:r>
            <a:r>
              <a:rPr lang="en-IN" dirty="0" err="1">
                <a:latin typeface="Consolas" panose="020B0609020204030204" pitchFamily="49" charset="0"/>
              </a:rPr>
              <a:t>System</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out</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println</a:t>
            </a:r>
            <a:r>
              <a:rPr lang="en-IN" dirty="0">
                <a:solidFill>
                  <a:srgbClr val="666666"/>
                </a:solidFill>
                <a:latin typeface="Consolas" panose="020B0609020204030204" pitchFamily="49" charset="0"/>
              </a:rPr>
              <a:t>();</a:t>
            </a:r>
          </a:p>
          <a:p>
            <a:pPr marL="714375" indent="-714375">
              <a:buFont typeface="+mj-lt"/>
              <a:buAutoNum type="arabicPeriod"/>
            </a:pPr>
            <a:r>
              <a:rPr lang="en-IN" dirty="0">
                <a:solidFill>
                  <a:srgbClr val="666666"/>
                </a:solidFill>
                <a:latin typeface="Consolas" panose="020B0609020204030204" pitchFamily="49" charset="0"/>
              </a:rPr>
              <a:t>}//outer for </a:t>
            </a:r>
            <a:r>
              <a:rPr lang="en-IN" dirty="0" err="1">
                <a:solidFill>
                  <a:srgbClr val="666666"/>
                </a:solidFill>
                <a:latin typeface="Consolas" panose="020B0609020204030204" pitchFamily="49" charset="0"/>
              </a:rPr>
              <a:t>i</a:t>
            </a:r>
            <a:endParaRPr lang="en-IN" dirty="0">
              <a:solidFill>
                <a:srgbClr val="666666"/>
              </a:solidFill>
              <a:latin typeface="Consolas" panose="020B0609020204030204" pitchFamily="49" charset="0"/>
            </a:endParaRPr>
          </a:p>
          <a:p>
            <a:pPr marL="342900" indent="-342900">
              <a:buFont typeface="+mj-lt"/>
              <a:buAutoNum type="arabicPeriod"/>
            </a:pPr>
            <a:r>
              <a:rPr lang="en-IN" dirty="0">
                <a:solidFill>
                  <a:srgbClr val="666666"/>
                </a:solidFill>
                <a:latin typeface="Consolas" panose="020B0609020204030204" pitchFamily="49" charset="0"/>
              </a:rPr>
              <a:t> }</a:t>
            </a:r>
          </a:p>
          <a:p>
            <a:pPr marL="342900" indent="-342900">
              <a:buFont typeface="+mj-lt"/>
              <a:buAutoNum type="arabicPeriod"/>
            </a:pPr>
            <a:r>
              <a:rPr lang="en-IN" dirty="0">
                <a:solidFill>
                  <a:srgbClr val="666666"/>
                </a:solidFill>
                <a:latin typeface="Consolas" panose="020B0609020204030204" pitchFamily="49" charset="0"/>
              </a:rPr>
              <a:t>}</a:t>
            </a:r>
          </a:p>
          <a:p>
            <a:pPr marL="342900" lvl="0" indent="-342900" algn="l">
              <a:lnSpc>
                <a:spcPct val="100000"/>
              </a:lnSpc>
              <a:spcBef>
                <a:spcPts val="0"/>
              </a:spcBef>
              <a:spcAft>
                <a:spcPts val="300"/>
              </a:spcAft>
              <a:buClr>
                <a:schemeClr val="tx1"/>
              </a:buClr>
              <a:buFont typeface="+mj-lt"/>
              <a:buAutoNum type="arabicPeriod"/>
            </a:pPr>
            <a:endParaRPr lang="en-IN" sz="1800" dirty="0"/>
          </a:p>
        </p:txBody>
      </p:sp>
      <p:sp>
        <p:nvSpPr>
          <p:cNvPr id="5" name="Rectangle 4"/>
          <p:cNvSpPr/>
          <p:nvPr/>
        </p:nvSpPr>
        <p:spPr>
          <a:xfrm>
            <a:off x="266218" y="860067"/>
            <a:ext cx="1992350" cy="2246769"/>
          </a:xfrm>
          <a:prstGeom prst="rect">
            <a:avLst/>
          </a:prstGeom>
          <a:solidFill>
            <a:schemeClr val="bg1">
              <a:lumMod val="95000"/>
            </a:schemeClr>
          </a:solidFill>
          <a:ln>
            <a:solidFill>
              <a:srgbClr val="373737"/>
            </a:solidFill>
          </a:ln>
        </p:spPr>
        <p:txBody>
          <a:bodyPr wrap="square">
            <a:spAutoFit/>
          </a:bodyPr>
          <a:lstStyle/>
          <a:p>
            <a:r>
              <a:rPr lang="en-IN" sz="2800" b="1" dirty="0">
                <a:latin typeface="Consolas" panose="020B0609020204030204" pitchFamily="49" charset="0"/>
              </a:rPr>
              <a:t>*</a:t>
            </a:r>
          </a:p>
          <a:p>
            <a:r>
              <a:rPr lang="en-IN" sz="2800" b="1" dirty="0">
                <a:latin typeface="Consolas" panose="020B0609020204030204" pitchFamily="49" charset="0"/>
              </a:rPr>
              <a:t>**</a:t>
            </a:r>
          </a:p>
          <a:p>
            <a:r>
              <a:rPr lang="en-IN" sz="2800" b="1" dirty="0">
                <a:latin typeface="Consolas" panose="020B0609020204030204" pitchFamily="49" charset="0"/>
              </a:rPr>
              <a:t>***</a:t>
            </a:r>
          </a:p>
          <a:p>
            <a:r>
              <a:rPr lang="en-IN" sz="2800" b="1" dirty="0">
                <a:latin typeface="Consolas" panose="020B0609020204030204" pitchFamily="49" charset="0"/>
              </a:rPr>
              <a:t>****</a:t>
            </a:r>
          </a:p>
          <a:p>
            <a:r>
              <a:rPr lang="en-IN" sz="2800" b="1" dirty="0">
                <a:latin typeface="Consolas" panose="020B0609020204030204" pitchFamily="49" charset="0"/>
              </a:rPr>
              <a:t>*****</a:t>
            </a:r>
            <a:endParaRPr lang="en-IN" sz="2800" b="1" dirty="0">
              <a:effectLst/>
              <a:latin typeface="Consolas" panose="020B0609020204030204" pitchFamily="49" charset="0"/>
            </a:endParaRPr>
          </a:p>
        </p:txBody>
      </p:sp>
    </p:spTree>
    <p:extLst>
      <p:ext uri="{BB962C8B-B14F-4D97-AF65-F5344CB8AC3E}">
        <p14:creationId xmlns:p14="http://schemas.microsoft.com/office/powerpoint/2010/main" val="294841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WAP to print given pattern (nested loop)</a:t>
            </a:r>
          </a:p>
        </p:txBody>
      </p:sp>
      <p:sp>
        <p:nvSpPr>
          <p:cNvPr id="4" name="Content Placeholder 2"/>
          <p:cNvSpPr>
            <a:spLocks noGrp="1"/>
          </p:cNvSpPr>
          <p:nvPr>
            <p:ph idx="1"/>
          </p:nvPr>
        </p:nvSpPr>
        <p:spPr>
          <a:xfrm>
            <a:off x="2766349" y="863444"/>
            <a:ext cx="9294472" cy="5590565"/>
          </a:xfrm>
        </p:spPr>
        <p:txBody>
          <a:bodyPr/>
          <a:lstStyle/>
          <a:p>
            <a:pPr marL="342900" indent="-342900">
              <a:buFont typeface="+mj-lt"/>
              <a:buAutoNum type="arabicPeriod"/>
            </a:pPr>
            <a:r>
              <a:rPr lang="en-IN" dirty="0">
                <a:solidFill>
                  <a:srgbClr val="008000"/>
                </a:solidFill>
                <a:latin typeface="Courier New" panose="02070309020205020404" pitchFamily="49" charset="0"/>
                <a:cs typeface="Courier New" panose="02070309020205020404" pitchFamily="49" charset="0"/>
              </a:rPr>
              <a:t>class </a:t>
            </a:r>
            <a:r>
              <a:rPr lang="en-IN" b="1" dirty="0" err="1">
                <a:solidFill>
                  <a:srgbClr val="0000FF"/>
                </a:solidFill>
                <a:latin typeface="Courier New" panose="02070309020205020404" pitchFamily="49" charset="0"/>
                <a:cs typeface="Courier New" panose="02070309020205020404" pitchFamily="49" charset="0"/>
              </a:rPr>
              <a:t>PatternDemo</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US" dirty="0">
                <a:solidFill>
                  <a:srgbClr val="008000"/>
                </a:solidFill>
                <a:latin typeface="Courier New" panose="02070309020205020404" pitchFamily="49" charset="0"/>
                <a:cs typeface="Courier New" panose="02070309020205020404" pitchFamily="49" charset="0"/>
              </a:rPr>
              <a:t>public static </a:t>
            </a:r>
            <a:r>
              <a:rPr lang="en-US" dirty="0">
                <a:solidFill>
                  <a:srgbClr val="B00040"/>
                </a:solidFill>
                <a:latin typeface="Courier New" panose="02070309020205020404" pitchFamily="49" charset="0"/>
                <a:cs typeface="Courier New" panose="02070309020205020404" pitchFamily="49" charset="0"/>
              </a:rPr>
              <a:t>void </a:t>
            </a:r>
            <a:r>
              <a:rPr lang="en-US" dirty="0">
                <a:solidFill>
                  <a:srgbClr val="0000FF"/>
                </a:solidFill>
                <a:latin typeface="Courier New" panose="02070309020205020404" pitchFamily="49" charset="0"/>
                <a:cs typeface="Courier New" panose="02070309020205020404" pitchFamily="49" charset="0"/>
              </a:rPr>
              <a:t>main</a:t>
            </a:r>
            <a:r>
              <a:rPr lang="en-US" dirty="0">
                <a:solidFill>
                  <a:srgbClr val="666666"/>
                </a:solidFill>
                <a:latin typeface="Courier New" panose="02070309020205020404" pitchFamily="49" charset="0"/>
                <a:cs typeface="Courier New" panose="02070309020205020404" pitchFamily="49" charset="0"/>
              </a:rPr>
              <a:t>(String[] </a:t>
            </a:r>
            <a:r>
              <a:rPr lang="en-US" dirty="0" err="1">
                <a:solidFill>
                  <a:srgbClr val="666666"/>
                </a:solidFill>
                <a:latin typeface="Courier New" panose="02070309020205020404" pitchFamily="49" charset="0"/>
                <a:cs typeface="Courier New" panose="02070309020205020404" pitchFamily="49" charset="0"/>
              </a:rPr>
              <a:t>args</a:t>
            </a:r>
            <a:r>
              <a:rPr lang="en-US" dirty="0">
                <a:solidFill>
                  <a:srgbClr val="666666"/>
                </a:solidFill>
                <a:latin typeface="Courier New" panose="02070309020205020404" pitchFamily="49" charset="0"/>
                <a:cs typeface="Courier New" panose="02070309020205020404" pitchFamily="49" charset="0"/>
              </a:rPr>
              <a:t>) {</a:t>
            </a:r>
          </a:p>
          <a:p>
            <a:pPr marL="342900" indent="-342900">
              <a:buFont typeface="+mj-lt"/>
              <a:buAutoNum type="arabicPeriod"/>
            </a:pPr>
            <a:r>
              <a:rPr lang="en-IN" dirty="0">
                <a:solidFill>
                  <a:srgbClr val="B00040"/>
                </a:solidFill>
                <a:latin typeface="Courier New" panose="02070309020205020404" pitchFamily="49" charset="0"/>
                <a:cs typeface="Courier New" panose="02070309020205020404" pitchFamily="49" charset="0"/>
              </a:rPr>
              <a:t>	</a:t>
            </a:r>
            <a:r>
              <a:rPr lang="en-IN" dirty="0" err="1">
                <a:solidFill>
                  <a:srgbClr val="B00040"/>
                </a:solidFill>
                <a:latin typeface="Courier New" panose="02070309020205020404" pitchFamily="49" charset="0"/>
                <a:cs typeface="Courier New" panose="02070309020205020404" pitchFamily="49" charset="0"/>
              </a:rPr>
              <a:t>int</a:t>
            </a:r>
            <a:r>
              <a:rPr lang="en-IN" dirty="0">
                <a:solidFill>
                  <a:srgbClr val="B00040"/>
                </a:solidFill>
                <a:latin typeface="Courier New" panose="02070309020205020404" pitchFamily="49" charset="0"/>
                <a:cs typeface="Courier New" panose="02070309020205020404" pitchFamily="49" charset="0"/>
              </a:rPr>
              <a:t> n</a:t>
            </a:r>
            <a:r>
              <a:rPr lang="en-IN" dirty="0">
                <a:solidFill>
                  <a:srgbClr val="666666"/>
                </a:solidFill>
                <a:latin typeface="Courier New" panose="02070309020205020404" pitchFamily="49" charset="0"/>
                <a:cs typeface="Courier New" panose="02070309020205020404" pitchFamily="49" charset="0"/>
              </a:rPr>
              <a:t>=5;</a:t>
            </a:r>
          </a:p>
          <a:p>
            <a:pPr marL="342900" indent="-342900">
              <a:buFont typeface="+mj-lt"/>
              <a:buAutoNum type="arabicPeriod"/>
            </a:pPr>
            <a:r>
              <a:rPr lang="en-IN" dirty="0">
                <a:solidFill>
                  <a:srgbClr val="008000"/>
                </a:solidFill>
                <a:latin typeface="Courier New" panose="02070309020205020404" pitchFamily="49" charset="0"/>
                <a:cs typeface="Courier New" panose="02070309020205020404" pitchFamily="49" charset="0"/>
              </a:rPr>
              <a:t>	for</a:t>
            </a:r>
            <a:r>
              <a:rPr lang="en-IN" dirty="0">
                <a:solidFill>
                  <a:srgbClr val="666666"/>
                </a:solidFill>
                <a:latin typeface="Courier New" panose="02070309020205020404" pitchFamily="49" charset="0"/>
                <a:cs typeface="Courier New" panose="02070309020205020404" pitchFamily="49" charset="0"/>
              </a:rPr>
              <a:t>(</a:t>
            </a:r>
            <a:r>
              <a:rPr lang="en-IN" dirty="0" err="1">
                <a:solidFill>
                  <a:srgbClr val="B00040"/>
                </a:solidFill>
                <a:latin typeface="Courier New" panose="02070309020205020404" pitchFamily="49" charset="0"/>
                <a:cs typeface="Courier New" panose="02070309020205020404" pitchFamily="49" charset="0"/>
              </a:rPr>
              <a:t>int</a:t>
            </a:r>
            <a:r>
              <a:rPr lang="en-IN" dirty="0">
                <a:solidFill>
                  <a:srgbClr val="B00040"/>
                </a:solidFill>
                <a:latin typeface="Courier New" panose="02070309020205020404" pitchFamily="49" charset="0"/>
                <a:cs typeface="Courier New" panose="02070309020205020404" pitchFamily="49" charset="0"/>
              </a:rPr>
              <a:t> </a:t>
            </a:r>
            <a:r>
              <a:rPr lang="en-IN" dirty="0" err="1">
                <a:solidFill>
                  <a:srgbClr val="B00040"/>
                </a:solidFill>
                <a:latin typeface="Courier New" panose="02070309020205020404" pitchFamily="49" charset="0"/>
                <a:cs typeface="Courier New" panose="02070309020205020404" pitchFamily="49" charset="0"/>
              </a:rPr>
              <a:t>i</a:t>
            </a:r>
            <a:r>
              <a:rPr lang="en-IN" dirty="0">
                <a:solidFill>
                  <a:srgbClr val="666666"/>
                </a:solidFill>
                <a:latin typeface="Courier New" panose="02070309020205020404" pitchFamily="49" charset="0"/>
                <a:cs typeface="Courier New" panose="02070309020205020404" pitchFamily="49" charset="0"/>
              </a:rPr>
              <a:t>=1;i&lt;=</a:t>
            </a:r>
            <a:r>
              <a:rPr lang="en-IN" dirty="0" err="1">
                <a:solidFill>
                  <a:srgbClr val="666666"/>
                </a:solidFill>
                <a:latin typeface="Courier New" panose="02070309020205020404" pitchFamily="49" charset="0"/>
                <a:cs typeface="Courier New" panose="02070309020205020404" pitchFamily="49" charset="0"/>
              </a:rPr>
              <a:t>n;i</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008000"/>
                </a:solidFill>
                <a:latin typeface="Courier New" panose="02070309020205020404" pitchFamily="49" charset="0"/>
                <a:cs typeface="Courier New" panose="02070309020205020404" pitchFamily="49" charset="0"/>
              </a:rPr>
              <a:t>		for</a:t>
            </a:r>
            <a:r>
              <a:rPr lang="en-IN" dirty="0">
                <a:solidFill>
                  <a:srgbClr val="666666"/>
                </a:solidFill>
                <a:latin typeface="Courier New" panose="02070309020205020404" pitchFamily="49" charset="0"/>
                <a:cs typeface="Courier New" panose="02070309020205020404" pitchFamily="49" charset="0"/>
              </a:rPr>
              <a:t>(</a:t>
            </a:r>
            <a:r>
              <a:rPr lang="en-IN" dirty="0" err="1">
                <a:solidFill>
                  <a:srgbClr val="B00040"/>
                </a:solidFill>
                <a:latin typeface="Courier New" panose="02070309020205020404" pitchFamily="49" charset="0"/>
                <a:cs typeface="Courier New" panose="02070309020205020404" pitchFamily="49" charset="0"/>
              </a:rPr>
              <a:t>int</a:t>
            </a:r>
            <a:r>
              <a:rPr lang="en-IN" dirty="0">
                <a:solidFill>
                  <a:srgbClr val="B00040"/>
                </a:solidFill>
                <a:latin typeface="Courier New" panose="02070309020205020404" pitchFamily="49" charset="0"/>
                <a:cs typeface="Courier New" panose="02070309020205020404" pitchFamily="49" charset="0"/>
              </a:rPr>
              <a:t> j</a:t>
            </a:r>
            <a:r>
              <a:rPr lang="en-IN" dirty="0">
                <a:solidFill>
                  <a:srgbClr val="666666"/>
                </a:solidFill>
                <a:latin typeface="Courier New" panose="02070309020205020404" pitchFamily="49" charset="0"/>
                <a:cs typeface="Courier New" panose="02070309020205020404" pitchFamily="49" charset="0"/>
              </a:rPr>
              <a:t>=1;j&lt;=</a:t>
            </a:r>
            <a:r>
              <a:rPr lang="en-IN" dirty="0" err="1">
                <a:solidFill>
                  <a:srgbClr val="666666"/>
                </a:solidFill>
                <a:latin typeface="Courier New" panose="02070309020205020404" pitchFamily="49" charset="0"/>
                <a:cs typeface="Courier New" panose="02070309020205020404" pitchFamily="49" charset="0"/>
              </a:rPr>
              <a:t>i;j</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System</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out</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print</a:t>
            </a:r>
            <a:r>
              <a:rPr lang="en-IN" dirty="0">
                <a:solidFill>
                  <a:srgbClr val="666666"/>
                </a:solidFill>
                <a:latin typeface="Courier New" panose="02070309020205020404" pitchFamily="49" charset="0"/>
                <a:cs typeface="Courier New" panose="02070309020205020404" pitchFamily="49" charset="0"/>
              </a:rPr>
              <a:t>(j+</a:t>
            </a:r>
            <a:r>
              <a:rPr lang="en-IN" dirty="0">
                <a:solidFill>
                  <a:srgbClr val="BA2121"/>
                </a:solidFill>
                <a:latin typeface="Courier New" panose="02070309020205020404" pitchFamily="49" charset="0"/>
                <a:cs typeface="Courier New" panose="02070309020205020404" pitchFamily="49" charset="0"/>
              </a:rPr>
              <a:t>"\t"</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666666"/>
                </a:solidFill>
                <a:latin typeface="Courier New" panose="02070309020205020404" pitchFamily="49" charset="0"/>
                <a:cs typeface="Courier New" panose="02070309020205020404" pitchFamily="49" charset="0"/>
              </a:rPr>
              <a:t>		}</a:t>
            </a:r>
            <a:r>
              <a:rPr lang="en-IN" i="1" dirty="0">
                <a:solidFill>
                  <a:srgbClr val="408080"/>
                </a:solidFill>
                <a:latin typeface="Courier New" panose="02070309020205020404" pitchFamily="49" charset="0"/>
                <a:cs typeface="Courier New" panose="02070309020205020404" pitchFamily="49" charset="0"/>
              </a:rPr>
              <a:t>//for j</a:t>
            </a:r>
          </a:p>
          <a:p>
            <a:pPr marL="342900" indent="-342900">
              <a:buFont typeface="+mj-lt"/>
              <a:buAutoNum type="arabicPeriod"/>
            </a:pP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System</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out</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println</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666666"/>
                </a:solidFill>
                <a:latin typeface="Courier New" panose="02070309020205020404" pitchFamily="49" charset="0"/>
                <a:cs typeface="Courier New" panose="02070309020205020404" pitchFamily="49" charset="0"/>
              </a:rPr>
              <a:t>	}</a:t>
            </a:r>
            <a:r>
              <a:rPr lang="en-IN" i="1" dirty="0">
                <a:solidFill>
                  <a:srgbClr val="408080"/>
                </a:solidFill>
                <a:latin typeface="Courier New" panose="02070309020205020404" pitchFamily="49" charset="0"/>
                <a:cs typeface="Courier New" panose="02070309020205020404" pitchFamily="49" charset="0"/>
              </a:rPr>
              <a:t>//outer for </a:t>
            </a:r>
            <a:r>
              <a:rPr lang="en-IN" i="1" dirty="0" err="1">
                <a:solidFill>
                  <a:srgbClr val="408080"/>
                </a:solidFill>
                <a:latin typeface="Courier New" panose="02070309020205020404" pitchFamily="49" charset="0"/>
                <a:cs typeface="Courier New" panose="02070309020205020404" pitchFamily="49" charset="0"/>
              </a:rPr>
              <a:t>i</a:t>
            </a:r>
            <a:endParaRPr lang="en-IN" i="1" dirty="0">
              <a:solidFill>
                <a:srgbClr val="408080"/>
              </a:solidFill>
              <a:latin typeface="Courier New" panose="02070309020205020404" pitchFamily="49" charset="0"/>
              <a:cs typeface="Courier New" panose="02070309020205020404" pitchFamily="49" charset="0"/>
            </a:endParaRPr>
          </a:p>
          <a:p>
            <a:pPr marL="342900" indent="-342900">
              <a:buFont typeface="+mj-lt"/>
              <a:buAutoNum type="arabicPeriod"/>
            </a:pPr>
            <a:r>
              <a:rPr lang="en-IN" dirty="0">
                <a:latin typeface="Courier New" panose="02070309020205020404" pitchFamily="49" charset="0"/>
                <a:cs typeface="Courier New" panose="02070309020205020404" pitchFamily="49" charset="0"/>
              </a:rPr>
              <a:t>  </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666666"/>
                </a:solidFill>
                <a:latin typeface="Courier New" panose="02070309020205020404" pitchFamily="49" charset="0"/>
                <a:cs typeface="Courier New" panose="02070309020205020404" pitchFamily="49" charset="0"/>
              </a:rPr>
              <a:t>}</a:t>
            </a:r>
          </a:p>
          <a:p>
            <a:pPr marL="342900" lvl="0" indent="-342900" algn="l">
              <a:lnSpc>
                <a:spcPct val="100000"/>
              </a:lnSpc>
              <a:spcBef>
                <a:spcPts val="0"/>
              </a:spcBef>
              <a:spcAft>
                <a:spcPts val="300"/>
              </a:spcAft>
              <a:buClr>
                <a:schemeClr val="tx1"/>
              </a:buClr>
              <a:buFont typeface="+mj-lt"/>
              <a:buAutoNum type="arabicPeriod"/>
            </a:pPr>
            <a:endParaRPr lang="en-IN" dirty="0">
              <a:latin typeface="Courier New" panose="02070309020205020404" pitchFamily="49" charset="0"/>
              <a:cs typeface="Courier New" panose="02070309020205020404" pitchFamily="49" charset="0"/>
            </a:endParaRPr>
          </a:p>
        </p:txBody>
      </p:sp>
      <p:sp>
        <p:nvSpPr>
          <p:cNvPr id="5" name="Rectangle 4"/>
          <p:cNvSpPr/>
          <p:nvPr/>
        </p:nvSpPr>
        <p:spPr>
          <a:xfrm>
            <a:off x="266218" y="860067"/>
            <a:ext cx="1992350" cy="2246769"/>
          </a:xfrm>
          <a:prstGeom prst="rect">
            <a:avLst/>
          </a:prstGeom>
          <a:solidFill>
            <a:schemeClr val="bg1">
              <a:lumMod val="95000"/>
            </a:schemeClr>
          </a:solidFill>
          <a:ln>
            <a:solidFill>
              <a:srgbClr val="373737"/>
            </a:solidFill>
          </a:ln>
        </p:spPr>
        <p:txBody>
          <a:bodyPr wrap="square">
            <a:spAutoFit/>
          </a:bodyPr>
          <a:lstStyle/>
          <a:p>
            <a:r>
              <a:rPr lang="en-IN" sz="2800" b="1" dirty="0">
                <a:latin typeface="Consolas" panose="020B0609020204030204" pitchFamily="49" charset="0"/>
              </a:rPr>
              <a:t>1</a:t>
            </a:r>
          </a:p>
          <a:p>
            <a:r>
              <a:rPr lang="en-IN" sz="2800" b="1" dirty="0">
                <a:latin typeface="Consolas" panose="020B0609020204030204" pitchFamily="49" charset="0"/>
              </a:rPr>
              <a:t>1 2</a:t>
            </a:r>
          </a:p>
          <a:p>
            <a:r>
              <a:rPr lang="en-IN" sz="2800" b="1" dirty="0">
                <a:latin typeface="Consolas" panose="020B0609020204030204" pitchFamily="49" charset="0"/>
              </a:rPr>
              <a:t>1 2 3</a:t>
            </a:r>
          </a:p>
          <a:p>
            <a:r>
              <a:rPr lang="en-IN" sz="2800" b="1" dirty="0">
                <a:latin typeface="Consolas" panose="020B0609020204030204" pitchFamily="49" charset="0"/>
              </a:rPr>
              <a:t>1 2 3 4</a:t>
            </a:r>
          </a:p>
          <a:p>
            <a:r>
              <a:rPr lang="en-IN" sz="2800" b="1" dirty="0">
                <a:latin typeface="Consolas" panose="020B0609020204030204" pitchFamily="49" charset="0"/>
              </a:rPr>
              <a:t>1 2 3 4 5</a:t>
            </a:r>
          </a:p>
        </p:txBody>
      </p:sp>
    </p:spTree>
    <p:extLst>
      <p:ext uri="{BB962C8B-B14F-4D97-AF65-F5344CB8AC3E}">
        <p14:creationId xmlns:p14="http://schemas.microsoft.com/office/powerpoint/2010/main" val="128797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to perform (Looping Statements)</a:t>
            </a:r>
          </a:p>
        </p:txBody>
      </p:sp>
      <p:sp>
        <p:nvSpPr>
          <p:cNvPr id="3" name="Content Placeholder 2"/>
          <p:cNvSpPr>
            <a:spLocks noGrp="1"/>
          </p:cNvSpPr>
          <p:nvPr>
            <p:ph idx="1"/>
          </p:nvPr>
        </p:nvSpPr>
        <p:spPr/>
        <p:txBody>
          <a:bodyPr/>
          <a:lstStyle/>
          <a:p>
            <a:r>
              <a:rPr lang="en-US" dirty="0"/>
              <a:t>Write a program to print first n odd numbers.</a:t>
            </a:r>
          </a:p>
          <a:p>
            <a:r>
              <a:rPr lang="en-US" dirty="0"/>
              <a:t>Write a program to check that the given number is prime or not.</a:t>
            </a:r>
          </a:p>
          <a:p>
            <a:r>
              <a:rPr lang="en-US" dirty="0"/>
              <a:t>Write a program to draw given patterns,</a:t>
            </a:r>
          </a:p>
          <a:p>
            <a:endParaRPr lang="en-US" dirty="0"/>
          </a:p>
          <a:p>
            <a:endParaRPr lang="en-US" dirty="0"/>
          </a:p>
          <a:p>
            <a:endParaRPr lang="en-US" dirty="0"/>
          </a:p>
          <a:p>
            <a:endParaRPr lang="en-US" dirty="0"/>
          </a:p>
          <a:p>
            <a:endParaRPr lang="en-US" dirty="0"/>
          </a:p>
          <a:p>
            <a:pPr marL="0"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04913" y="2302842"/>
            <a:ext cx="1108388" cy="1175158"/>
          </a:xfrm>
          <a:prstGeom prst="rect">
            <a:avLst/>
          </a:prstGeom>
        </p:spPr>
      </p:pic>
      <p:pic>
        <p:nvPicPr>
          <p:cNvPr id="6" name="Picture 5"/>
          <p:cNvPicPr>
            <a:picLocks noChangeAspect="1"/>
          </p:cNvPicPr>
          <p:nvPr/>
        </p:nvPicPr>
        <p:blipFill>
          <a:blip r:embed="rId3"/>
          <a:stretch>
            <a:fillRect/>
          </a:stretch>
        </p:blipFill>
        <p:spPr>
          <a:xfrm>
            <a:off x="5350367" y="2209382"/>
            <a:ext cx="1276350" cy="1276350"/>
          </a:xfrm>
          <a:prstGeom prst="rect">
            <a:avLst/>
          </a:prstGeom>
        </p:spPr>
      </p:pic>
      <p:pic>
        <p:nvPicPr>
          <p:cNvPr id="7" name="Picture 6"/>
          <p:cNvPicPr>
            <a:picLocks noChangeAspect="1"/>
          </p:cNvPicPr>
          <p:nvPr/>
        </p:nvPicPr>
        <p:blipFill>
          <a:blip r:embed="rId4"/>
          <a:stretch>
            <a:fillRect/>
          </a:stretch>
        </p:blipFill>
        <p:spPr>
          <a:xfrm>
            <a:off x="1763619" y="2236167"/>
            <a:ext cx="1057275" cy="1343025"/>
          </a:xfrm>
          <a:prstGeom prst="rect">
            <a:avLst/>
          </a:prstGeom>
        </p:spPr>
      </p:pic>
      <p:pic>
        <p:nvPicPr>
          <p:cNvPr id="9" name="Picture 8"/>
          <p:cNvPicPr>
            <a:picLocks noChangeAspect="1"/>
          </p:cNvPicPr>
          <p:nvPr/>
        </p:nvPicPr>
        <p:blipFill>
          <a:blip r:embed="rId5"/>
          <a:stretch>
            <a:fillRect/>
          </a:stretch>
        </p:blipFill>
        <p:spPr>
          <a:xfrm>
            <a:off x="4268074" y="2228432"/>
            <a:ext cx="981075" cy="1257300"/>
          </a:xfrm>
          <a:prstGeom prst="rect">
            <a:avLst/>
          </a:prstGeom>
        </p:spPr>
      </p:pic>
      <p:pic>
        <p:nvPicPr>
          <p:cNvPr id="10" name="Picture 9"/>
          <p:cNvPicPr>
            <a:picLocks noChangeAspect="1"/>
          </p:cNvPicPr>
          <p:nvPr/>
        </p:nvPicPr>
        <p:blipFill>
          <a:blip r:embed="rId6"/>
          <a:stretch>
            <a:fillRect/>
          </a:stretch>
        </p:blipFill>
        <p:spPr>
          <a:xfrm>
            <a:off x="6801844" y="2160447"/>
            <a:ext cx="1019175" cy="2190750"/>
          </a:xfrm>
          <a:prstGeom prst="rect">
            <a:avLst/>
          </a:prstGeom>
        </p:spPr>
      </p:pic>
      <p:pic>
        <p:nvPicPr>
          <p:cNvPr id="11" name="Picture 10"/>
          <p:cNvPicPr>
            <a:picLocks noChangeAspect="1"/>
          </p:cNvPicPr>
          <p:nvPr/>
        </p:nvPicPr>
        <p:blipFill>
          <a:blip r:embed="rId7"/>
          <a:stretch>
            <a:fillRect/>
          </a:stretch>
        </p:blipFill>
        <p:spPr>
          <a:xfrm>
            <a:off x="2971212" y="2345704"/>
            <a:ext cx="1104900" cy="1190625"/>
          </a:xfrm>
          <a:prstGeom prst="rect">
            <a:avLst/>
          </a:prstGeom>
        </p:spPr>
      </p:pic>
      <p:pic>
        <p:nvPicPr>
          <p:cNvPr id="13" name="Picture 12"/>
          <p:cNvPicPr>
            <a:picLocks noChangeAspect="1"/>
          </p:cNvPicPr>
          <p:nvPr/>
        </p:nvPicPr>
        <p:blipFill>
          <a:blip r:embed="rId8"/>
          <a:stretch>
            <a:fillRect/>
          </a:stretch>
        </p:blipFill>
        <p:spPr>
          <a:xfrm>
            <a:off x="7922237" y="2302842"/>
            <a:ext cx="1247775" cy="2048355"/>
          </a:xfrm>
          <a:prstGeom prst="rect">
            <a:avLst/>
          </a:prstGeom>
        </p:spPr>
      </p:pic>
      <p:pic>
        <p:nvPicPr>
          <p:cNvPr id="14" name="Picture 13"/>
          <p:cNvPicPr>
            <a:picLocks noChangeAspect="1"/>
          </p:cNvPicPr>
          <p:nvPr/>
        </p:nvPicPr>
        <p:blipFill>
          <a:blip r:embed="rId9"/>
          <a:stretch>
            <a:fillRect/>
          </a:stretch>
        </p:blipFill>
        <p:spPr>
          <a:xfrm>
            <a:off x="431053" y="4598203"/>
            <a:ext cx="1104900" cy="1285875"/>
          </a:xfrm>
          <a:prstGeom prst="rect">
            <a:avLst/>
          </a:prstGeom>
        </p:spPr>
      </p:pic>
      <p:pic>
        <p:nvPicPr>
          <p:cNvPr id="15" name="Picture 14"/>
          <p:cNvPicPr>
            <a:picLocks noChangeAspect="1"/>
          </p:cNvPicPr>
          <p:nvPr/>
        </p:nvPicPr>
        <p:blipFill>
          <a:blip r:embed="rId10"/>
          <a:stretch>
            <a:fillRect/>
          </a:stretch>
        </p:blipFill>
        <p:spPr>
          <a:xfrm>
            <a:off x="2072033" y="4272671"/>
            <a:ext cx="1343025" cy="1936938"/>
          </a:xfrm>
          <a:prstGeom prst="rect">
            <a:avLst/>
          </a:prstGeom>
        </p:spPr>
      </p:pic>
      <p:pic>
        <p:nvPicPr>
          <p:cNvPr id="16" name="Picture 15"/>
          <p:cNvPicPr>
            <a:picLocks noChangeAspect="1"/>
          </p:cNvPicPr>
          <p:nvPr/>
        </p:nvPicPr>
        <p:blipFill>
          <a:blip r:embed="rId11"/>
          <a:stretch>
            <a:fillRect/>
          </a:stretch>
        </p:blipFill>
        <p:spPr>
          <a:xfrm>
            <a:off x="9483842" y="2302842"/>
            <a:ext cx="1428750" cy="1276350"/>
          </a:xfrm>
          <a:prstGeom prst="rect">
            <a:avLst/>
          </a:prstGeom>
        </p:spPr>
      </p:pic>
    </p:spTree>
    <p:extLst>
      <p:ext uri="{BB962C8B-B14F-4D97-AF65-F5344CB8AC3E}">
        <p14:creationId xmlns:p14="http://schemas.microsoft.com/office/powerpoint/2010/main" val="11274437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Array</a:t>
            </a:r>
            <a:endParaRPr lang="en-IN" dirty="0"/>
          </a:p>
        </p:txBody>
      </p:sp>
      <p:sp>
        <p:nvSpPr>
          <p:cNvPr id="5" name="Text Placeholder 4"/>
          <p:cNvSpPr>
            <a:spLocks noGrp="1"/>
          </p:cNvSpPr>
          <p:nvPr>
            <p:ph type="body" idx="1"/>
          </p:nvPr>
        </p:nvSpPr>
        <p:spPr/>
        <p:txBody>
          <a:bodyPr/>
          <a:lstStyle/>
          <a:p>
            <a:r>
              <a:rPr lang="en-IN" dirty="0"/>
              <a:t>Large Data Handling</a:t>
            </a:r>
          </a:p>
        </p:txBody>
      </p:sp>
    </p:spTree>
    <p:extLst>
      <p:ext uri="{BB962C8B-B14F-4D97-AF65-F5344CB8AC3E}">
        <p14:creationId xmlns:p14="http://schemas.microsoft.com/office/powerpoint/2010/main" val="1182022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a:t>
            </a:r>
            <a:endParaRPr lang="en-IN" dirty="0"/>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rotWithShape="1">
          <a:blip r:embed="rId2"/>
          <a:srcRect l="24222" t="13185" r="24445" b="10148"/>
          <a:stretch/>
        </p:blipFill>
        <p:spPr>
          <a:xfrm>
            <a:off x="5657851" y="2814638"/>
            <a:ext cx="1328737" cy="1984478"/>
          </a:xfrm>
          <a:prstGeom prst="rect">
            <a:avLst/>
          </a:prstGeom>
        </p:spPr>
      </p:pic>
    </p:spTree>
    <p:extLst>
      <p:ext uri="{BB962C8B-B14F-4D97-AF65-F5344CB8AC3E}">
        <p14:creationId xmlns:p14="http://schemas.microsoft.com/office/powerpoint/2010/main" val="7251088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Array?</a:t>
            </a:r>
          </a:p>
        </p:txBody>
      </p:sp>
      <p:sp>
        <p:nvSpPr>
          <p:cNvPr id="3" name="Content Placeholder 2"/>
          <p:cNvSpPr>
            <a:spLocks noGrp="1"/>
          </p:cNvSpPr>
          <p:nvPr>
            <p:ph idx="1"/>
          </p:nvPr>
        </p:nvSpPr>
        <p:spPr>
          <a:xfrm>
            <a:off x="131181" y="863444"/>
            <a:ext cx="8771892" cy="5590565"/>
          </a:xfrm>
        </p:spPr>
        <p:txBody>
          <a:bodyPr/>
          <a:lstStyle/>
          <a:p>
            <a:r>
              <a:rPr lang="en-US" dirty="0"/>
              <a:t>Very often we need to deal with relatively </a:t>
            </a:r>
            <a:r>
              <a:rPr lang="en-US" dirty="0">
                <a:solidFill>
                  <a:srgbClr val="002060"/>
                </a:solidFill>
              </a:rPr>
              <a:t>large set of data.</a:t>
            </a:r>
          </a:p>
          <a:p>
            <a:r>
              <a:rPr lang="en-US" dirty="0"/>
              <a:t>E.g.</a:t>
            </a:r>
          </a:p>
          <a:p>
            <a:pPr lvl="1"/>
            <a:r>
              <a:rPr lang="en-US" dirty="0">
                <a:solidFill>
                  <a:srgbClr val="002060"/>
                </a:solidFill>
              </a:rPr>
              <a:t>Percentage</a:t>
            </a:r>
            <a:r>
              <a:rPr lang="en-US" dirty="0"/>
              <a:t> of all the students of the college. (May be in thousands)</a:t>
            </a:r>
          </a:p>
          <a:p>
            <a:pPr lvl="1"/>
            <a:r>
              <a:rPr lang="en-US" dirty="0">
                <a:solidFill>
                  <a:srgbClr val="002060"/>
                </a:solidFill>
              </a:rPr>
              <a:t>Age</a:t>
            </a:r>
            <a:r>
              <a:rPr lang="en-US" dirty="0"/>
              <a:t> of all the citizens of the city. (May be lakhs)</a:t>
            </a:r>
          </a:p>
          <a:p>
            <a:r>
              <a:rPr lang="en-US" dirty="0"/>
              <a:t>We need to declare </a:t>
            </a:r>
            <a:r>
              <a:rPr lang="en-US" dirty="0">
                <a:solidFill>
                  <a:srgbClr val="002060"/>
                </a:solidFill>
              </a:rPr>
              <a:t>thousands</a:t>
            </a:r>
            <a:r>
              <a:rPr lang="en-US" dirty="0"/>
              <a:t> or </a:t>
            </a:r>
            <a:r>
              <a:rPr lang="en-US" dirty="0">
                <a:solidFill>
                  <a:srgbClr val="002060"/>
                </a:solidFill>
              </a:rPr>
              <a:t>lakhs</a:t>
            </a:r>
            <a:r>
              <a:rPr lang="en-US" dirty="0"/>
              <a:t> of the </a:t>
            </a:r>
            <a:r>
              <a:rPr lang="en-US" dirty="0">
                <a:solidFill>
                  <a:srgbClr val="002060"/>
                </a:solidFill>
              </a:rPr>
              <a:t>variable</a:t>
            </a:r>
            <a:r>
              <a:rPr lang="en-US" dirty="0"/>
              <a:t> to store the data which is practically not possible.</a:t>
            </a:r>
          </a:p>
          <a:p>
            <a:r>
              <a:rPr lang="en-US" dirty="0"/>
              <a:t>We need a solution to store more data in a </a:t>
            </a:r>
            <a:r>
              <a:rPr lang="en-US" dirty="0">
                <a:solidFill>
                  <a:srgbClr val="002060"/>
                </a:solidFill>
              </a:rPr>
              <a:t>single variable</a:t>
            </a:r>
            <a:r>
              <a:rPr lang="en-US" dirty="0"/>
              <a:t>.</a:t>
            </a:r>
          </a:p>
          <a:p>
            <a:r>
              <a:rPr lang="en-US" b="1" dirty="0">
                <a:solidFill>
                  <a:srgbClr val="002060"/>
                </a:solidFill>
              </a:rPr>
              <a:t>Array</a:t>
            </a:r>
            <a:r>
              <a:rPr lang="en-US" dirty="0">
                <a:solidFill>
                  <a:srgbClr val="002060"/>
                </a:solidFill>
              </a:rPr>
              <a:t> </a:t>
            </a:r>
            <a:r>
              <a:rPr lang="en-US" dirty="0"/>
              <a:t>is the most appropriate way to handle such data.</a:t>
            </a:r>
          </a:p>
          <a:p>
            <a:r>
              <a:rPr lang="en-US" dirty="0"/>
              <a:t>As per English Dictionary, “</a:t>
            </a:r>
            <a:r>
              <a:rPr lang="en-US" b="1" i="1" u="sng" dirty="0">
                <a:solidFill>
                  <a:srgbClr val="002060"/>
                </a:solidFill>
              </a:rPr>
              <a:t>Array means collection or group or arrangement in a specific order.”</a:t>
            </a:r>
          </a:p>
          <a:p>
            <a:endParaRPr lang="en-US" dirty="0"/>
          </a:p>
          <a:p>
            <a:pPr lvl="1"/>
            <a:endParaRPr lang="en-US" dirty="0"/>
          </a:p>
        </p:txBody>
      </p:sp>
      <p:pic>
        <p:nvPicPr>
          <p:cNvPr id="4" name="Picture 2" descr="Data Structures 101: Arrays — A Visual Introduction for Beginn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3072" y="3933625"/>
            <a:ext cx="3201842" cy="146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03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2A344-0BD9-47B9-B571-6BFABF3E3E61}"/>
              </a:ext>
            </a:extLst>
          </p:cNvPr>
          <p:cNvSpPr>
            <a:spLocks noGrp="1"/>
          </p:cNvSpPr>
          <p:nvPr>
            <p:ph type="title"/>
          </p:nvPr>
        </p:nvSpPr>
        <p:spPr/>
        <p:txBody>
          <a:bodyPr/>
          <a:lstStyle/>
          <a:p>
            <a:r>
              <a:rPr lang="en-US" dirty="0"/>
              <a:t>Array</a:t>
            </a:r>
          </a:p>
        </p:txBody>
      </p:sp>
      <p:sp>
        <p:nvSpPr>
          <p:cNvPr id="3" name="Content Placeholder 2">
            <a:extLst>
              <a:ext uri="{FF2B5EF4-FFF2-40B4-BE49-F238E27FC236}">
                <a16:creationId xmlns:a16="http://schemas.microsoft.com/office/drawing/2014/main" id="{9B5BDCB4-4EEE-45B4-8D35-78F9504F3588}"/>
              </a:ext>
            </a:extLst>
          </p:cNvPr>
          <p:cNvSpPr>
            <a:spLocks noGrp="1"/>
          </p:cNvSpPr>
          <p:nvPr>
            <p:ph idx="1"/>
          </p:nvPr>
        </p:nvSpPr>
        <p:spPr>
          <a:xfrm>
            <a:off x="131180" y="863444"/>
            <a:ext cx="11929641" cy="953781"/>
          </a:xfrm>
        </p:spPr>
        <p:txBody>
          <a:bodyPr/>
          <a:lstStyle/>
          <a:p>
            <a:pPr algn="just"/>
            <a:r>
              <a:rPr lang="en-US" b="1" dirty="0"/>
              <a:t>An array is a fixed size sequential collection of elements of same data type grouped under single variable name.</a:t>
            </a:r>
          </a:p>
          <a:p>
            <a:pPr algn="just"/>
            <a:endParaRPr lang="en-US" b="1" dirty="0"/>
          </a:p>
        </p:txBody>
      </p:sp>
      <p:sp>
        <p:nvSpPr>
          <p:cNvPr id="12" name="Rectangle 11"/>
          <p:cNvSpPr/>
          <p:nvPr/>
        </p:nvSpPr>
        <p:spPr>
          <a:xfrm>
            <a:off x="543135" y="2421789"/>
            <a:ext cx="2906121" cy="400110"/>
          </a:xfrm>
          <a:prstGeom prst="rect">
            <a:avLst/>
          </a:prstGeom>
          <a:noFill/>
        </p:spPr>
        <p:txBody>
          <a:bodyPr wrap="square">
            <a:spAutoFit/>
          </a:bodyPr>
          <a:lstStyle/>
          <a:p>
            <a:r>
              <a:rPr lang="en-US" sz="2000" b="1" dirty="0" err="1">
                <a:solidFill>
                  <a:schemeClr val="accent4">
                    <a:lumMod val="75000"/>
                  </a:schemeClr>
                </a:solidFill>
                <a:latin typeface="Consolas" panose="020B0609020204030204" pitchFamily="49" charset="0"/>
              </a:rPr>
              <a:t>int</a:t>
            </a:r>
            <a:r>
              <a:rPr lang="en-US" sz="2000" b="1" dirty="0">
                <a:latin typeface="Consolas" panose="020B0609020204030204" pitchFamily="49" charset="0"/>
              </a:rPr>
              <a:t> </a:t>
            </a:r>
            <a:r>
              <a:rPr lang="en-US" sz="2000" b="1" dirty="0">
                <a:solidFill>
                  <a:schemeClr val="accent6"/>
                </a:solidFill>
                <a:latin typeface="Consolas" panose="020B0609020204030204" pitchFamily="49" charset="0"/>
              </a:rPr>
              <a:t>percentage</a:t>
            </a:r>
            <a:r>
              <a:rPr lang="en-US" sz="2000" b="1" dirty="0">
                <a:solidFill>
                  <a:schemeClr val="tx2"/>
                </a:solidFill>
                <a:latin typeface="Consolas" panose="020B0609020204030204" pitchFamily="49" charset="0"/>
              </a:rPr>
              <a:t>[10]</a:t>
            </a:r>
            <a:r>
              <a:rPr lang="en-US" sz="2000" b="1" dirty="0">
                <a:latin typeface="Consolas" panose="020B0609020204030204" pitchFamily="49" charset="0"/>
              </a:rPr>
              <a:t>;</a:t>
            </a:r>
            <a:endParaRPr lang="en-US" sz="2000" b="1" dirty="0">
              <a:effectLst/>
              <a:latin typeface="Consolas" panose="020B0609020204030204" pitchFamily="49" charset="0"/>
            </a:endParaRPr>
          </a:p>
        </p:txBody>
      </p:sp>
      <p:graphicFrame>
        <p:nvGraphicFramePr>
          <p:cNvPr id="16" name="Table 15"/>
          <p:cNvGraphicFramePr>
            <a:graphicFrameLocks noGrp="1"/>
          </p:cNvGraphicFramePr>
          <p:nvPr/>
        </p:nvGraphicFramePr>
        <p:xfrm>
          <a:off x="3479755" y="1964589"/>
          <a:ext cx="8453740" cy="914400"/>
        </p:xfrm>
        <a:graphic>
          <a:graphicData uri="http://schemas.openxmlformats.org/drawingml/2006/table">
            <a:tbl>
              <a:tblPr firstRow="1" bandRow="1"/>
              <a:tblGrid>
                <a:gridCol w="845374">
                  <a:extLst>
                    <a:ext uri="{9D8B030D-6E8A-4147-A177-3AD203B41FA5}">
                      <a16:colId xmlns:a16="http://schemas.microsoft.com/office/drawing/2014/main" val="20000"/>
                    </a:ext>
                  </a:extLst>
                </a:gridCol>
                <a:gridCol w="845374">
                  <a:extLst>
                    <a:ext uri="{9D8B030D-6E8A-4147-A177-3AD203B41FA5}">
                      <a16:colId xmlns:a16="http://schemas.microsoft.com/office/drawing/2014/main" val="20001"/>
                    </a:ext>
                  </a:extLst>
                </a:gridCol>
                <a:gridCol w="845374">
                  <a:extLst>
                    <a:ext uri="{9D8B030D-6E8A-4147-A177-3AD203B41FA5}">
                      <a16:colId xmlns:a16="http://schemas.microsoft.com/office/drawing/2014/main" val="20002"/>
                    </a:ext>
                  </a:extLst>
                </a:gridCol>
                <a:gridCol w="845374">
                  <a:extLst>
                    <a:ext uri="{9D8B030D-6E8A-4147-A177-3AD203B41FA5}">
                      <a16:colId xmlns:a16="http://schemas.microsoft.com/office/drawing/2014/main" val="20003"/>
                    </a:ext>
                  </a:extLst>
                </a:gridCol>
                <a:gridCol w="845374">
                  <a:extLst>
                    <a:ext uri="{9D8B030D-6E8A-4147-A177-3AD203B41FA5}">
                      <a16:colId xmlns:a16="http://schemas.microsoft.com/office/drawing/2014/main" val="20004"/>
                    </a:ext>
                  </a:extLst>
                </a:gridCol>
                <a:gridCol w="845374">
                  <a:extLst>
                    <a:ext uri="{9D8B030D-6E8A-4147-A177-3AD203B41FA5}">
                      <a16:colId xmlns:a16="http://schemas.microsoft.com/office/drawing/2014/main" val="20005"/>
                    </a:ext>
                  </a:extLst>
                </a:gridCol>
                <a:gridCol w="845374">
                  <a:extLst>
                    <a:ext uri="{9D8B030D-6E8A-4147-A177-3AD203B41FA5}">
                      <a16:colId xmlns:a16="http://schemas.microsoft.com/office/drawing/2014/main" val="20006"/>
                    </a:ext>
                  </a:extLst>
                </a:gridCol>
                <a:gridCol w="845374">
                  <a:extLst>
                    <a:ext uri="{9D8B030D-6E8A-4147-A177-3AD203B41FA5}">
                      <a16:colId xmlns:a16="http://schemas.microsoft.com/office/drawing/2014/main" val="20007"/>
                    </a:ext>
                  </a:extLst>
                </a:gridCol>
                <a:gridCol w="845374">
                  <a:extLst>
                    <a:ext uri="{9D8B030D-6E8A-4147-A177-3AD203B41FA5}">
                      <a16:colId xmlns:a16="http://schemas.microsoft.com/office/drawing/2014/main" val="20008"/>
                    </a:ext>
                  </a:extLst>
                </a:gridCol>
                <a:gridCol w="845374">
                  <a:extLst>
                    <a:ext uri="{9D8B030D-6E8A-4147-A177-3AD203B41FA5}">
                      <a16:colId xmlns:a16="http://schemas.microsoft.com/office/drawing/2014/main" val="20009"/>
                    </a:ext>
                  </a:extLst>
                </a:gridCol>
              </a:tblGrid>
              <a:tr h="421005">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[0]</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[1]</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[2]</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[3]</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[4]</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[5]</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[6]</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[7]</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[8]</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[9]</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3395">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nvGraphicFramePr>
        <p:xfrm>
          <a:off x="251036" y="3176351"/>
          <a:ext cx="2743200" cy="2834640"/>
        </p:xfrm>
        <a:graphic>
          <a:graphicData uri="http://schemas.openxmlformats.org/drawingml/2006/table">
            <a:tbl>
              <a:tblPr firstRow="1" bandRow="1">
                <a:tableStyleId>{3B4B98B0-60AC-42C2-AFA5-B58CD77FA1E5}</a:tableStyleId>
              </a:tblPr>
              <a:tblGrid>
                <a:gridCol w="274320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Fixed</a:t>
                      </a:r>
                      <a:r>
                        <a:rPr lang="en-US" sz="2000" baseline="0" dirty="0">
                          <a:solidFill>
                            <a:schemeClr val="tx1"/>
                          </a:solidFill>
                        </a:rPr>
                        <a:t> Size</a:t>
                      </a:r>
                      <a:endParaRPr lang="en-US" sz="2000" dirty="0">
                        <a:solidFill>
                          <a:schemeClr val="tx1"/>
                        </a:solidFill>
                      </a:endParaRP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dirty="0">
                          <a:solidFill>
                            <a:schemeClr val="tx1"/>
                          </a:solidFill>
                        </a:rPr>
                        <a:t>The</a:t>
                      </a:r>
                      <a:r>
                        <a:rPr lang="en-US" sz="2000" baseline="0" dirty="0">
                          <a:solidFill>
                            <a:schemeClr val="tx1"/>
                          </a:solidFill>
                        </a:rPr>
                        <a:t> size of an array is fixed at the time of declaration which cannot be changed later on.</a:t>
                      </a:r>
                    </a:p>
                    <a:p>
                      <a:pPr algn="ctr"/>
                      <a:endParaRPr lang="en-US" sz="2000" baseline="0" dirty="0">
                        <a:solidFill>
                          <a:schemeClr val="tx1"/>
                        </a:solidFill>
                      </a:endParaRPr>
                    </a:p>
                    <a:p>
                      <a:pPr algn="ctr"/>
                      <a:r>
                        <a:rPr lang="en-US" sz="2000" baseline="0" dirty="0">
                          <a:solidFill>
                            <a:schemeClr val="tx1"/>
                          </a:solidFill>
                        </a:rPr>
                        <a:t>Here </a:t>
                      </a:r>
                      <a:r>
                        <a:rPr lang="en-US" sz="2000" b="1" baseline="0" dirty="0">
                          <a:solidFill>
                            <a:schemeClr val="tx1"/>
                          </a:solidFill>
                        </a:rPr>
                        <a:t>array size </a:t>
                      </a:r>
                      <a:r>
                        <a:rPr lang="en-US" sz="2000" baseline="0" dirty="0">
                          <a:solidFill>
                            <a:schemeClr val="tx1"/>
                          </a:solidFill>
                        </a:rPr>
                        <a:t>is </a:t>
                      </a:r>
                      <a:r>
                        <a:rPr lang="en-US" sz="2000" b="1" baseline="0" dirty="0">
                          <a:solidFill>
                            <a:schemeClr val="tx1"/>
                          </a:solidFill>
                        </a:rPr>
                        <a:t>10</a:t>
                      </a:r>
                      <a:r>
                        <a:rPr lang="en-US" sz="2000" baseline="0" dirty="0">
                          <a:solidFill>
                            <a:schemeClr val="tx1"/>
                          </a:solidFill>
                        </a:rPr>
                        <a:t>.</a:t>
                      </a:r>
                      <a:endParaRPr lang="en-US" sz="2000" dirty="0">
                        <a:solidFill>
                          <a:schemeClr val="tx1"/>
                        </a:solidFill>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18" name="Table 17"/>
          <p:cNvGraphicFramePr>
            <a:graphicFrameLocks noGrp="1"/>
          </p:cNvGraphicFramePr>
          <p:nvPr/>
        </p:nvGraphicFramePr>
        <p:xfrm>
          <a:off x="3199024" y="3176351"/>
          <a:ext cx="2834640" cy="2834640"/>
        </p:xfrm>
        <a:graphic>
          <a:graphicData uri="http://schemas.openxmlformats.org/drawingml/2006/table">
            <a:tbl>
              <a:tblPr firstRow="1" bandRow="1">
                <a:tableStyleId>{3B4B98B0-60AC-42C2-AFA5-B58CD77FA1E5}</a:tableStyleId>
              </a:tblPr>
              <a:tblGrid>
                <a:gridCol w="283464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Sequential</a:t>
                      </a: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dirty="0">
                          <a:solidFill>
                            <a:schemeClr val="tx1"/>
                          </a:solidFill>
                        </a:rPr>
                        <a:t>All the elements</a:t>
                      </a:r>
                      <a:r>
                        <a:rPr lang="en-US" sz="2000" baseline="0" dirty="0">
                          <a:solidFill>
                            <a:schemeClr val="tx1"/>
                          </a:solidFill>
                        </a:rPr>
                        <a:t> of an array are stored in a consecutive blocks in a memory.</a:t>
                      </a:r>
                    </a:p>
                    <a:p>
                      <a:pPr algn="ctr"/>
                      <a:endParaRPr lang="en-US" sz="2000" baseline="0" dirty="0">
                        <a:solidFill>
                          <a:schemeClr val="tx1"/>
                        </a:solidFill>
                      </a:endParaRPr>
                    </a:p>
                    <a:p>
                      <a:pPr algn="ctr"/>
                      <a:r>
                        <a:rPr lang="en-US" sz="2000" b="1" dirty="0">
                          <a:solidFill>
                            <a:schemeClr val="tx1"/>
                          </a:solidFill>
                        </a:rPr>
                        <a:t>10</a:t>
                      </a:r>
                      <a:r>
                        <a:rPr lang="en-US" sz="2000" dirty="0">
                          <a:solidFill>
                            <a:schemeClr val="tx1"/>
                          </a:solidFill>
                        </a:rPr>
                        <a:t> (0 to 9)</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19" name="Table 18"/>
          <p:cNvGraphicFramePr>
            <a:graphicFrameLocks noGrp="1"/>
          </p:cNvGraphicFramePr>
          <p:nvPr/>
        </p:nvGraphicFramePr>
        <p:xfrm>
          <a:off x="6238452" y="3176351"/>
          <a:ext cx="2743200" cy="2834640"/>
        </p:xfrm>
        <a:graphic>
          <a:graphicData uri="http://schemas.openxmlformats.org/drawingml/2006/table">
            <a:tbl>
              <a:tblPr firstRow="1" bandRow="1">
                <a:tableStyleId>{3B4B98B0-60AC-42C2-AFA5-B58CD77FA1E5}</a:tableStyleId>
              </a:tblPr>
              <a:tblGrid>
                <a:gridCol w="274320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Same Data type</a:t>
                      </a: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dirty="0">
                          <a:solidFill>
                            <a:schemeClr val="tx1"/>
                          </a:solidFill>
                        </a:rPr>
                        <a:t>Data type of all the elements of an array is same which is defined</a:t>
                      </a:r>
                      <a:r>
                        <a:rPr lang="en-US" sz="2000" baseline="0" dirty="0">
                          <a:solidFill>
                            <a:schemeClr val="tx1"/>
                          </a:solidFill>
                        </a:rPr>
                        <a:t> at the time of declaration. </a:t>
                      </a:r>
                    </a:p>
                    <a:p>
                      <a:pPr algn="ctr"/>
                      <a:endParaRPr lang="en-US" sz="2000" baseline="0" dirty="0">
                        <a:solidFill>
                          <a:schemeClr val="tx1"/>
                        </a:solidFill>
                      </a:endParaRPr>
                    </a:p>
                    <a:p>
                      <a:pPr algn="ctr"/>
                      <a:r>
                        <a:rPr lang="en-US" sz="2000" baseline="0" dirty="0">
                          <a:solidFill>
                            <a:schemeClr val="tx1"/>
                          </a:solidFill>
                        </a:rPr>
                        <a:t>Here </a:t>
                      </a:r>
                      <a:r>
                        <a:rPr lang="en-US" sz="2000" b="1" baseline="0" dirty="0">
                          <a:solidFill>
                            <a:schemeClr val="tx1"/>
                          </a:solidFill>
                        </a:rPr>
                        <a:t>data type </a:t>
                      </a:r>
                      <a:r>
                        <a:rPr lang="en-US" sz="2000" baseline="0" dirty="0">
                          <a:solidFill>
                            <a:schemeClr val="tx1"/>
                          </a:solidFill>
                        </a:rPr>
                        <a:t>is </a:t>
                      </a:r>
                      <a:r>
                        <a:rPr lang="en-US" sz="2000" b="1" baseline="0" dirty="0" err="1">
                          <a:solidFill>
                            <a:schemeClr val="tx1"/>
                          </a:solidFill>
                        </a:rPr>
                        <a:t>int</a:t>
                      </a:r>
                      <a:endParaRPr lang="en-US" sz="2000" b="1" dirty="0">
                        <a:solidFill>
                          <a:schemeClr val="tx1"/>
                        </a:solidFill>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20" name="Table 19"/>
          <p:cNvGraphicFramePr>
            <a:graphicFrameLocks noGrp="1"/>
          </p:cNvGraphicFramePr>
          <p:nvPr/>
        </p:nvGraphicFramePr>
        <p:xfrm>
          <a:off x="9186441" y="3176351"/>
          <a:ext cx="2743200" cy="2834640"/>
        </p:xfrm>
        <a:graphic>
          <a:graphicData uri="http://schemas.openxmlformats.org/drawingml/2006/table">
            <a:tbl>
              <a:tblPr firstRow="1" bandRow="1">
                <a:tableStyleId>{3B4B98B0-60AC-42C2-AFA5-B58CD77FA1E5}</a:tableStyleId>
              </a:tblPr>
              <a:tblGrid>
                <a:gridCol w="274320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Single Variable Name</a:t>
                      </a: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baseline="0" dirty="0">
                          <a:solidFill>
                            <a:schemeClr val="tx1"/>
                          </a:solidFill>
                        </a:rPr>
                        <a:t>All the elements of an array will be referred through common name.</a:t>
                      </a:r>
                    </a:p>
                    <a:p>
                      <a:pPr algn="ctr"/>
                      <a:endParaRPr lang="en-US" sz="2000" b="0" baseline="0" dirty="0">
                        <a:solidFill>
                          <a:schemeClr val="tx1"/>
                        </a:solidFill>
                      </a:endParaRPr>
                    </a:p>
                    <a:p>
                      <a:pPr algn="ctr"/>
                      <a:r>
                        <a:rPr lang="en-US" sz="2000" b="0" baseline="0" dirty="0">
                          <a:solidFill>
                            <a:schemeClr val="tx1"/>
                          </a:solidFill>
                        </a:rPr>
                        <a:t>Here </a:t>
                      </a:r>
                      <a:r>
                        <a:rPr lang="en-US" sz="2000" b="1" baseline="0" dirty="0">
                          <a:solidFill>
                            <a:schemeClr val="tx1"/>
                          </a:solidFill>
                        </a:rPr>
                        <a:t>array name </a:t>
                      </a:r>
                      <a:r>
                        <a:rPr lang="en-US" sz="2000" b="0" baseline="0" dirty="0">
                          <a:solidFill>
                            <a:schemeClr val="tx1"/>
                          </a:solidFill>
                        </a:rPr>
                        <a:t>is </a:t>
                      </a:r>
                      <a:r>
                        <a:rPr lang="en-US" sz="2000" b="1" baseline="0" dirty="0">
                          <a:solidFill>
                            <a:schemeClr val="tx1"/>
                          </a:solidFill>
                        </a:rPr>
                        <a:t>percentage</a:t>
                      </a:r>
                      <a:endParaRPr lang="en-US" sz="2000" b="1" dirty="0">
                        <a:solidFill>
                          <a:schemeClr val="tx1"/>
                        </a:solidFill>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cxnSp>
        <p:nvCxnSpPr>
          <p:cNvPr id="22" name="Straight Connector 21"/>
          <p:cNvCxnSpPr/>
          <p:nvPr/>
        </p:nvCxnSpPr>
        <p:spPr>
          <a:xfrm>
            <a:off x="2237386" y="1297710"/>
            <a:ext cx="118872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62991" y="1310630"/>
            <a:ext cx="256001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135840" y="1323550"/>
            <a:ext cx="201168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0535" y="1717533"/>
            <a:ext cx="254730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0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declaration</a:t>
            </a:r>
          </a:p>
        </p:txBody>
      </p:sp>
      <p:sp>
        <p:nvSpPr>
          <p:cNvPr id="3" name="Content Placeholder 2"/>
          <p:cNvSpPr>
            <a:spLocks noGrp="1"/>
          </p:cNvSpPr>
          <p:nvPr>
            <p:ph idx="1"/>
          </p:nvPr>
        </p:nvSpPr>
        <p:spPr>
          <a:xfrm>
            <a:off x="131181" y="863444"/>
            <a:ext cx="7416248" cy="5590565"/>
          </a:xfrm>
        </p:spPr>
        <p:txBody>
          <a:bodyPr/>
          <a:lstStyle/>
          <a:p>
            <a:r>
              <a:rPr lang="en-US" dirty="0"/>
              <a:t>Normal Variable Declaration: </a:t>
            </a:r>
            <a:r>
              <a:rPr lang="en-US" dirty="0" err="1">
                <a:solidFill>
                  <a:srgbClr val="002060"/>
                </a:solidFill>
              </a:rPr>
              <a:t>int</a:t>
            </a:r>
            <a:r>
              <a:rPr lang="en-US" dirty="0">
                <a:solidFill>
                  <a:srgbClr val="002060"/>
                </a:solidFill>
              </a:rPr>
              <a:t> </a:t>
            </a:r>
            <a:r>
              <a:rPr lang="en-US" b="1" dirty="0">
                <a:solidFill>
                  <a:srgbClr val="002060"/>
                </a:solidFill>
                <a:latin typeface="Consolas" panose="020B0609020204030204" pitchFamily="49" charset="0"/>
                <a:cs typeface="Consolas" panose="020B0609020204030204" pitchFamily="49" charset="0"/>
              </a:rPr>
              <a:t>a</a:t>
            </a:r>
            <a:r>
              <a:rPr lang="en-US" dirty="0">
                <a:solidFill>
                  <a:srgbClr val="002060"/>
                </a:solidFill>
              </a:rPr>
              <a:t>;</a:t>
            </a:r>
          </a:p>
          <a:p>
            <a:r>
              <a:rPr lang="en-US" dirty="0">
                <a:solidFill>
                  <a:srgbClr val="002060"/>
                </a:solidFill>
              </a:rPr>
              <a:t>Array</a:t>
            </a:r>
            <a:r>
              <a:rPr lang="en-US" dirty="0"/>
              <a:t> Variable Declaration: </a:t>
            </a:r>
            <a:r>
              <a:rPr lang="en-US" dirty="0" err="1">
                <a:solidFill>
                  <a:srgbClr val="002060"/>
                </a:solidFill>
              </a:rPr>
              <a:t>int</a:t>
            </a:r>
            <a:r>
              <a:rPr lang="en-US" dirty="0">
                <a:solidFill>
                  <a:srgbClr val="002060"/>
                </a:solidFill>
              </a:rPr>
              <a:t> </a:t>
            </a:r>
            <a:r>
              <a:rPr lang="en-US" b="1" dirty="0">
                <a:solidFill>
                  <a:srgbClr val="002060"/>
                </a:solidFill>
                <a:latin typeface="Consolas" panose="020B0609020204030204" pitchFamily="49" charset="0"/>
                <a:cs typeface="Consolas" panose="020B0609020204030204" pitchFamily="49" charset="0"/>
              </a:rPr>
              <a:t>b</a:t>
            </a:r>
            <a:r>
              <a:rPr lang="en-US" dirty="0">
                <a:solidFill>
                  <a:srgbClr val="002060"/>
                </a:solidFill>
              </a:rPr>
              <a:t>[10];</a:t>
            </a:r>
          </a:p>
          <a:p>
            <a:r>
              <a:rPr lang="en-US" dirty="0"/>
              <a:t>Individual value or data stored in an array is known as an </a:t>
            </a:r>
            <a:r>
              <a:rPr lang="en-US" b="1" dirty="0">
                <a:solidFill>
                  <a:srgbClr val="002060"/>
                </a:solidFill>
              </a:rPr>
              <a:t>element of an array</a:t>
            </a:r>
            <a:r>
              <a:rPr lang="en-US" dirty="0"/>
              <a:t>.</a:t>
            </a:r>
          </a:p>
          <a:p>
            <a:r>
              <a:rPr lang="en-US" dirty="0"/>
              <a:t>Positioning / indexing of an elements in an array always </a:t>
            </a:r>
            <a:r>
              <a:rPr lang="en-US" b="1" dirty="0">
                <a:solidFill>
                  <a:srgbClr val="002060"/>
                </a:solidFill>
              </a:rPr>
              <a:t>starts with 0 not 1</a:t>
            </a:r>
            <a:r>
              <a:rPr lang="en-US" dirty="0">
                <a:solidFill>
                  <a:srgbClr val="002060"/>
                </a:solidFill>
              </a:rPr>
              <a:t>. </a:t>
            </a:r>
          </a:p>
          <a:p>
            <a:pPr lvl="1"/>
            <a:r>
              <a:rPr lang="en-US" dirty="0"/>
              <a:t>If </a:t>
            </a:r>
            <a:r>
              <a:rPr lang="en-US" dirty="0">
                <a:solidFill>
                  <a:srgbClr val="002060"/>
                </a:solidFill>
              </a:rPr>
              <a:t>10</a:t>
            </a:r>
            <a:r>
              <a:rPr lang="en-US" dirty="0"/>
              <a:t> elements in an array then index is </a:t>
            </a:r>
            <a:r>
              <a:rPr lang="en-US" dirty="0">
                <a:solidFill>
                  <a:srgbClr val="002060"/>
                </a:solidFill>
              </a:rPr>
              <a:t>0 to 9</a:t>
            </a:r>
          </a:p>
          <a:p>
            <a:pPr lvl="1"/>
            <a:r>
              <a:rPr lang="en-US" dirty="0"/>
              <a:t>If </a:t>
            </a:r>
            <a:r>
              <a:rPr lang="en-US" dirty="0">
                <a:solidFill>
                  <a:srgbClr val="002060"/>
                </a:solidFill>
              </a:rPr>
              <a:t>100</a:t>
            </a:r>
            <a:r>
              <a:rPr lang="en-US" dirty="0"/>
              <a:t> elements in an array then index is </a:t>
            </a:r>
            <a:r>
              <a:rPr lang="en-US" dirty="0">
                <a:solidFill>
                  <a:srgbClr val="002060"/>
                </a:solidFill>
              </a:rPr>
              <a:t>0 to 99</a:t>
            </a:r>
          </a:p>
          <a:p>
            <a:pPr lvl="1"/>
            <a:r>
              <a:rPr lang="en-US" dirty="0"/>
              <a:t>If </a:t>
            </a:r>
            <a:r>
              <a:rPr lang="en-US" dirty="0">
                <a:solidFill>
                  <a:srgbClr val="002060"/>
                </a:solidFill>
              </a:rPr>
              <a:t>35</a:t>
            </a:r>
            <a:r>
              <a:rPr lang="en-US" dirty="0"/>
              <a:t> elements in an array then index is </a:t>
            </a:r>
            <a:r>
              <a:rPr lang="en-US" dirty="0">
                <a:solidFill>
                  <a:srgbClr val="002060"/>
                </a:solidFill>
              </a:rPr>
              <a:t>0 to 34</a:t>
            </a:r>
          </a:p>
          <a:p>
            <a:r>
              <a:rPr lang="en-US" dirty="0"/>
              <a:t>Variable </a:t>
            </a:r>
            <a:r>
              <a:rPr lang="en-US" b="1" dirty="0">
                <a:solidFill>
                  <a:srgbClr val="002060"/>
                </a:solidFill>
                <a:latin typeface="Consolas" panose="020B0609020204030204" pitchFamily="49" charset="0"/>
                <a:cs typeface="Consolas" panose="020B0609020204030204" pitchFamily="49" charset="0"/>
              </a:rPr>
              <a:t>a</a:t>
            </a:r>
            <a:r>
              <a:rPr lang="en-US" dirty="0"/>
              <a:t> stores 1 integer number where as variable </a:t>
            </a:r>
            <a:r>
              <a:rPr lang="en-US" b="1" dirty="0">
                <a:latin typeface="Consolas" panose="020B0609020204030204" pitchFamily="49" charset="0"/>
                <a:cs typeface="Consolas" panose="020B0609020204030204" pitchFamily="49" charset="0"/>
              </a:rPr>
              <a:t>b</a:t>
            </a:r>
            <a:r>
              <a:rPr lang="en-US" dirty="0"/>
              <a:t> stores 10 integer numbers which can be accessed as </a:t>
            </a:r>
            <a:r>
              <a:rPr lang="en-US" dirty="0">
                <a:solidFill>
                  <a:srgbClr val="002060"/>
                </a:solidFill>
              </a:rPr>
              <a:t>b[0], b[1], b[2], b[3], b[4], b[5], b[6], b[7], b[8] </a:t>
            </a:r>
            <a:r>
              <a:rPr lang="en-US" dirty="0"/>
              <a:t>and </a:t>
            </a:r>
            <a:r>
              <a:rPr lang="en-US" dirty="0">
                <a:solidFill>
                  <a:srgbClr val="002060"/>
                </a:solidFill>
              </a:rPr>
              <a:t>b[9]</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050" name="Picture 2" descr="Arrays (The Java™ Tutorials &amp;gt; Learning the Java Language &amp;gt; Language Bas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6052" y="1091067"/>
            <a:ext cx="3914455" cy="144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25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a:t>
            </a:r>
          </a:p>
        </p:txBody>
      </p:sp>
      <p:sp>
        <p:nvSpPr>
          <p:cNvPr id="3" name="Content Placeholder 2"/>
          <p:cNvSpPr>
            <a:spLocks noGrp="1"/>
          </p:cNvSpPr>
          <p:nvPr>
            <p:ph idx="1"/>
          </p:nvPr>
        </p:nvSpPr>
        <p:spPr/>
        <p:txBody>
          <a:bodyPr/>
          <a:lstStyle/>
          <a:p>
            <a:r>
              <a:rPr lang="en-US" sz="2000" dirty="0"/>
              <a:t>Important point about Java array.</a:t>
            </a:r>
          </a:p>
          <a:p>
            <a:pPr lvl="1"/>
            <a:r>
              <a:rPr lang="en-US" sz="2000" dirty="0"/>
              <a:t>An array is </a:t>
            </a:r>
            <a:r>
              <a:rPr lang="en-US" sz="2000" b="1" dirty="0"/>
              <a:t>derived</a:t>
            </a:r>
            <a:r>
              <a:rPr lang="en-US" sz="2000" dirty="0"/>
              <a:t> datatype.</a:t>
            </a:r>
          </a:p>
          <a:p>
            <a:pPr lvl="1"/>
            <a:r>
              <a:rPr lang="en-US" sz="2000" dirty="0"/>
              <a:t>An array is </a:t>
            </a:r>
            <a:r>
              <a:rPr lang="en-US" sz="2000" b="1" dirty="0"/>
              <a:t>dynamically </a:t>
            </a:r>
            <a:r>
              <a:rPr lang="en-US" sz="2000" dirty="0"/>
              <a:t>allocated.</a:t>
            </a:r>
          </a:p>
          <a:p>
            <a:pPr lvl="1"/>
            <a:r>
              <a:rPr lang="en-US" sz="2000" dirty="0"/>
              <a:t>The individual elements of an array is refereed by their </a:t>
            </a:r>
            <a:r>
              <a:rPr lang="en-US" sz="2000" b="1" dirty="0"/>
              <a:t>index</a:t>
            </a:r>
            <a:r>
              <a:rPr lang="en-US" sz="2000" dirty="0"/>
              <a:t>/</a:t>
            </a:r>
            <a:r>
              <a:rPr lang="en-US" sz="2000" b="1" dirty="0"/>
              <a:t>subscript </a:t>
            </a:r>
            <a:r>
              <a:rPr lang="en-US" sz="2000" dirty="0"/>
              <a:t>value.</a:t>
            </a:r>
          </a:p>
          <a:p>
            <a:pPr lvl="1"/>
            <a:r>
              <a:rPr lang="en-US" sz="2000" dirty="0"/>
              <a:t>The </a:t>
            </a:r>
            <a:r>
              <a:rPr lang="en-US" sz="2000" b="1" dirty="0"/>
              <a:t>subscript </a:t>
            </a:r>
            <a:r>
              <a:rPr lang="en-US" sz="2000" dirty="0"/>
              <a:t>for an array always begins with </a:t>
            </a:r>
            <a:r>
              <a:rPr lang="en-US" sz="2000" b="1" dirty="0"/>
              <a:t>0</a:t>
            </a:r>
            <a:r>
              <a:rPr lang="en-US" sz="2000" dirty="0"/>
              <a:t>.</a:t>
            </a:r>
          </a:p>
          <a:p>
            <a:endParaRPr lang="en-US" sz="2000" dirty="0"/>
          </a:p>
          <a:p>
            <a:endParaRPr lang="en-US" sz="2000" dirty="0"/>
          </a:p>
        </p:txBody>
      </p:sp>
      <p:grpSp>
        <p:nvGrpSpPr>
          <p:cNvPr id="4" name="Group 3"/>
          <p:cNvGrpSpPr/>
          <p:nvPr/>
        </p:nvGrpSpPr>
        <p:grpSpPr>
          <a:xfrm>
            <a:off x="2097578" y="2754868"/>
            <a:ext cx="685800" cy="826532"/>
            <a:chOff x="1143000" y="2057400"/>
            <a:chExt cx="685800" cy="826532"/>
          </a:xfrm>
        </p:grpSpPr>
        <p:sp>
          <p:nvSpPr>
            <p:cNvPr id="5" name="Rectangle 4"/>
            <p:cNvSpPr/>
            <p:nvPr/>
          </p:nvSpPr>
          <p:spPr>
            <a:xfrm>
              <a:off x="11430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35</a:t>
              </a:r>
              <a:endParaRPr lang="en-US" dirty="0">
                <a:solidFill>
                  <a:schemeClr val="tx1"/>
                </a:solidFill>
              </a:endParaRPr>
            </a:p>
          </p:txBody>
        </p:sp>
        <p:sp>
          <p:nvSpPr>
            <p:cNvPr id="6" name="TextBox 5"/>
            <p:cNvSpPr txBox="1"/>
            <p:nvPr/>
          </p:nvSpPr>
          <p:spPr>
            <a:xfrm>
              <a:off x="1199243" y="2514600"/>
              <a:ext cx="553357" cy="369332"/>
            </a:xfrm>
            <a:prstGeom prst="rect">
              <a:avLst/>
            </a:prstGeom>
            <a:noFill/>
          </p:spPr>
          <p:txBody>
            <a:bodyPr wrap="none" rtlCol="0">
              <a:spAutoFit/>
            </a:bodyPr>
            <a:lstStyle/>
            <a:p>
              <a:r>
                <a:rPr lang="en-IN" dirty="0"/>
                <a:t>a[0]</a:t>
              </a:r>
              <a:endParaRPr lang="en-US" dirty="0"/>
            </a:p>
          </p:txBody>
        </p:sp>
      </p:grpSp>
      <p:grpSp>
        <p:nvGrpSpPr>
          <p:cNvPr id="7" name="Group 6"/>
          <p:cNvGrpSpPr/>
          <p:nvPr/>
        </p:nvGrpSpPr>
        <p:grpSpPr>
          <a:xfrm>
            <a:off x="2783378" y="2754868"/>
            <a:ext cx="685800" cy="826532"/>
            <a:chOff x="1828800" y="2057400"/>
            <a:chExt cx="685800" cy="826532"/>
          </a:xfrm>
        </p:grpSpPr>
        <p:sp>
          <p:nvSpPr>
            <p:cNvPr id="8" name="Rectangle 7"/>
            <p:cNvSpPr/>
            <p:nvPr/>
          </p:nvSpPr>
          <p:spPr>
            <a:xfrm>
              <a:off x="18288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13</a:t>
              </a:r>
              <a:endParaRPr lang="en-US" dirty="0">
                <a:solidFill>
                  <a:schemeClr val="tx1"/>
                </a:solidFill>
              </a:endParaRPr>
            </a:p>
          </p:txBody>
        </p:sp>
        <p:sp>
          <p:nvSpPr>
            <p:cNvPr id="9" name="TextBox 8"/>
            <p:cNvSpPr txBox="1"/>
            <p:nvPr/>
          </p:nvSpPr>
          <p:spPr>
            <a:xfrm>
              <a:off x="1905000" y="2514600"/>
              <a:ext cx="553357" cy="369332"/>
            </a:xfrm>
            <a:prstGeom prst="rect">
              <a:avLst/>
            </a:prstGeom>
            <a:noFill/>
          </p:spPr>
          <p:txBody>
            <a:bodyPr wrap="none" rtlCol="0">
              <a:spAutoFit/>
            </a:bodyPr>
            <a:lstStyle/>
            <a:p>
              <a:r>
                <a:rPr lang="en-IN" dirty="0"/>
                <a:t>a[1]</a:t>
              </a:r>
              <a:endParaRPr lang="en-US" dirty="0"/>
            </a:p>
          </p:txBody>
        </p:sp>
      </p:grpSp>
      <p:grpSp>
        <p:nvGrpSpPr>
          <p:cNvPr id="10" name="Group 9"/>
          <p:cNvGrpSpPr/>
          <p:nvPr/>
        </p:nvGrpSpPr>
        <p:grpSpPr>
          <a:xfrm>
            <a:off x="3469178" y="2754868"/>
            <a:ext cx="685800" cy="826532"/>
            <a:chOff x="2514600" y="2057400"/>
            <a:chExt cx="685800" cy="826532"/>
          </a:xfrm>
        </p:grpSpPr>
        <p:sp>
          <p:nvSpPr>
            <p:cNvPr id="11" name="Rectangle 10"/>
            <p:cNvSpPr/>
            <p:nvPr/>
          </p:nvSpPr>
          <p:spPr>
            <a:xfrm>
              <a:off x="25146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28</a:t>
              </a:r>
              <a:endParaRPr lang="en-US" dirty="0">
                <a:solidFill>
                  <a:schemeClr val="tx1"/>
                </a:solidFill>
              </a:endParaRPr>
            </a:p>
          </p:txBody>
        </p:sp>
        <p:sp>
          <p:nvSpPr>
            <p:cNvPr id="12" name="TextBox 11"/>
            <p:cNvSpPr txBox="1"/>
            <p:nvPr/>
          </p:nvSpPr>
          <p:spPr>
            <a:xfrm>
              <a:off x="2590800" y="2514600"/>
              <a:ext cx="553357" cy="369332"/>
            </a:xfrm>
            <a:prstGeom prst="rect">
              <a:avLst/>
            </a:prstGeom>
            <a:noFill/>
          </p:spPr>
          <p:txBody>
            <a:bodyPr wrap="none" rtlCol="0">
              <a:spAutoFit/>
            </a:bodyPr>
            <a:lstStyle/>
            <a:p>
              <a:r>
                <a:rPr lang="en-IN" dirty="0"/>
                <a:t>a[2]</a:t>
              </a:r>
              <a:endParaRPr lang="en-US" dirty="0"/>
            </a:p>
          </p:txBody>
        </p:sp>
      </p:grpSp>
      <p:grpSp>
        <p:nvGrpSpPr>
          <p:cNvPr id="13" name="Group 12"/>
          <p:cNvGrpSpPr/>
          <p:nvPr/>
        </p:nvGrpSpPr>
        <p:grpSpPr>
          <a:xfrm>
            <a:off x="4154978" y="2754868"/>
            <a:ext cx="685800" cy="826532"/>
            <a:chOff x="3200400" y="2057400"/>
            <a:chExt cx="685800" cy="826532"/>
          </a:xfrm>
        </p:grpSpPr>
        <p:sp>
          <p:nvSpPr>
            <p:cNvPr id="14" name="Rectangle 13"/>
            <p:cNvSpPr/>
            <p:nvPr/>
          </p:nvSpPr>
          <p:spPr>
            <a:xfrm>
              <a:off x="32004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106</a:t>
              </a:r>
              <a:endParaRPr lang="en-US" dirty="0">
                <a:solidFill>
                  <a:schemeClr val="tx1"/>
                </a:solidFill>
              </a:endParaRPr>
            </a:p>
          </p:txBody>
        </p:sp>
        <p:sp>
          <p:nvSpPr>
            <p:cNvPr id="15" name="TextBox 14"/>
            <p:cNvSpPr txBox="1"/>
            <p:nvPr/>
          </p:nvSpPr>
          <p:spPr>
            <a:xfrm>
              <a:off x="3296557" y="2514600"/>
              <a:ext cx="553357" cy="369332"/>
            </a:xfrm>
            <a:prstGeom prst="rect">
              <a:avLst/>
            </a:prstGeom>
            <a:noFill/>
          </p:spPr>
          <p:txBody>
            <a:bodyPr wrap="none" rtlCol="0">
              <a:spAutoFit/>
            </a:bodyPr>
            <a:lstStyle/>
            <a:p>
              <a:r>
                <a:rPr lang="en-IN" dirty="0"/>
                <a:t>a[3]</a:t>
              </a:r>
              <a:endParaRPr lang="en-US" dirty="0"/>
            </a:p>
          </p:txBody>
        </p:sp>
      </p:grpSp>
      <p:sp>
        <p:nvSpPr>
          <p:cNvPr id="16" name="Rectangle 15"/>
          <p:cNvSpPr/>
          <p:nvPr/>
        </p:nvSpPr>
        <p:spPr>
          <a:xfrm>
            <a:off x="4840778" y="2754868"/>
            <a:ext cx="685800" cy="457200"/>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a</a:t>
            </a:r>
            <a:endParaRPr lang="en-US" dirty="0">
              <a:solidFill>
                <a:srgbClr val="FF0000"/>
              </a:solidFill>
            </a:endParaRPr>
          </a:p>
        </p:txBody>
      </p:sp>
      <p:sp>
        <p:nvSpPr>
          <p:cNvPr id="17" name="TextBox 16"/>
          <p:cNvSpPr txBox="1"/>
          <p:nvPr/>
        </p:nvSpPr>
        <p:spPr>
          <a:xfrm>
            <a:off x="4897021" y="3212068"/>
            <a:ext cx="553357" cy="369332"/>
          </a:xfrm>
          <a:prstGeom prst="rect">
            <a:avLst/>
          </a:prstGeom>
          <a:noFill/>
        </p:spPr>
        <p:txBody>
          <a:bodyPr wrap="none" rtlCol="0">
            <a:spAutoFit/>
          </a:bodyPr>
          <a:lstStyle/>
          <a:p>
            <a:r>
              <a:rPr lang="en-IN" dirty="0"/>
              <a:t>a[4]</a:t>
            </a:r>
            <a:endParaRPr lang="en-US" dirty="0"/>
          </a:p>
        </p:txBody>
      </p:sp>
      <p:grpSp>
        <p:nvGrpSpPr>
          <p:cNvPr id="18" name="Group 17"/>
          <p:cNvGrpSpPr/>
          <p:nvPr/>
        </p:nvGrpSpPr>
        <p:grpSpPr>
          <a:xfrm>
            <a:off x="5526578" y="2754868"/>
            <a:ext cx="685800" cy="826532"/>
            <a:chOff x="4572000" y="2057400"/>
            <a:chExt cx="685800" cy="826532"/>
          </a:xfrm>
        </p:grpSpPr>
        <p:sp>
          <p:nvSpPr>
            <p:cNvPr id="19" name="Rectangle 18"/>
            <p:cNvSpPr/>
            <p:nvPr/>
          </p:nvSpPr>
          <p:spPr>
            <a:xfrm>
              <a:off x="45720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42</a:t>
              </a:r>
              <a:endParaRPr lang="en-US" dirty="0">
                <a:solidFill>
                  <a:schemeClr val="tx1"/>
                </a:solidFill>
              </a:endParaRPr>
            </a:p>
          </p:txBody>
        </p:sp>
        <p:sp>
          <p:nvSpPr>
            <p:cNvPr id="20" name="TextBox 19"/>
            <p:cNvSpPr txBox="1"/>
            <p:nvPr/>
          </p:nvSpPr>
          <p:spPr>
            <a:xfrm>
              <a:off x="4648200" y="2514600"/>
              <a:ext cx="553357" cy="369332"/>
            </a:xfrm>
            <a:prstGeom prst="rect">
              <a:avLst/>
            </a:prstGeom>
            <a:noFill/>
          </p:spPr>
          <p:txBody>
            <a:bodyPr wrap="none" rtlCol="0">
              <a:spAutoFit/>
            </a:bodyPr>
            <a:lstStyle/>
            <a:p>
              <a:r>
                <a:rPr lang="en-IN" dirty="0"/>
                <a:t>a[5]</a:t>
              </a:r>
              <a:endParaRPr lang="en-US" dirty="0"/>
            </a:p>
          </p:txBody>
        </p:sp>
      </p:grpSp>
      <p:grpSp>
        <p:nvGrpSpPr>
          <p:cNvPr id="21" name="Group 20"/>
          <p:cNvGrpSpPr/>
          <p:nvPr/>
        </p:nvGrpSpPr>
        <p:grpSpPr>
          <a:xfrm>
            <a:off x="6212378" y="2754868"/>
            <a:ext cx="685800" cy="826532"/>
            <a:chOff x="5257800" y="2057400"/>
            <a:chExt cx="685800" cy="826532"/>
          </a:xfrm>
        </p:grpSpPr>
        <p:sp>
          <p:nvSpPr>
            <p:cNvPr id="22" name="Rectangle 21"/>
            <p:cNvSpPr/>
            <p:nvPr/>
          </p:nvSpPr>
          <p:spPr>
            <a:xfrm>
              <a:off x="52578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5</a:t>
              </a:r>
              <a:endParaRPr lang="en-US" dirty="0">
                <a:solidFill>
                  <a:schemeClr val="tx1"/>
                </a:solidFill>
              </a:endParaRPr>
            </a:p>
          </p:txBody>
        </p:sp>
        <p:sp>
          <p:nvSpPr>
            <p:cNvPr id="23" name="TextBox 22"/>
            <p:cNvSpPr txBox="1"/>
            <p:nvPr/>
          </p:nvSpPr>
          <p:spPr>
            <a:xfrm>
              <a:off x="5334000" y="2514600"/>
              <a:ext cx="553357" cy="369332"/>
            </a:xfrm>
            <a:prstGeom prst="rect">
              <a:avLst/>
            </a:prstGeom>
            <a:noFill/>
          </p:spPr>
          <p:txBody>
            <a:bodyPr wrap="none" rtlCol="0">
              <a:spAutoFit/>
            </a:bodyPr>
            <a:lstStyle/>
            <a:p>
              <a:r>
                <a:rPr lang="en-IN" dirty="0"/>
                <a:t>a[6]</a:t>
              </a:r>
              <a:endParaRPr lang="en-US" dirty="0"/>
            </a:p>
          </p:txBody>
        </p:sp>
      </p:grpSp>
      <p:grpSp>
        <p:nvGrpSpPr>
          <p:cNvPr id="24" name="Group 23"/>
          <p:cNvGrpSpPr/>
          <p:nvPr/>
        </p:nvGrpSpPr>
        <p:grpSpPr>
          <a:xfrm>
            <a:off x="6898178" y="2754868"/>
            <a:ext cx="685800" cy="826532"/>
            <a:chOff x="5943600" y="2057400"/>
            <a:chExt cx="685800" cy="826532"/>
          </a:xfrm>
        </p:grpSpPr>
        <p:sp>
          <p:nvSpPr>
            <p:cNvPr id="25" name="Rectangle 24"/>
            <p:cNvSpPr/>
            <p:nvPr/>
          </p:nvSpPr>
          <p:spPr>
            <a:xfrm>
              <a:off x="59436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83</a:t>
              </a:r>
              <a:endParaRPr lang="en-US" dirty="0">
                <a:solidFill>
                  <a:schemeClr val="tx1"/>
                </a:solidFill>
              </a:endParaRPr>
            </a:p>
          </p:txBody>
        </p:sp>
        <p:sp>
          <p:nvSpPr>
            <p:cNvPr id="26" name="TextBox 25"/>
            <p:cNvSpPr txBox="1"/>
            <p:nvPr/>
          </p:nvSpPr>
          <p:spPr>
            <a:xfrm>
              <a:off x="6039757" y="2514600"/>
              <a:ext cx="553357" cy="369332"/>
            </a:xfrm>
            <a:prstGeom prst="rect">
              <a:avLst/>
            </a:prstGeom>
            <a:noFill/>
          </p:spPr>
          <p:txBody>
            <a:bodyPr wrap="none" rtlCol="0">
              <a:spAutoFit/>
            </a:bodyPr>
            <a:lstStyle/>
            <a:p>
              <a:r>
                <a:rPr lang="en-IN" dirty="0"/>
                <a:t>a[7]</a:t>
              </a:r>
              <a:endParaRPr lang="en-US" dirty="0"/>
            </a:p>
          </p:txBody>
        </p:sp>
      </p:grpSp>
      <p:grpSp>
        <p:nvGrpSpPr>
          <p:cNvPr id="27" name="Group 26"/>
          <p:cNvGrpSpPr/>
          <p:nvPr/>
        </p:nvGrpSpPr>
        <p:grpSpPr>
          <a:xfrm>
            <a:off x="7583978" y="2754868"/>
            <a:ext cx="685800" cy="826532"/>
            <a:chOff x="6629400" y="2057400"/>
            <a:chExt cx="685800" cy="826532"/>
          </a:xfrm>
        </p:grpSpPr>
        <p:sp>
          <p:nvSpPr>
            <p:cNvPr id="28" name="Rectangle 27"/>
            <p:cNvSpPr/>
            <p:nvPr/>
          </p:nvSpPr>
          <p:spPr>
            <a:xfrm>
              <a:off x="66294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97</a:t>
              </a:r>
              <a:endParaRPr lang="en-US" dirty="0">
                <a:solidFill>
                  <a:schemeClr val="tx1"/>
                </a:solidFill>
              </a:endParaRPr>
            </a:p>
          </p:txBody>
        </p:sp>
        <p:sp>
          <p:nvSpPr>
            <p:cNvPr id="29" name="TextBox 28"/>
            <p:cNvSpPr txBox="1"/>
            <p:nvPr/>
          </p:nvSpPr>
          <p:spPr>
            <a:xfrm>
              <a:off x="6705600" y="2514600"/>
              <a:ext cx="553357" cy="369332"/>
            </a:xfrm>
            <a:prstGeom prst="rect">
              <a:avLst/>
            </a:prstGeom>
            <a:noFill/>
          </p:spPr>
          <p:txBody>
            <a:bodyPr wrap="none" rtlCol="0">
              <a:spAutoFit/>
            </a:bodyPr>
            <a:lstStyle/>
            <a:p>
              <a:r>
                <a:rPr lang="en-IN" dirty="0"/>
                <a:t>a[8]</a:t>
              </a:r>
              <a:endParaRPr lang="en-US" dirty="0"/>
            </a:p>
          </p:txBody>
        </p:sp>
      </p:grpSp>
      <p:grpSp>
        <p:nvGrpSpPr>
          <p:cNvPr id="30" name="Group 29"/>
          <p:cNvGrpSpPr/>
          <p:nvPr/>
        </p:nvGrpSpPr>
        <p:grpSpPr>
          <a:xfrm>
            <a:off x="8269778" y="2754868"/>
            <a:ext cx="685800" cy="826532"/>
            <a:chOff x="7315200" y="2057400"/>
            <a:chExt cx="685800" cy="826532"/>
          </a:xfrm>
        </p:grpSpPr>
        <p:sp>
          <p:nvSpPr>
            <p:cNvPr id="31" name="Rectangle 30"/>
            <p:cNvSpPr/>
            <p:nvPr/>
          </p:nvSpPr>
          <p:spPr>
            <a:xfrm>
              <a:off x="73152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14</a:t>
              </a:r>
              <a:endParaRPr lang="en-US" dirty="0">
                <a:solidFill>
                  <a:schemeClr val="tx1"/>
                </a:solidFill>
              </a:endParaRPr>
            </a:p>
          </p:txBody>
        </p:sp>
        <p:sp>
          <p:nvSpPr>
            <p:cNvPr id="32" name="TextBox 31"/>
            <p:cNvSpPr txBox="1"/>
            <p:nvPr/>
          </p:nvSpPr>
          <p:spPr>
            <a:xfrm>
              <a:off x="7411357" y="2514600"/>
              <a:ext cx="553357" cy="369332"/>
            </a:xfrm>
            <a:prstGeom prst="rect">
              <a:avLst/>
            </a:prstGeom>
            <a:noFill/>
          </p:spPr>
          <p:txBody>
            <a:bodyPr wrap="none" rtlCol="0">
              <a:spAutoFit/>
            </a:bodyPr>
            <a:lstStyle/>
            <a:p>
              <a:r>
                <a:rPr lang="en-IN" dirty="0"/>
                <a:t>a[9]</a:t>
              </a:r>
              <a:endParaRPr lang="en-US" dirty="0"/>
            </a:p>
          </p:txBody>
        </p:sp>
      </p:grpSp>
      <p:sp>
        <p:nvSpPr>
          <p:cNvPr id="33" name="Rectangle 32"/>
          <p:cNvSpPr/>
          <p:nvPr/>
        </p:nvSpPr>
        <p:spPr>
          <a:xfrm>
            <a:off x="4840778" y="2754868"/>
            <a:ext cx="6858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35</a:t>
            </a:r>
            <a:endParaRPr lang="en-US" dirty="0">
              <a:solidFill>
                <a:schemeClr val="tx1"/>
              </a:solidFill>
            </a:endParaRPr>
          </a:p>
        </p:txBody>
      </p:sp>
    </p:spTree>
    <p:extLst>
      <p:ext uri="{BB962C8B-B14F-4D97-AF65-F5344CB8AC3E}">
        <p14:creationId xmlns:p14="http://schemas.microsoft.com/office/powerpoint/2010/main" val="111698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One-Dimensional Array</a:t>
            </a:r>
          </a:p>
        </p:txBody>
      </p:sp>
      <p:sp>
        <p:nvSpPr>
          <p:cNvPr id="3" name="Content Placeholder 2"/>
          <p:cNvSpPr>
            <a:spLocks noGrp="1"/>
          </p:cNvSpPr>
          <p:nvPr>
            <p:ph idx="1"/>
          </p:nvPr>
        </p:nvSpPr>
        <p:spPr/>
        <p:txBody>
          <a:bodyPr/>
          <a:lstStyle/>
          <a:p>
            <a:r>
              <a:rPr lang="en-US" dirty="0"/>
              <a:t>An array using </a:t>
            </a:r>
            <a:r>
              <a:rPr lang="en-US" b="1" dirty="0"/>
              <a:t>one subscript </a:t>
            </a:r>
            <a:r>
              <a:rPr lang="en-US" dirty="0"/>
              <a:t>to represent the </a:t>
            </a:r>
            <a:r>
              <a:rPr lang="en-US" b="1" dirty="0"/>
              <a:t>list of elements </a:t>
            </a:r>
            <a:r>
              <a:rPr lang="en-US" dirty="0"/>
              <a:t>is called </a:t>
            </a:r>
            <a:r>
              <a:rPr lang="en-US" b="1" dirty="0"/>
              <a:t>one dimensional array</a:t>
            </a:r>
            <a:r>
              <a:rPr lang="en-US" dirty="0"/>
              <a:t>.</a:t>
            </a:r>
          </a:p>
          <a:p>
            <a:r>
              <a:rPr lang="en-US" dirty="0"/>
              <a:t>A One-dimensional array is essentially a </a:t>
            </a:r>
            <a:r>
              <a:rPr lang="en-US" b="1" dirty="0"/>
              <a:t>list</a:t>
            </a:r>
            <a:r>
              <a:rPr lang="en-US" dirty="0"/>
              <a:t> of </a:t>
            </a:r>
            <a:r>
              <a:rPr lang="en-US" b="1" dirty="0"/>
              <a:t>like-typed variables.</a:t>
            </a:r>
          </a:p>
          <a:p>
            <a:r>
              <a:rPr lang="en-US" dirty="0"/>
              <a:t>Array declaration:	</a:t>
            </a:r>
            <a:r>
              <a:rPr lang="en-US" dirty="0">
                <a:latin typeface="Cambria" pitchFamily="18" charset="0"/>
                <a:ea typeface="Cambria" pitchFamily="18" charset="0"/>
              </a:rPr>
              <a:t>type </a:t>
            </a:r>
            <a:r>
              <a:rPr lang="en-US" dirty="0" err="1">
                <a:latin typeface="Cambria" pitchFamily="18" charset="0"/>
                <a:ea typeface="Cambria" pitchFamily="18" charset="0"/>
              </a:rPr>
              <a:t>var</a:t>
            </a:r>
            <a:r>
              <a:rPr lang="en-US" dirty="0">
                <a:latin typeface="Cambria" pitchFamily="18" charset="0"/>
                <a:ea typeface="Cambria" pitchFamily="18" charset="0"/>
              </a:rPr>
              <a:t>-name[];</a:t>
            </a:r>
          </a:p>
          <a:p>
            <a:pPr>
              <a:buNone/>
            </a:pPr>
            <a:r>
              <a:rPr lang="en-US" dirty="0"/>
              <a:t>	Example: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student_marks</a:t>
            </a:r>
            <a:r>
              <a:rPr lang="en-US" dirty="0">
                <a:latin typeface="Cambria" pitchFamily="18" charset="0"/>
                <a:ea typeface="Cambria" pitchFamily="18" charset="0"/>
              </a:rPr>
              <a:t>[];</a:t>
            </a:r>
            <a:endParaRPr lang="en-US" sz="2000" dirty="0">
              <a:latin typeface="Cambria" pitchFamily="18" charset="0"/>
              <a:ea typeface="Cambria" pitchFamily="18" charset="0"/>
            </a:endParaRPr>
          </a:p>
          <a:p>
            <a:r>
              <a:rPr lang="en-US" dirty="0"/>
              <a:t>Above example will represent array with no value (null).</a:t>
            </a:r>
          </a:p>
          <a:p>
            <a:r>
              <a:rPr lang="en-US" dirty="0"/>
              <a:t>To link </a:t>
            </a:r>
            <a:r>
              <a:rPr lang="en-US" b="1" dirty="0" err="1">
                <a:latin typeface="Cambria" pitchFamily="18" charset="0"/>
                <a:ea typeface="Cambria" pitchFamily="18" charset="0"/>
              </a:rPr>
              <a:t>student_marks</a:t>
            </a:r>
            <a:r>
              <a:rPr lang="en-US" dirty="0"/>
              <a:t> with actual array of integers, we must allocate one using </a:t>
            </a:r>
            <a:r>
              <a:rPr lang="en-US" b="1" i="1" dirty="0">
                <a:latin typeface="Cambria" pitchFamily="18" charset="0"/>
                <a:ea typeface="Cambria" pitchFamily="18" charset="0"/>
              </a:rPr>
              <a:t>new</a:t>
            </a:r>
            <a:r>
              <a:rPr lang="en-US" dirty="0"/>
              <a:t> keyword.</a:t>
            </a:r>
          </a:p>
          <a:p>
            <a:pPr>
              <a:buNone/>
            </a:pPr>
            <a:r>
              <a:rPr lang="en-US" dirty="0"/>
              <a:t>	Example: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student_marks</a:t>
            </a:r>
            <a:r>
              <a:rPr lang="en-US" dirty="0">
                <a:latin typeface="Cambria" pitchFamily="18" charset="0"/>
                <a:ea typeface="Cambria" pitchFamily="18" charset="0"/>
              </a:rPr>
              <a:t>[] = </a:t>
            </a:r>
            <a:r>
              <a:rPr lang="en-US" b="1" i="1" dirty="0">
                <a:latin typeface="Cambria" pitchFamily="18" charset="0"/>
                <a:ea typeface="Cambria" pitchFamily="18" charset="0"/>
              </a:rPr>
              <a:t>new</a:t>
            </a:r>
            <a:r>
              <a:rPr lang="en-US" dirty="0">
                <a:latin typeface="Cambria" pitchFamily="18" charset="0"/>
                <a:ea typeface="Cambria" pitchFamily="18" charset="0"/>
              </a:rPr>
              <a:t> </a:t>
            </a:r>
            <a:r>
              <a:rPr lang="en-US" dirty="0" err="1">
                <a:latin typeface="Cambria" pitchFamily="18" charset="0"/>
                <a:ea typeface="Cambria" pitchFamily="18" charset="0"/>
              </a:rPr>
              <a:t>int</a:t>
            </a:r>
            <a:r>
              <a:rPr lang="en-US" dirty="0">
                <a:latin typeface="Cambria" pitchFamily="18" charset="0"/>
                <a:ea typeface="Cambria" pitchFamily="18" charset="0"/>
              </a:rPr>
              <a:t>[20];</a:t>
            </a:r>
          </a:p>
        </p:txBody>
      </p:sp>
    </p:spTree>
    <p:extLst>
      <p:ext uri="{BB962C8B-B14F-4D97-AF65-F5344CB8AC3E}">
        <p14:creationId xmlns:p14="http://schemas.microsoft.com/office/powerpoint/2010/main" val="8895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(Array)</a:t>
            </a:r>
            <a:endParaRPr lang="en-US" dirty="0"/>
          </a:p>
        </p:txBody>
      </p:sp>
      <p:sp>
        <p:nvSpPr>
          <p:cNvPr id="4" name="TextBox 3"/>
          <p:cNvSpPr txBox="1"/>
          <p:nvPr/>
        </p:nvSpPr>
        <p:spPr>
          <a:xfrm>
            <a:off x="228600" y="990600"/>
            <a:ext cx="8915400" cy="5355312"/>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ArrayDemo</a:t>
            </a:r>
            <a:r>
              <a:rPr lang="en-US" b="1" dirty="0">
                <a:solidFill>
                  <a:srgbClr val="000000"/>
                </a:solidFill>
                <a:latin typeface="Consolas"/>
              </a:rPr>
              <a:t>{</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2"/>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a:t>
            </a:r>
            <a:r>
              <a:rPr lang="en-US" b="1" dirty="0">
                <a:solidFill>
                  <a:srgbClr val="3F7F5F"/>
                </a:solidFill>
                <a:latin typeface="Consolas"/>
              </a:rPr>
              <a:t>// or </a:t>
            </a:r>
            <a:r>
              <a:rPr lang="en-US" b="1" dirty="0" err="1">
                <a:solidFill>
                  <a:srgbClr val="3F7F5F"/>
                </a:solidFill>
                <a:latin typeface="Consolas"/>
              </a:rPr>
              <a:t>int</a:t>
            </a:r>
            <a:r>
              <a:rPr lang="en-US" b="1" dirty="0">
                <a:solidFill>
                  <a:srgbClr val="3F7F5F"/>
                </a:solidFill>
                <a:latin typeface="Consolas"/>
              </a:rPr>
              <a:t>[] a</a:t>
            </a:r>
          </a:p>
          <a:p>
            <a:pPr lvl="2"/>
            <a:r>
              <a:rPr lang="en-US" dirty="0">
                <a:solidFill>
                  <a:srgbClr val="3F7F5F"/>
                </a:solidFill>
                <a:latin typeface="Consolas"/>
              </a:rPr>
              <a:t>// till now it is null as it does not assigned any memory</a:t>
            </a:r>
          </a:p>
          <a:p>
            <a:pPr lvl="2"/>
            <a:endParaRPr lang="en-US" dirty="0">
              <a:latin typeface="Consolas"/>
            </a:endParaRPr>
          </a:p>
          <a:p>
            <a:pPr lvl="2"/>
            <a:r>
              <a:rPr lang="en-US" dirty="0">
                <a:solidFill>
                  <a:srgbClr val="6A3E3E"/>
                </a:solidFill>
                <a:latin typeface="Consolas"/>
              </a:rPr>
              <a:t>a</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[5]; </a:t>
            </a:r>
            <a:r>
              <a:rPr lang="en-US" b="1" dirty="0">
                <a:solidFill>
                  <a:srgbClr val="3F7F5F"/>
                </a:solidFill>
                <a:latin typeface="Consolas"/>
              </a:rPr>
              <a:t>// here we actually create an array</a:t>
            </a:r>
          </a:p>
          <a:p>
            <a:pPr lvl="2"/>
            <a:r>
              <a:rPr lang="en-US" dirty="0">
                <a:solidFill>
                  <a:srgbClr val="6A3E3E"/>
                </a:solidFill>
                <a:latin typeface="Consolas"/>
              </a:rPr>
              <a:t>a</a:t>
            </a:r>
            <a:r>
              <a:rPr lang="en-US" dirty="0">
                <a:solidFill>
                  <a:srgbClr val="000000"/>
                </a:solidFill>
                <a:latin typeface="Consolas"/>
              </a:rPr>
              <a:t>[0] = 5;</a:t>
            </a:r>
          </a:p>
          <a:p>
            <a:pPr lvl="2"/>
            <a:r>
              <a:rPr lang="en-US" dirty="0">
                <a:solidFill>
                  <a:srgbClr val="6A3E3E"/>
                </a:solidFill>
                <a:latin typeface="Consolas"/>
              </a:rPr>
              <a:t>a</a:t>
            </a:r>
            <a:r>
              <a:rPr lang="en-US" dirty="0">
                <a:solidFill>
                  <a:srgbClr val="000000"/>
                </a:solidFill>
                <a:latin typeface="Consolas"/>
              </a:rPr>
              <a:t>[1] = 8;</a:t>
            </a:r>
          </a:p>
          <a:p>
            <a:pPr lvl="2"/>
            <a:r>
              <a:rPr lang="en-US" dirty="0">
                <a:solidFill>
                  <a:srgbClr val="6A3E3E"/>
                </a:solidFill>
                <a:latin typeface="Consolas"/>
              </a:rPr>
              <a:t>a</a:t>
            </a:r>
            <a:r>
              <a:rPr lang="en-US" dirty="0">
                <a:solidFill>
                  <a:srgbClr val="000000"/>
                </a:solidFill>
                <a:latin typeface="Consolas"/>
              </a:rPr>
              <a:t>[2] = 15;</a:t>
            </a:r>
          </a:p>
          <a:p>
            <a:pPr lvl="2"/>
            <a:r>
              <a:rPr lang="en-US" dirty="0">
                <a:solidFill>
                  <a:srgbClr val="6A3E3E"/>
                </a:solidFill>
                <a:latin typeface="Consolas"/>
              </a:rPr>
              <a:t>a</a:t>
            </a:r>
            <a:r>
              <a:rPr lang="en-US" dirty="0">
                <a:solidFill>
                  <a:srgbClr val="000000"/>
                </a:solidFill>
                <a:latin typeface="Consolas"/>
              </a:rPr>
              <a:t>[3] = 84;</a:t>
            </a:r>
          </a:p>
          <a:p>
            <a:pPr lvl="2"/>
            <a:r>
              <a:rPr lang="en-US" dirty="0">
                <a:solidFill>
                  <a:srgbClr val="6A3E3E"/>
                </a:solidFill>
                <a:latin typeface="Consolas"/>
              </a:rPr>
              <a:t>a</a:t>
            </a:r>
            <a:r>
              <a:rPr lang="en-US" dirty="0">
                <a:solidFill>
                  <a:srgbClr val="000000"/>
                </a:solidFill>
                <a:latin typeface="Consolas"/>
              </a:rPr>
              <a:t>[4] = 53;</a:t>
            </a:r>
          </a:p>
          <a:p>
            <a:pPr lvl="2"/>
            <a:endParaRPr lang="en-US" dirty="0">
              <a:latin typeface="Consolas"/>
            </a:endParaRPr>
          </a:p>
          <a:p>
            <a:pPr lvl="2"/>
            <a:r>
              <a:rPr lang="en-US" dirty="0">
                <a:solidFill>
                  <a:srgbClr val="3F7F5F"/>
                </a:solidFill>
                <a:latin typeface="Consolas"/>
              </a:rPr>
              <a:t>/* in java we use length property to determine the length </a:t>
            </a:r>
          </a:p>
          <a:p>
            <a:pPr lvl="2"/>
            <a:r>
              <a:rPr lang="en-US" dirty="0">
                <a:solidFill>
                  <a:srgbClr val="3F7F5F"/>
                </a:solidFill>
                <a:latin typeface="Consolas"/>
              </a:rPr>
              <a:t> * of an array, unlike c where we used </a:t>
            </a:r>
            <a:r>
              <a:rPr lang="en-US" dirty="0" err="1">
                <a:solidFill>
                  <a:srgbClr val="3F7F5F"/>
                </a:solidFill>
                <a:latin typeface="Consolas"/>
              </a:rPr>
              <a:t>sizeof</a:t>
            </a:r>
            <a:r>
              <a:rPr lang="en-US" dirty="0">
                <a:solidFill>
                  <a:srgbClr val="3F7F5F"/>
                </a:solidFill>
                <a:latin typeface="Consolas"/>
              </a:rPr>
              <a:t> function */</a:t>
            </a:r>
          </a:p>
          <a:p>
            <a:pPr lvl="2"/>
            <a:r>
              <a:rPr lang="nn-NO" b="1" dirty="0">
                <a:solidFill>
                  <a:srgbClr val="7F0055"/>
                </a:solidFill>
                <a:latin typeface="Consolas"/>
              </a:rPr>
              <a:t>for</a:t>
            </a:r>
            <a:r>
              <a:rPr lang="nn-NO" b="1" dirty="0">
                <a:solidFill>
                  <a:srgbClr val="000000"/>
                </a:solidFill>
                <a:latin typeface="Consolas"/>
              </a:rPr>
              <a:t> (</a:t>
            </a:r>
            <a:r>
              <a:rPr lang="nn-NO" b="1" dirty="0">
                <a:solidFill>
                  <a:srgbClr val="7F0055"/>
                </a:solidFill>
                <a:latin typeface="Consolas"/>
              </a:rPr>
              <a:t>int</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 0; </a:t>
            </a:r>
            <a:r>
              <a:rPr lang="nn-NO" b="1" dirty="0">
                <a:solidFill>
                  <a:srgbClr val="6A3E3E"/>
                </a:solidFill>
                <a:latin typeface="Consolas"/>
              </a:rPr>
              <a:t>i</a:t>
            </a:r>
            <a:r>
              <a:rPr lang="nn-NO" b="1" dirty="0">
                <a:solidFill>
                  <a:srgbClr val="000000"/>
                </a:solidFill>
                <a:latin typeface="Consolas"/>
              </a:rPr>
              <a:t> &lt; </a:t>
            </a:r>
            <a:r>
              <a:rPr lang="nn-NO" b="1" dirty="0">
                <a:solidFill>
                  <a:srgbClr val="6A3E3E"/>
                </a:solidFill>
                <a:latin typeface="Consolas"/>
              </a:rPr>
              <a:t>a</a:t>
            </a:r>
            <a:r>
              <a:rPr lang="nn-NO" b="1" dirty="0">
                <a:solidFill>
                  <a:srgbClr val="000000"/>
                </a:solidFill>
                <a:latin typeface="Consolas"/>
              </a:rPr>
              <a:t>.</a:t>
            </a:r>
            <a:r>
              <a:rPr lang="nn-NO" b="1" dirty="0">
                <a:solidFill>
                  <a:srgbClr val="0000C0"/>
                </a:solidFill>
                <a:latin typeface="Consolas"/>
              </a:rPr>
              <a:t>length</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a:t>
            </a:r>
          </a:p>
          <a:p>
            <a:pPr lvl="2"/>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a:t>
            </a:r>
            <a:r>
              <a:rPr lang="en-US" b="1" i="1" dirty="0">
                <a:solidFill>
                  <a:srgbClr val="000000"/>
                </a:solidFill>
                <a:latin typeface="Consolas"/>
              </a:rPr>
              <a:t>+</a:t>
            </a:r>
            <a:r>
              <a:rPr lang="en-US" b="1" i="1" dirty="0" err="1">
                <a:solidFill>
                  <a:srgbClr val="6A3E3E"/>
                </a:solidFill>
                <a:latin typeface="Consolas"/>
              </a:rPr>
              <a:t>i</a:t>
            </a:r>
            <a:r>
              <a:rPr lang="en-US" b="1" i="1" dirty="0">
                <a:solidFill>
                  <a:srgbClr val="000000"/>
                </a:solidFill>
                <a:latin typeface="Consolas"/>
              </a:rPr>
              <a:t>+</a:t>
            </a:r>
            <a:r>
              <a:rPr lang="en-US" b="1" i="1" dirty="0">
                <a:solidFill>
                  <a:srgbClr val="2A00FF"/>
                </a:solidFill>
                <a:latin typeface="Consolas"/>
              </a:rPr>
              <a:t>"]="</a:t>
            </a:r>
            <a:r>
              <a:rPr lang="en-US" b="1" i="1" dirty="0">
                <a:solidFill>
                  <a:srgbClr val="000000"/>
                </a:solidFill>
                <a:latin typeface="Consolas"/>
              </a:rPr>
              <a:t>+</a:t>
            </a:r>
            <a:r>
              <a:rPr lang="en-US" b="1" i="1" dirty="0">
                <a:solidFill>
                  <a:srgbClr val="6A3E3E"/>
                </a:solidFill>
                <a:latin typeface="Consolas"/>
              </a:rPr>
              <a:t>a</a:t>
            </a:r>
            <a:r>
              <a:rPr lang="en-US" b="1" i="1" dirty="0">
                <a:solidFill>
                  <a:srgbClr val="000000"/>
                </a:solidFill>
                <a:latin typeface="Consolas"/>
              </a:rPr>
              <a:t>[</a:t>
            </a:r>
            <a:r>
              <a:rPr lang="en-US" b="1" i="1" dirty="0" err="1">
                <a:solidFill>
                  <a:srgbClr val="6A3E3E"/>
                </a:solidFill>
                <a:latin typeface="Consolas"/>
              </a:rPr>
              <a:t>i</a:t>
            </a:r>
            <a:r>
              <a:rPr lang="en-US" b="1" i="1" dirty="0">
                <a:solidFill>
                  <a:srgbClr val="000000"/>
                </a:solidFill>
                <a:latin typeface="Consolas"/>
              </a:rPr>
              <a:t>]);</a:t>
            </a:r>
          </a:p>
          <a:p>
            <a:pPr lvl="2"/>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p:txBody>
      </p:sp>
      <p:pic>
        <p:nvPicPr>
          <p:cNvPr id="5" name="Picture 1"/>
          <p:cNvPicPr>
            <a:picLocks noChangeAspect="1" noChangeArrowheads="1"/>
          </p:cNvPicPr>
          <p:nvPr/>
        </p:nvPicPr>
        <p:blipFill>
          <a:blip r:embed="rId2" cstate="print"/>
          <a:srcRect/>
          <a:stretch>
            <a:fillRect/>
          </a:stretch>
        </p:blipFill>
        <p:spPr bwMode="auto">
          <a:xfrm>
            <a:off x="6342611" y="2143299"/>
            <a:ext cx="5194092" cy="2133600"/>
          </a:xfrm>
          <a:prstGeom prst="rect">
            <a:avLst/>
          </a:prstGeom>
          <a:noFill/>
          <a:ln w="9525">
            <a:noFill/>
            <a:miter lim="800000"/>
            <a:headEnd/>
            <a:tailEnd/>
          </a:ln>
        </p:spPr>
      </p:pic>
    </p:spTree>
    <p:extLst>
      <p:ext uri="{BB962C8B-B14F-4D97-AF65-F5344CB8AC3E}">
        <p14:creationId xmlns:p14="http://schemas.microsoft.com/office/powerpoint/2010/main" val="147924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WAP to store 5 numbers in an array and print them</a:t>
            </a:r>
            <a:endParaRPr lang="en-IN" dirty="0"/>
          </a:p>
        </p:txBody>
      </p:sp>
      <p:sp>
        <p:nvSpPr>
          <p:cNvPr id="3" name="Content Placeholder 2"/>
          <p:cNvSpPr>
            <a:spLocks noGrp="1"/>
          </p:cNvSpPr>
          <p:nvPr>
            <p:ph idx="1"/>
          </p:nvPr>
        </p:nvSpPr>
        <p:spPr/>
        <p:txBody>
          <a:bodyPr/>
          <a:lstStyle/>
          <a:p>
            <a:pPr marL="457200"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class </a:t>
            </a:r>
            <a:r>
              <a:rPr lang="en-IN" sz="2000" b="1" dirty="0">
                <a:solidFill>
                  <a:srgbClr val="0000FF"/>
                </a:solidFill>
                <a:latin typeface="Consolas" panose="020B0609020204030204" pitchFamily="49" charset="0"/>
              </a:rPr>
              <a:t>ArrayDemo1</a:t>
            </a:r>
            <a:r>
              <a:rPr lang="en-IN" sz="2000"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 </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 n;</a:t>
            </a:r>
          </a:p>
          <a:p>
            <a:pPr marL="1171575" indent="-1171575">
              <a:lnSpc>
                <a:spcPct val="100000"/>
              </a:lnSpc>
              <a:spcBef>
                <a:spcPts val="0"/>
              </a:spcBef>
              <a:buFont typeface="+mj-lt"/>
              <a:buAutoNum type="arabicPeriod"/>
            </a:pP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 a=</a:t>
            </a:r>
            <a:r>
              <a:rPr lang="en-IN" sz="2000" b="1" dirty="0">
                <a:solidFill>
                  <a:srgbClr val="008000"/>
                </a:solidFill>
                <a:latin typeface="Consolas" panose="020B0609020204030204" pitchFamily="49" charset="0"/>
              </a:rPr>
              <a:t>new </a:t>
            </a: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[5];  </a:t>
            </a:r>
          </a:p>
          <a:p>
            <a:pPr marL="1171575" indent="-1171575">
              <a:lnSpc>
                <a:spcPct val="100000"/>
              </a:lnSpc>
              <a:spcBef>
                <a:spcPts val="0"/>
              </a:spcBef>
              <a:buFont typeface="+mj-lt"/>
              <a:buAutoNum type="arabicPeriod"/>
            </a:pPr>
            <a:r>
              <a:rPr lang="en-IN" sz="2000" dirty="0">
                <a:latin typeface="Consolas" panose="020B0609020204030204" pitchFamily="49" charset="0"/>
              </a:rPr>
              <a:t>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dirty="0">
                <a:solidFill>
                  <a:srgbClr val="008000"/>
                </a:solidFill>
                <a:latin typeface="Consolas" panose="020B0609020204030204" pitchFamily="49" charset="0"/>
              </a:rPr>
              <a:t>new Scanner</a:t>
            </a:r>
            <a:r>
              <a:rPr lang="en-IN" sz="2000" dirty="0">
                <a:solidFill>
                  <a:srgbClr val="666666"/>
                </a:solidFill>
                <a:latin typeface="Consolas" panose="020B0609020204030204" pitchFamily="49" charset="0"/>
              </a:rPr>
              <a:t>(System.</a:t>
            </a:r>
            <a:r>
              <a:rPr lang="en-IN" sz="2000" dirty="0">
                <a:solidFill>
                  <a:srgbClr val="7D9029"/>
                </a:solidFill>
                <a:latin typeface="Consolas" panose="020B0609020204030204" pitchFamily="49" charset="0"/>
              </a:rPr>
              <a:t>in</a:t>
            </a:r>
            <a:r>
              <a:rPr lang="en-IN" sz="2000"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Array Length:"</a:t>
            </a:r>
            <a:r>
              <a:rPr lang="en-IN" sz="2000"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dirty="0">
                <a:latin typeface="Consolas" panose="020B0609020204030204" pitchFamily="49" charset="0"/>
              </a:rPr>
              <a:t>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"enter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a:t>
            </a:r>
            <a:r>
              <a:rPr lang="en-IN" sz="2000" b="1"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b="1" dirty="0">
                <a:latin typeface="Consolas" panose="020B0609020204030204" pitchFamily="49" charset="0"/>
              </a:rPr>
              <a:t>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 </a:t>
            </a:r>
            <a:r>
              <a:rPr lang="en-IN" sz="2000" b="1" dirty="0" err="1">
                <a:solidFill>
                  <a:srgbClr val="666666"/>
                </a:solidFill>
                <a:latin typeface="Consolas" panose="020B0609020204030204" pitchFamily="49" charset="0"/>
              </a:rPr>
              <a:t>sc.</a:t>
            </a:r>
            <a:r>
              <a:rPr lang="en-IN" sz="2000" b="1" dirty="0" err="1">
                <a:solidFill>
                  <a:srgbClr val="7D9029"/>
                </a:solidFill>
                <a:latin typeface="Consolas" panose="020B0609020204030204" pitchFamily="49" charset="0"/>
              </a:rPr>
              <a:t>nextInt</a:t>
            </a:r>
            <a:r>
              <a:rPr lang="en-IN" sz="2000" b="1"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b="1"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println</a:t>
            </a:r>
            <a:r>
              <a:rPr lang="en-IN" sz="2000" b="1" dirty="0">
                <a:solidFill>
                  <a:srgbClr val="666666"/>
                </a:solidFill>
                <a:latin typeface="Consolas" panose="020B0609020204030204" pitchFamily="49" charset="0"/>
              </a:rPr>
              <a:t>(a[</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457200"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a:t>
            </a:r>
          </a:p>
        </p:txBody>
      </p:sp>
      <p:sp>
        <p:nvSpPr>
          <p:cNvPr id="4" name="Rectangle 3"/>
          <p:cNvSpPr/>
          <p:nvPr/>
        </p:nvSpPr>
        <p:spPr>
          <a:xfrm>
            <a:off x="9434515" y="2928920"/>
            <a:ext cx="2495550" cy="3416320"/>
          </a:xfrm>
          <a:prstGeom prst="rect">
            <a:avLst/>
          </a:prstGeom>
          <a:solidFill>
            <a:schemeClr val="tx1"/>
          </a:solidFill>
        </p:spPr>
        <p:txBody>
          <a:bodyPr wrap="square">
            <a:spAutoFit/>
          </a:bodyPr>
          <a:lstStyle/>
          <a:p>
            <a:r>
              <a:rPr lang="en-IN" dirty="0">
                <a:solidFill>
                  <a:schemeClr val="bg1"/>
                </a:solidFill>
                <a:latin typeface="Consolas" panose="020B0609020204030204" pitchFamily="49" charset="0"/>
              </a:rPr>
              <a:t>enter Array Length:5</a:t>
            </a:r>
          </a:p>
          <a:p>
            <a:r>
              <a:rPr lang="en-IN" dirty="0">
                <a:solidFill>
                  <a:schemeClr val="bg1"/>
                </a:solidFill>
                <a:latin typeface="Consolas" panose="020B0609020204030204" pitchFamily="49" charset="0"/>
              </a:rPr>
              <a:t>enter a[0]:1</a:t>
            </a:r>
          </a:p>
          <a:p>
            <a:r>
              <a:rPr lang="en-IN" dirty="0">
                <a:solidFill>
                  <a:schemeClr val="bg1"/>
                </a:solidFill>
                <a:latin typeface="Consolas" panose="020B0609020204030204" pitchFamily="49" charset="0"/>
              </a:rPr>
              <a:t>enter a[1]:2</a:t>
            </a:r>
          </a:p>
          <a:p>
            <a:r>
              <a:rPr lang="en-IN" dirty="0">
                <a:solidFill>
                  <a:schemeClr val="bg1"/>
                </a:solidFill>
                <a:latin typeface="Consolas" panose="020B0609020204030204" pitchFamily="49" charset="0"/>
              </a:rPr>
              <a:t>enter a[2]:4</a:t>
            </a:r>
          </a:p>
          <a:p>
            <a:r>
              <a:rPr lang="en-IN" dirty="0">
                <a:solidFill>
                  <a:schemeClr val="bg1"/>
                </a:solidFill>
                <a:latin typeface="Consolas" panose="020B0609020204030204" pitchFamily="49" charset="0"/>
              </a:rPr>
              <a:t>enter a[3]:5</a:t>
            </a:r>
          </a:p>
          <a:p>
            <a:r>
              <a:rPr lang="en-IN" dirty="0">
                <a:solidFill>
                  <a:schemeClr val="bg1"/>
                </a:solidFill>
                <a:latin typeface="Consolas" panose="020B0609020204030204" pitchFamily="49" charset="0"/>
              </a:rPr>
              <a:t>enter a[4]:6</a:t>
            </a:r>
          </a:p>
          <a:p>
            <a:r>
              <a:rPr lang="en-IN" dirty="0">
                <a:solidFill>
                  <a:schemeClr val="bg1"/>
                </a:solidFill>
                <a:latin typeface="Consolas" panose="020B0609020204030204" pitchFamily="49" charset="0"/>
              </a:rPr>
              <a:t>1</a:t>
            </a:r>
          </a:p>
          <a:p>
            <a:r>
              <a:rPr lang="en-IN" dirty="0">
                <a:solidFill>
                  <a:schemeClr val="bg1"/>
                </a:solidFill>
                <a:latin typeface="Consolas" panose="020B0609020204030204" pitchFamily="49" charset="0"/>
              </a:rPr>
              <a:t>2</a:t>
            </a:r>
          </a:p>
          <a:p>
            <a:r>
              <a:rPr lang="en-IN" dirty="0">
                <a:solidFill>
                  <a:schemeClr val="bg1"/>
                </a:solidFill>
                <a:latin typeface="Consolas" panose="020B0609020204030204" pitchFamily="49" charset="0"/>
              </a:rPr>
              <a:t>4</a:t>
            </a:r>
          </a:p>
          <a:p>
            <a:r>
              <a:rPr lang="en-IN" dirty="0">
                <a:solidFill>
                  <a:schemeClr val="bg1"/>
                </a:solidFill>
                <a:latin typeface="Consolas" panose="020B0609020204030204" pitchFamily="49" charset="0"/>
              </a:rPr>
              <a:t>5</a:t>
            </a:r>
          </a:p>
          <a:p>
            <a:r>
              <a:rPr lang="en-IN" dirty="0">
                <a:solidFill>
                  <a:schemeClr val="bg1"/>
                </a:solidFill>
                <a:latin typeface="Consolas" panose="020B0609020204030204" pitchFamily="49" charset="0"/>
              </a:rPr>
              <a:t>6</a:t>
            </a:r>
          </a:p>
        </p:txBody>
      </p:sp>
      <p:sp>
        <p:nvSpPr>
          <p:cNvPr id="5" name="Rectangle: Top Corners Rounded 7">
            <a:extLst>
              <a:ext uri="{FF2B5EF4-FFF2-40B4-BE49-F238E27FC236}">
                <a16:creationId xmlns:a16="http://schemas.microsoft.com/office/drawing/2014/main" id="{44F07624-C23C-4B43-A144-CB0878CB992A}"/>
              </a:ext>
            </a:extLst>
          </p:cNvPr>
          <p:cNvSpPr/>
          <p:nvPr/>
        </p:nvSpPr>
        <p:spPr>
          <a:xfrm>
            <a:off x="9434515" y="2599736"/>
            <a:ext cx="12954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21408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For-each loop</a:t>
            </a:r>
            <a:endParaRPr lang="en-IN" dirty="0"/>
          </a:p>
        </p:txBody>
      </p:sp>
      <p:sp>
        <p:nvSpPr>
          <p:cNvPr id="3" name="Content Placeholder 2"/>
          <p:cNvSpPr>
            <a:spLocks noGrp="1"/>
          </p:cNvSpPr>
          <p:nvPr>
            <p:ph idx="1"/>
          </p:nvPr>
        </p:nvSpPr>
        <p:spPr/>
        <p:txBody>
          <a:bodyPr/>
          <a:lstStyle/>
          <a:p>
            <a:pPr marL="457200" indent="-457200">
              <a:buClr>
                <a:schemeClr val="tx1"/>
              </a:buClr>
              <a:buFont typeface="+mj-lt"/>
              <a:buAutoNum type="arabicPeriod"/>
            </a:pPr>
            <a:r>
              <a:rPr lang="en-IN" b="1" dirty="0">
                <a:solidFill>
                  <a:srgbClr val="008000"/>
                </a:solidFill>
              </a:rPr>
              <a:t>class </a:t>
            </a:r>
            <a:r>
              <a:rPr lang="en-IN" b="1" dirty="0">
                <a:solidFill>
                  <a:srgbClr val="0000FF"/>
                </a:solidFill>
              </a:rPr>
              <a:t>Array1</a:t>
            </a:r>
            <a:r>
              <a:rPr lang="en-IN" b="1" dirty="0">
                <a:solidFill>
                  <a:srgbClr val="666666"/>
                </a:solidFill>
              </a:rPr>
              <a:t>{</a:t>
            </a:r>
          </a:p>
          <a:p>
            <a:pPr marL="457200" indent="-457200">
              <a:buClr>
                <a:schemeClr val="tx1"/>
              </a:buClr>
              <a:buFont typeface="+mj-lt"/>
              <a:buAutoNum type="arabicPeriod"/>
            </a:pPr>
            <a:r>
              <a:rPr lang="en-US" b="1" dirty="0">
                <a:solidFill>
                  <a:srgbClr val="008000"/>
                </a:solidFill>
              </a:rPr>
              <a:t>	public static </a:t>
            </a:r>
            <a:r>
              <a:rPr lang="en-US" b="1" dirty="0">
                <a:solidFill>
                  <a:srgbClr val="B00040"/>
                </a:solidFill>
              </a:rPr>
              <a:t>void </a:t>
            </a:r>
            <a:r>
              <a:rPr lang="en-US" b="1" dirty="0">
                <a:solidFill>
                  <a:srgbClr val="0000FF"/>
                </a:solidFill>
              </a:rPr>
              <a:t>main</a:t>
            </a:r>
            <a:r>
              <a:rPr lang="en-US" b="1" dirty="0">
                <a:solidFill>
                  <a:srgbClr val="666666"/>
                </a:solidFill>
              </a:rPr>
              <a:t>(String[] </a:t>
            </a:r>
            <a:r>
              <a:rPr lang="en-US" b="1" dirty="0" err="1">
                <a:solidFill>
                  <a:srgbClr val="666666"/>
                </a:solidFill>
              </a:rPr>
              <a:t>args</a:t>
            </a:r>
            <a:r>
              <a:rPr lang="en-US" b="1" dirty="0">
                <a:solidFill>
                  <a:srgbClr val="666666"/>
                </a:solidFill>
              </a:rPr>
              <a:t>) {</a:t>
            </a:r>
          </a:p>
          <a:p>
            <a:pPr marL="457200" indent="-457200">
              <a:buClr>
                <a:schemeClr val="tx1"/>
              </a:buClr>
              <a:buFont typeface="+mj-lt"/>
              <a:buAutoNum type="arabicPeriod"/>
            </a:pPr>
            <a:r>
              <a:rPr lang="en-IN" dirty="0">
                <a:solidFill>
                  <a:srgbClr val="B00040"/>
                </a:solidFill>
              </a:rPr>
              <a:t>		</a:t>
            </a:r>
            <a:r>
              <a:rPr lang="en-IN" dirty="0" err="1">
                <a:solidFill>
                  <a:srgbClr val="B00040"/>
                </a:solidFill>
              </a:rPr>
              <a:t>int</a:t>
            </a:r>
            <a:r>
              <a:rPr lang="en-IN" dirty="0">
                <a:solidFill>
                  <a:srgbClr val="B00040"/>
                </a:solidFill>
              </a:rPr>
              <a:t> a</a:t>
            </a:r>
            <a:r>
              <a:rPr lang="en-IN" dirty="0">
                <a:solidFill>
                  <a:srgbClr val="666666"/>
                </a:solidFill>
              </a:rPr>
              <a:t>[ ]={10,20,30,40,50};</a:t>
            </a:r>
          </a:p>
          <a:p>
            <a:pPr marL="457200" indent="-457200">
              <a:buClr>
                <a:schemeClr val="tx1"/>
              </a:buClr>
              <a:buFont typeface="+mj-lt"/>
              <a:buAutoNum type="arabicPeriod"/>
            </a:pPr>
            <a:r>
              <a:rPr lang="en-IN" b="1" dirty="0">
                <a:solidFill>
                  <a:srgbClr val="008000"/>
                </a:solidFill>
              </a:rPr>
              <a:t>		for</a:t>
            </a:r>
            <a:r>
              <a:rPr lang="en-IN" b="1" dirty="0">
                <a:solidFill>
                  <a:srgbClr val="666666"/>
                </a:solidFill>
              </a:rPr>
              <a:t>(</a:t>
            </a:r>
            <a:r>
              <a:rPr lang="en-IN" b="1" dirty="0" err="1">
                <a:solidFill>
                  <a:srgbClr val="B00040"/>
                </a:solidFill>
              </a:rPr>
              <a:t>int</a:t>
            </a:r>
            <a:r>
              <a:rPr lang="en-IN" b="1" dirty="0">
                <a:solidFill>
                  <a:srgbClr val="B00040"/>
                </a:solidFill>
              </a:rPr>
              <a:t> </a:t>
            </a:r>
            <a:r>
              <a:rPr lang="en-IN" b="1" dirty="0" err="1">
                <a:solidFill>
                  <a:srgbClr val="A0A000"/>
                </a:solidFill>
              </a:rPr>
              <a:t>i</a:t>
            </a:r>
            <a:r>
              <a:rPr lang="en-IN" b="1" dirty="0">
                <a:solidFill>
                  <a:srgbClr val="A0A000"/>
                </a:solidFill>
              </a:rPr>
              <a:t> : a</a:t>
            </a:r>
            <a:r>
              <a:rPr lang="en-IN" b="1" dirty="0">
                <a:solidFill>
                  <a:srgbClr val="666666"/>
                </a:solidFill>
              </a:rPr>
              <a:t>){</a:t>
            </a:r>
            <a:r>
              <a:rPr lang="en-IN" b="1" i="1" dirty="0">
                <a:solidFill>
                  <a:srgbClr val="408080"/>
                </a:solidFill>
              </a:rPr>
              <a:t>// for each</a:t>
            </a:r>
          </a:p>
          <a:p>
            <a:pPr marL="457200" indent="-457200">
              <a:buClr>
                <a:schemeClr val="tx1"/>
              </a:buClr>
              <a:buFont typeface="+mj-lt"/>
              <a:buAutoNum type="arabicPeriod"/>
            </a:pPr>
            <a:r>
              <a:rPr lang="en-IN" dirty="0"/>
              <a:t>			</a:t>
            </a:r>
            <a:r>
              <a:rPr lang="en-IN" dirty="0" err="1"/>
              <a:t>System</a:t>
            </a:r>
            <a:r>
              <a:rPr lang="en-IN" dirty="0" err="1">
                <a:solidFill>
                  <a:srgbClr val="666666"/>
                </a:solidFill>
              </a:rPr>
              <a:t>.</a:t>
            </a:r>
            <a:r>
              <a:rPr lang="en-IN" dirty="0" err="1">
                <a:solidFill>
                  <a:srgbClr val="7D9029"/>
                </a:solidFill>
              </a:rPr>
              <a:t>out</a:t>
            </a:r>
            <a:r>
              <a:rPr lang="en-IN" dirty="0" err="1">
                <a:solidFill>
                  <a:srgbClr val="666666"/>
                </a:solidFill>
              </a:rPr>
              <a:t>.</a:t>
            </a:r>
            <a:r>
              <a:rPr lang="en-IN" dirty="0" err="1">
                <a:solidFill>
                  <a:srgbClr val="7D9029"/>
                </a:solidFill>
              </a:rPr>
              <a:t>println</a:t>
            </a:r>
            <a:r>
              <a:rPr lang="en-IN" dirty="0">
                <a:solidFill>
                  <a:srgbClr val="666666"/>
                </a:solidFill>
              </a:rPr>
              <a:t>(</a:t>
            </a:r>
            <a:r>
              <a:rPr lang="en-IN" dirty="0" err="1">
                <a:solidFill>
                  <a:srgbClr val="666666"/>
                </a:solidFill>
              </a:rPr>
              <a:t>i</a:t>
            </a:r>
            <a:r>
              <a:rPr lang="en-IN" dirty="0">
                <a:solidFill>
                  <a:srgbClr val="666666"/>
                </a:solidFill>
              </a:rPr>
              <a:t>);</a:t>
            </a:r>
          </a:p>
          <a:p>
            <a:pPr marL="457200" indent="-457200">
              <a:buClr>
                <a:schemeClr val="tx1"/>
              </a:buClr>
              <a:buFont typeface="+mj-lt"/>
              <a:buAutoNum type="arabicPeriod"/>
            </a:pPr>
            <a:r>
              <a:rPr lang="en-IN" dirty="0">
                <a:solidFill>
                  <a:srgbClr val="666666"/>
                </a:solidFill>
              </a:rPr>
              <a:t>		}</a:t>
            </a:r>
          </a:p>
          <a:p>
            <a:pPr marL="457200" indent="-457200">
              <a:buClr>
                <a:schemeClr val="tx1"/>
              </a:buClr>
              <a:buFont typeface="+mj-lt"/>
              <a:buAutoNum type="arabicPeriod"/>
            </a:pPr>
            <a:r>
              <a:rPr lang="en-IN" dirty="0">
                <a:solidFill>
                  <a:srgbClr val="666666"/>
                </a:solidFill>
              </a:rPr>
              <a:t>	}</a:t>
            </a:r>
          </a:p>
          <a:p>
            <a:pPr marL="457200" indent="-457200">
              <a:buClr>
                <a:schemeClr val="tx1"/>
              </a:buClr>
              <a:buFont typeface="+mj-lt"/>
              <a:buAutoNum type="arabicPeriod"/>
            </a:pPr>
            <a:r>
              <a:rPr lang="en-IN" dirty="0">
                <a:solidFill>
                  <a:srgbClr val="666666"/>
                </a:solidFill>
              </a:rPr>
              <a:t>}</a:t>
            </a:r>
          </a:p>
          <a:p>
            <a:endParaRPr lang="en-IN" dirty="0"/>
          </a:p>
        </p:txBody>
      </p:sp>
      <p:sp>
        <p:nvSpPr>
          <p:cNvPr id="5" name="Rectangle 4"/>
          <p:cNvSpPr/>
          <p:nvPr/>
        </p:nvSpPr>
        <p:spPr>
          <a:xfrm>
            <a:off x="6395060" y="863444"/>
            <a:ext cx="5665761" cy="3139321"/>
          </a:xfrm>
          <a:prstGeom prst="rect">
            <a:avLst/>
          </a:prstGeom>
        </p:spPr>
        <p:txBody>
          <a:bodyPr wrap="square">
            <a:spAutoFit/>
          </a:bodyPr>
          <a:lstStyle/>
          <a:p>
            <a:r>
              <a:rPr lang="en-IN" b="1" dirty="0">
                <a:solidFill>
                  <a:srgbClr val="FF0000"/>
                </a:solidFill>
              </a:rPr>
              <a:t>Limitations of for-each loop</a:t>
            </a:r>
          </a:p>
          <a:p>
            <a:pPr marL="342900" indent="-342900">
              <a:buFont typeface="+mj-lt"/>
              <a:buAutoNum type="arabicPeriod"/>
            </a:pPr>
            <a:r>
              <a:rPr lang="en-US" dirty="0">
                <a:solidFill>
                  <a:srgbClr val="273239"/>
                </a:solidFill>
              </a:rPr>
              <a:t>For-each loops are not appropriate when you want to modify the array</a:t>
            </a:r>
            <a:r>
              <a:rPr lang="en-IN" dirty="0">
                <a:solidFill>
                  <a:srgbClr val="273239"/>
                </a:solidFill>
              </a:rPr>
              <a:t>.</a:t>
            </a:r>
          </a:p>
          <a:p>
            <a:pPr marL="342900" indent="-342900">
              <a:buFont typeface="+mj-lt"/>
              <a:buAutoNum type="arabicPeriod"/>
            </a:pPr>
            <a:r>
              <a:rPr lang="en-US" dirty="0"/>
              <a:t>For-each loops </a:t>
            </a:r>
            <a:r>
              <a:rPr lang="en-US" b="1" dirty="0"/>
              <a:t>do not keep track of index</a:t>
            </a:r>
            <a:r>
              <a:rPr lang="en-US" dirty="0"/>
              <a:t>. So we can not obtain array index using For-Each loop.</a:t>
            </a:r>
          </a:p>
          <a:p>
            <a:pPr marL="342900" indent="-342900">
              <a:buFont typeface="+mj-lt"/>
              <a:buAutoNum type="arabicPeriod"/>
            </a:pPr>
            <a:r>
              <a:rPr lang="en-US" dirty="0"/>
              <a:t>For-each </a:t>
            </a:r>
            <a:r>
              <a:rPr lang="en-US" b="1" dirty="0"/>
              <a:t>only iterates forward over the array in single steps.</a:t>
            </a:r>
          </a:p>
          <a:p>
            <a:pPr marL="342900" indent="-342900">
              <a:buFont typeface="+mj-lt"/>
              <a:buAutoNum type="arabicPeriod"/>
            </a:pPr>
            <a:r>
              <a:rPr lang="en-US" dirty="0"/>
              <a:t>For-each </a:t>
            </a:r>
            <a:r>
              <a:rPr lang="en-US" b="1" dirty="0"/>
              <a:t>cannot process two decision making statements</a:t>
            </a:r>
            <a:r>
              <a:rPr lang="en-US" dirty="0"/>
              <a:t> at once.</a:t>
            </a:r>
          </a:p>
          <a:p>
            <a:pPr marL="342900" indent="-342900">
              <a:buFont typeface="+mj-lt"/>
              <a:buAutoNum type="arabicPeriod"/>
            </a:pPr>
            <a:r>
              <a:rPr lang="en-US" dirty="0"/>
              <a:t>For-each also has some </a:t>
            </a:r>
            <a:r>
              <a:rPr lang="en-US" b="1" dirty="0"/>
              <a:t>performance overhead </a:t>
            </a:r>
            <a:r>
              <a:rPr lang="en-US" dirty="0"/>
              <a:t>over simple iteration.</a:t>
            </a:r>
            <a:endParaRPr lang="en-IN" dirty="0"/>
          </a:p>
        </p:txBody>
      </p:sp>
    </p:spTree>
    <p:extLst>
      <p:ext uri="{BB962C8B-B14F-4D97-AF65-F5344CB8AC3E}">
        <p14:creationId xmlns:p14="http://schemas.microsoft.com/office/powerpoint/2010/main" val="131726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WAP to print elements of an array in reverse order</a:t>
            </a:r>
            <a:endParaRPr lang="en-IN" dirty="0"/>
          </a:p>
        </p:txBody>
      </p:sp>
      <p:sp>
        <p:nvSpPr>
          <p:cNvPr id="7" name="Content Placeholder 2"/>
          <p:cNvSpPr>
            <a:spLocks noGrp="1"/>
          </p:cNvSpPr>
          <p:nvPr>
            <p:ph idx="1"/>
          </p:nvPr>
        </p:nvSpPr>
        <p:spPr>
          <a:xfrm>
            <a:off x="131180" y="863444"/>
            <a:ext cx="11929641" cy="5590565"/>
          </a:xfrm>
        </p:spPr>
        <p:txBody>
          <a:bodyPr/>
          <a:lstStyle/>
          <a:p>
            <a:pPr marL="457200" indent="-457200">
              <a:spcBef>
                <a:spcPts val="0"/>
              </a:spcBef>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IN" sz="2000" dirty="0">
                <a:solidFill>
                  <a:srgbClr val="008000"/>
                </a:solidFill>
                <a:latin typeface="Consolas" panose="020B0609020204030204" pitchFamily="49" charset="0"/>
              </a:rPr>
              <a:t>public class </a:t>
            </a:r>
            <a:r>
              <a:rPr lang="en-IN" sz="2000" b="1" dirty="0" err="1">
                <a:solidFill>
                  <a:srgbClr val="0000FF"/>
                </a:solidFill>
                <a:latin typeface="Consolas" panose="020B0609020204030204" pitchFamily="49" charset="0"/>
              </a:rPr>
              <a:t>RevArray</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latin typeface="Consolas" panose="020B0609020204030204" pitchFamily="49" charset="0"/>
              </a:rPr>
              <a:t>  </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 n;</a:t>
            </a:r>
          </a:p>
          <a:p>
            <a:pPr marL="457200" indent="-457200">
              <a:spcBef>
                <a:spcPts val="0"/>
              </a:spcBef>
              <a:buFont typeface="+mj-lt"/>
              <a:buAutoNum type="arabicPeriod"/>
            </a:pPr>
            <a:r>
              <a:rPr lang="en-IN" sz="2000" dirty="0">
                <a:latin typeface="Consolas" panose="020B0609020204030204" pitchFamily="49" charset="0"/>
              </a:rPr>
              <a:t>  </a:t>
            </a: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 a;</a:t>
            </a:r>
          </a:p>
          <a:p>
            <a:pPr marL="457200" indent="-457200">
              <a:spcBef>
                <a:spcPts val="0"/>
              </a:spcBef>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Scanner</a:t>
            </a:r>
            <a:r>
              <a:rPr lang="en-IN" sz="2000" dirty="0">
                <a:solidFill>
                  <a:srgbClr val="666666"/>
                </a:solidFill>
                <a:latin typeface="Consolas" panose="020B0609020204030204" pitchFamily="49" charset="0"/>
              </a:rPr>
              <a:t>(System.</a:t>
            </a:r>
            <a:r>
              <a:rPr lang="en-IN" sz="2000" dirty="0">
                <a:solidFill>
                  <a:srgbClr val="7D9029"/>
                </a:solidFill>
                <a:latin typeface="Consolas" panose="020B0609020204030204" pitchFamily="49" charset="0"/>
              </a:rPr>
              <a:t>in</a:t>
            </a:r>
            <a:r>
              <a:rPr lang="en-IN" sz="2000" dirty="0">
                <a:solidFill>
                  <a:srgbClr val="666666"/>
                </a:solidFill>
                <a:latin typeface="Consolas" panose="020B0609020204030204" pitchFamily="49" charset="0"/>
              </a:rPr>
              <a:t>);    </a:t>
            </a:r>
          </a:p>
          <a:p>
            <a:pPr marL="457200" indent="-457200">
              <a:spcBef>
                <a:spcPts val="0"/>
              </a:spcBef>
              <a:buFont typeface="+mj-lt"/>
              <a:buAutoNum type="arabicPeriod"/>
            </a:pPr>
            <a:r>
              <a:rPr lang="en-US" sz="2000" dirty="0">
                <a:latin typeface="Consolas" panose="020B0609020204030204" pitchFamily="49" charset="0"/>
              </a:rPr>
              <a:t>  </a:t>
            </a:r>
            <a:r>
              <a:rPr lang="en-US" sz="2000" dirty="0" err="1">
                <a:latin typeface="Consolas" panose="020B0609020204030204" pitchFamily="49" charset="0"/>
              </a:rPr>
              <a:t>System</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out</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print</a:t>
            </a:r>
            <a:r>
              <a:rPr lang="en-US" sz="2000" dirty="0">
                <a:solidFill>
                  <a:srgbClr val="666666"/>
                </a:solidFill>
                <a:latin typeface="Consolas" panose="020B0609020204030204" pitchFamily="49" charset="0"/>
              </a:rPr>
              <a:t>(</a:t>
            </a:r>
            <a:r>
              <a:rPr lang="en-US" sz="2000" dirty="0">
                <a:solidFill>
                  <a:srgbClr val="BA2121"/>
                </a:solidFill>
                <a:latin typeface="Consolas" panose="020B0609020204030204" pitchFamily="49" charset="0"/>
              </a:rPr>
              <a:t>"Enter Size of an Array:"</a:t>
            </a:r>
            <a:r>
              <a:rPr lang="en-US"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latin typeface="Consolas" panose="020B0609020204030204" pitchFamily="49" charset="0"/>
              </a:rPr>
              <a:t>  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US" sz="2000" dirty="0">
                <a:solidFill>
                  <a:srgbClr val="666666"/>
                </a:solidFill>
                <a:latin typeface="Consolas" panose="020B0609020204030204" pitchFamily="49" charset="0"/>
              </a:rPr>
              <a:t>  </a:t>
            </a:r>
            <a:r>
              <a:rPr lang="en-IN" sz="2000" b="1" dirty="0">
                <a:solidFill>
                  <a:srgbClr val="666666"/>
                </a:solidFill>
                <a:latin typeface="Consolas" panose="020B0609020204030204" pitchFamily="49" charset="0"/>
              </a:rPr>
              <a:t>a=</a:t>
            </a:r>
            <a:r>
              <a:rPr lang="en-IN" sz="2000" b="1" dirty="0">
                <a:solidFill>
                  <a:srgbClr val="008000"/>
                </a:solidFill>
                <a:latin typeface="Consolas" panose="020B0609020204030204" pitchFamily="49" charset="0"/>
              </a:rPr>
              <a:t>new </a:t>
            </a: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[n];</a:t>
            </a:r>
          </a:p>
          <a:p>
            <a:pPr marL="45720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a:t>
            </a:r>
            <a:r>
              <a:rPr lang="en-IN" sz="2000" b="1" dirty="0">
                <a:solidFill>
                  <a:srgbClr val="008000"/>
                </a:solidFill>
                <a:latin typeface="Consolas" panose="020B0609020204030204" pitchFamily="49" charset="0"/>
              </a:rPr>
              <a:t>enter</a:t>
            </a:r>
            <a:r>
              <a:rPr lang="en-IN" sz="2000" b="1" dirty="0">
                <a:solidFill>
                  <a:srgbClr val="BA2121"/>
                </a:solidFill>
                <a:latin typeface="Consolas" panose="020B0609020204030204" pitchFamily="49" charset="0"/>
              </a:rPr>
              <a:t>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b="1" dirty="0">
                <a:latin typeface="Consolas" panose="020B0609020204030204" pitchFamily="49" charset="0"/>
              </a:rPr>
              <a:t>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sc.</a:t>
            </a:r>
            <a:r>
              <a:rPr lang="en-IN" sz="2000" b="1" dirty="0" err="1">
                <a:solidFill>
                  <a:srgbClr val="7D9029"/>
                </a:solidFill>
                <a:latin typeface="Consolas" panose="020B0609020204030204" pitchFamily="49" charset="0"/>
              </a:rPr>
              <a:t>nextInt</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b="1" dirty="0">
                <a:latin typeface="Consolas" panose="020B0609020204030204" pitchFamily="49" charset="0"/>
              </a:rPr>
              <a:t>  </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"Reverse Array"</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=n-1;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&gt;=0;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p>
          <a:p>
            <a:pPr marL="457200" indent="-457200">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println</a:t>
            </a:r>
            <a:r>
              <a:rPr lang="en-IN" sz="2000" b="1" dirty="0">
                <a:solidFill>
                  <a:srgbClr val="666666"/>
                </a:solidFill>
                <a:latin typeface="Consolas" panose="020B0609020204030204" pitchFamily="49" charset="0"/>
              </a:rPr>
              <a:t>(a[</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r>
              <a:rPr lang="en-IN"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endParaRPr lang="en-IN" sz="2000" dirty="0">
              <a:solidFill>
                <a:srgbClr val="666666"/>
              </a:solidFill>
              <a:latin typeface="Consolas" panose="020B0609020204030204" pitchFamily="49" charset="0"/>
            </a:endParaRPr>
          </a:p>
        </p:txBody>
      </p:sp>
      <p:sp>
        <p:nvSpPr>
          <p:cNvPr id="8" name="Rectangle 7"/>
          <p:cNvSpPr/>
          <p:nvPr/>
        </p:nvSpPr>
        <p:spPr>
          <a:xfrm>
            <a:off x="9434515" y="2928920"/>
            <a:ext cx="2495550" cy="3693319"/>
          </a:xfrm>
          <a:prstGeom prst="rect">
            <a:avLst/>
          </a:prstGeom>
          <a:solidFill>
            <a:schemeClr val="tx1"/>
          </a:solidFill>
        </p:spPr>
        <p:txBody>
          <a:bodyPr wrap="square">
            <a:spAutoFit/>
          </a:bodyPr>
          <a:lstStyle/>
          <a:p>
            <a:r>
              <a:rPr lang="en-IN" dirty="0">
                <a:solidFill>
                  <a:schemeClr val="bg1"/>
                </a:solidFill>
                <a:latin typeface="Consolas" panose="020B0609020204030204" pitchFamily="49" charset="0"/>
              </a:rPr>
              <a:t>Enter Size of an Array:5</a:t>
            </a:r>
          </a:p>
          <a:p>
            <a:r>
              <a:rPr lang="en-IN" dirty="0">
                <a:solidFill>
                  <a:schemeClr val="bg1"/>
                </a:solidFill>
                <a:latin typeface="Consolas" panose="020B0609020204030204" pitchFamily="49" charset="0"/>
              </a:rPr>
              <a:t>enter a[0]:1</a:t>
            </a:r>
          </a:p>
          <a:p>
            <a:r>
              <a:rPr lang="en-IN" dirty="0">
                <a:solidFill>
                  <a:schemeClr val="bg1"/>
                </a:solidFill>
                <a:latin typeface="Consolas" panose="020B0609020204030204" pitchFamily="49" charset="0"/>
              </a:rPr>
              <a:t>enter a[1]:2</a:t>
            </a:r>
          </a:p>
          <a:p>
            <a:r>
              <a:rPr lang="en-IN" dirty="0">
                <a:solidFill>
                  <a:schemeClr val="bg1"/>
                </a:solidFill>
                <a:latin typeface="Consolas" panose="020B0609020204030204" pitchFamily="49" charset="0"/>
              </a:rPr>
              <a:t>enter a[2]:3</a:t>
            </a:r>
          </a:p>
          <a:p>
            <a:r>
              <a:rPr lang="en-IN" dirty="0">
                <a:solidFill>
                  <a:schemeClr val="bg1"/>
                </a:solidFill>
                <a:latin typeface="Consolas" panose="020B0609020204030204" pitchFamily="49" charset="0"/>
              </a:rPr>
              <a:t>enter a[3]:4</a:t>
            </a:r>
          </a:p>
          <a:p>
            <a:r>
              <a:rPr lang="en-IN" dirty="0">
                <a:solidFill>
                  <a:schemeClr val="bg1"/>
                </a:solidFill>
                <a:latin typeface="Consolas" panose="020B0609020204030204" pitchFamily="49" charset="0"/>
              </a:rPr>
              <a:t>enter a[4]:5</a:t>
            </a:r>
          </a:p>
          <a:p>
            <a:r>
              <a:rPr lang="en-IN" dirty="0">
                <a:solidFill>
                  <a:schemeClr val="bg1"/>
                </a:solidFill>
                <a:latin typeface="Consolas" panose="020B0609020204030204" pitchFamily="49" charset="0"/>
              </a:rPr>
              <a:t>Reverse Array</a:t>
            </a:r>
          </a:p>
          <a:p>
            <a:r>
              <a:rPr lang="en-IN" dirty="0">
                <a:solidFill>
                  <a:schemeClr val="bg1"/>
                </a:solidFill>
                <a:latin typeface="Consolas" panose="020B0609020204030204" pitchFamily="49" charset="0"/>
              </a:rPr>
              <a:t>5</a:t>
            </a:r>
          </a:p>
          <a:p>
            <a:r>
              <a:rPr lang="en-IN" dirty="0">
                <a:solidFill>
                  <a:schemeClr val="bg1"/>
                </a:solidFill>
                <a:latin typeface="Consolas" panose="020B0609020204030204" pitchFamily="49" charset="0"/>
              </a:rPr>
              <a:t>4</a:t>
            </a:r>
          </a:p>
          <a:p>
            <a:r>
              <a:rPr lang="en-IN" dirty="0">
                <a:solidFill>
                  <a:schemeClr val="bg1"/>
                </a:solidFill>
                <a:latin typeface="Consolas" panose="020B0609020204030204" pitchFamily="49" charset="0"/>
              </a:rPr>
              <a:t>3</a:t>
            </a:r>
          </a:p>
          <a:p>
            <a:r>
              <a:rPr lang="en-IN" dirty="0">
                <a:solidFill>
                  <a:schemeClr val="bg1"/>
                </a:solidFill>
                <a:latin typeface="Consolas" panose="020B0609020204030204" pitchFamily="49" charset="0"/>
              </a:rPr>
              <a:t>2</a:t>
            </a:r>
          </a:p>
          <a:p>
            <a:r>
              <a:rPr lang="en-IN" dirty="0">
                <a:solidFill>
                  <a:schemeClr val="bg1"/>
                </a:solidFill>
                <a:latin typeface="Consolas" panose="020B0609020204030204" pitchFamily="49" charset="0"/>
              </a:rPr>
              <a:t>1</a:t>
            </a:r>
          </a:p>
        </p:txBody>
      </p:sp>
      <p:sp>
        <p:nvSpPr>
          <p:cNvPr id="9" name="Rectangle: Top Corners Rounded 7">
            <a:extLst>
              <a:ext uri="{FF2B5EF4-FFF2-40B4-BE49-F238E27FC236}">
                <a16:creationId xmlns:a16="http://schemas.microsoft.com/office/drawing/2014/main" id="{44F07624-C23C-4B43-A144-CB0878CB992A}"/>
              </a:ext>
            </a:extLst>
          </p:cNvPr>
          <p:cNvSpPr/>
          <p:nvPr/>
        </p:nvSpPr>
        <p:spPr>
          <a:xfrm>
            <a:off x="9434515" y="2599736"/>
            <a:ext cx="12954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259099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WAP to count positive number, negative number and zero from an array of n size</a:t>
            </a:r>
            <a:endParaRPr lang="en-IN" sz="2800" dirty="0"/>
          </a:p>
        </p:txBody>
      </p:sp>
      <p:sp>
        <p:nvSpPr>
          <p:cNvPr id="4" name="Content Placeholder 2"/>
          <p:cNvSpPr>
            <a:spLocks noGrp="1"/>
          </p:cNvSpPr>
          <p:nvPr>
            <p:ph idx="1"/>
          </p:nvPr>
        </p:nvSpPr>
        <p:spPr/>
        <p:txBody>
          <a:bodyPr/>
          <a:lstStyle/>
          <a:p>
            <a:pPr marL="457200" indent="-457200">
              <a:spcBef>
                <a:spcPts val="0"/>
              </a:spcBef>
              <a:buFont typeface="+mj-lt"/>
              <a:buAutoNum type="arabicPeriod"/>
            </a:pPr>
            <a:r>
              <a:rPr lang="en-IN" sz="1800" dirty="0">
                <a:solidFill>
                  <a:srgbClr val="008000"/>
                </a:solidFill>
                <a:latin typeface="Consolas" panose="020B0609020204030204" pitchFamily="49" charset="0"/>
              </a:rPr>
              <a:t>import </a:t>
            </a:r>
            <a:r>
              <a:rPr lang="en-IN" sz="1800" dirty="0" err="1">
                <a:solidFill>
                  <a:srgbClr val="0000FF"/>
                </a:solidFill>
                <a:latin typeface="Consolas" panose="020B0609020204030204" pitchFamily="49" charset="0"/>
              </a:rPr>
              <a:t>java.util</a:t>
            </a:r>
            <a:r>
              <a:rPr lang="en-IN" sz="1800" dirty="0">
                <a:solidFill>
                  <a:srgbClr val="0000FF"/>
                </a:solidFill>
                <a:latin typeface="Consolas" panose="020B0609020204030204" pitchFamily="49" charset="0"/>
              </a:rPr>
              <a:t>.*</a:t>
            </a:r>
            <a:r>
              <a:rPr lang="en-IN" sz="1800" dirty="0">
                <a:solidFill>
                  <a:srgbClr val="666666"/>
                </a:solidFill>
                <a:latin typeface="Consolas" panose="020B0609020204030204" pitchFamily="49" charset="0"/>
              </a:rPr>
              <a:t>;</a:t>
            </a:r>
          </a:p>
          <a:p>
            <a:pPr marL="457200" indent="-457200">
              <a:spcBef>
                <a:spcPts val="0"/>
              </a:spcBef>
              <a:buFont typeface="+mj-lt"/>
              <a:buAutoNum type="arabicPeriod"/>
            </a:pPr>
            <a:r>
              <a:rPr lang="en-IN" sz="1800" dirty="0">
                <a:solidFill>
                  <a:srgbClr val="008000"/>
                </a:solidFill>
                <a:latin typeface="Consolas" panose="020B0609020204030204" pitchFamily="49" charset="0"/>
              </a:rPr>
              <a:t>class </a:t>
            </a:r>
            <a:r>
              <a:rPr lang="en-IN" sz="1800" b="1" dirty="0">
                <a:solidFill>
                  <a:srgbClr val="0000FF"/>
                </a:solidFill>
                <a:latin typeface="Consolas" panose="020B0609020204030204" pitchFamily="49" charset="0"/>
              </a:rPr>
              <a:t>ArrayDemo1</a:t>
            </a:r>
            <a:r>
              <a:rPr lang="en-IN" sz="1800" dirty="0">
                <a:solidFill>
                  <a:srgbClr val="666666"/>
                </a:solidFill>
                <a:latin typeface="Consolas" panose="020B0609020204030204" pitchFamily="49" charset="0"/>
              </a:rPr>
              <a:t>{</a:t>
            </a:r>
          </a:p>
          <a:p>
            <a:pPr marL="457200" indent="-457200">
              <a:spcBef>
                <a:spcPts val="0"/>
              </a:spcBef>
              <a:buFont typeface="+mj-lt"/>
              <a:buAutoNum type="arabicPeriod"/>
            </a:pPr>
            <a:r>
              <a:rPr lang="en-US" sz="1800" dirty="0">
                <a:solidFill>
                  <a:srgbClr val="008000"/>
                </a:solidFill>
                <a:latin typeface="Consolas" panose="020B0609020204030204" pitchFamily="49" charset="0"/>
              </a:rPr>
              <a:t>public static </a:t>
            </a:r>
            <a:r>
              <a:rPr lang="en-US" sz="1800" dirty="0">
                <a:solidFill>
                  <a:srgbClr val="B00040"/>
                </a:solidFill>
                <a:latin typeface="Consolas" panose="020B0609020204030204" pitchFamily="49" charset="0"/>
              </a:rPr>
              <a:t>void </a:t>
            </a:r>
            <a:r>
              <a:rPr lang="en-US" sz="1800" dirty="0">
                <a:solidFill>
                  <a:srgbClr val="0000FF"/>
                </a:solidFill>
                <a:latin typeface="Consolas" panose="020B0609020204030204" pitchFamily="49" charset="0"/>
              </a:rPr>
              <a:t>main </a:t>
            </a:r>
            <a:r>
              <a:rPr lang="en-US" sz="1800" dirty="0">
                <a:solidFill>
                  <a:srgbClr val="666666"/>
                </a:solidFill>
                <a:latin typeface="Consolas" panose="020B0609020204030204" pitchFamily="49" charset="0"/>
              </a:rPr>
              <a:t>(String[] </a:t>
            </a:r>
            <a:r>
              <a:rPr lang="en-US" sz="1800" dirty="0" err="1">
                <a:solidFill>
                  <a:srgbClr val="666666"/>
                </a:solidFill>
                <a:latin typeface="Consolas" panose="020B0609020204030204" pitchFamily="49" charset="0"/>
              </a:rPr>
              <a:t>args</a:t>
            </a:r>
            <a:r>
              <a:rPr lang="en-US" sz="1800"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t>
            </a:r>
            <a:r>
              <a:rPr lang="en-IN" sz="1800" dirty="0" err="1">
                <a:solidFill>
                  <a:srgbClr val="B00040"/>
                </a:solidFill>
                <a:latin typeface="Consolas" panose="020B0609020204030204" pitchFamily="49" charset="0"/>
              </a:rPr>
              <a:t>n</a:t>
            </a:r>
            <a:r>
              <a:rPr lang="en-IN" sz="1800" dirty="0" err="1">
                <a:solidFill>
                  <a:srgbClr val="666666"/>
                </a:solidFill>
                <a:latin typeface="Consolas" panose="020B0609020204030204" pitchFamily="49" charset="0"/>
              </a:rPr>
              <a:t>,pos</a:t>
            </a:r>
            <a:r>
              <a:rPr lang="en-IN" sz="1800" dirty="0">
                <a:solidFill>
                  <a:srgbClr val="666666"/>
                </a:solidFill>
                <a:latin typeface="Consolas" panose="020B0609020204030204" pitchFamily="49" charset="0"/>
              </a:rPr>
              <a:t>=0,neg=0,z=0;</a:t>
            </a:r>
          </a:p>
          <a:p>
            <a:pPr marL="1071563" indent="-1071563">
              <a:spcBef>
                <a:spcPts val="0"/>
              </a:spcBef>
              <a:buFont typeface="+mj-lt"/>
              <a:buAutoNum type="arabicPeriod"/>
            </a:pPr>
            <a:r>
              <a:rPr lang="en-IN" sz="1800" b="1" dirty="0" err="1">
                <a:solidFill>
                  <a:srgbClr val="B00040"/>
                </a:solidFill>
                <a:latin typeface="Consolas" panose="020B0609020204030204" pitchFamily="49" charset="0"/>
              </a:rPr>
              <a:t>int</a:t>
            </a:r>
            <a:r>
              <a:rPr lang="en-IN" sz="1800" b="1" dirty="0">
                <a:solidFill>
                  <a:srgbClr val="666666"/>
                </a:solidFill>
                <a:latin typeface="Consolas" panose="020B0609020204030204" pitchFamily="49" charset="0"/>
              </a:rPr>
              <a:t>[] a=</a:t>
            </a:r>
            <a:r>
              <a:rPr lang="en-IN" sz="1800" b="1" dirty="0">
                <a:solidFill>
                  <a:srgbClr val="008000"/>
                </a:solidFill>
                <a:latin typeface="Consolas" panose="020B0609020204030204" pitchFamily="49" charset="0"/>
              </a:rPr>
              <a:t>new </a:t>
            </a:r>
            <a:r>
              <a:rPr lang="en-IN" sz="1800" b="1" dirty="0" err="1">
                <a:solidFill>
                  <a:srgbClr val="B00040"/>
                </a:solidFill>
                <a:latin typeface="Consolas" panose="020B0609020204030204" pitchFamily="49" charset="0"/>
              </a:rPr>
              <a:t>int</a:t>
            </a:r>
            <a:r>
              <a:rPr lang="en-IN" sz="1800" b="1" dirty="0">
                <a:solidFill>
                  <a:srgbClr val="666666"/>
                </a:solidFill>
                <a:latin typeface="Consolas" panose="020B0609020204030204" pitchFamily="49" charset="0"/>
              </a:rPr>
              <a:t>[5];  </a:t>
            </a:r>
          </a:p>
          <a:p>
            <a:pPr marL="1071563" indent="-1071563">
              <a:spcBef>
                <a:spcPts val="0"/>
              </a:spcBef>
              <a:buFont typeface="+mj-lt"/>
              <a:buAutoNum type="arabicPeriod"/>
            </a:pPr>
            <a:r>
              <a:rPr lang="en-IN" sz="1800" dirty="0">
                <a:latin typeface="Consolas" panose="020B0609020204030204" pitchFamily="49" charset="0"/>
              </a:rPr>
              <a:t>Scanner </a:t>
            </a:r>
            <a:r>
              <a:rPr lang="en-IN" sz="1800" dirty="0" err="1">
                <a:latin typeface="Consolas" panose="020B0609020204030204" pitchFamily="49" charset="0"/>
              </a:rPr>
              <a:t>sc</a:t>
            </a:r>
            <a:r>
              <a:rPr lang="en-IN" sz="1800" dirty="0">
                <a:latin typeface="Consolas" panose="020B0609020204030204" pitchFamily="49" charset="0"/>
              </a:rPr>
              <a:t> </a:t>
            </a:r>
            <a:r>
              <a:rPr lang="en-IN" sz="1800" dirty="0">
                <a:solidFill>
                  <a:srgbClr val="666666"/>
                </a:solidFill>
                <a:latin typeface="Consolas" panose="020B0609020204030204" pitchFamily="49" charset="0"/>
              </a:rPr>
              <a:t>= </a:t>
            </a:r>
            <a:r>
              <a:rPr lang="en-IN" sz="1800" dirty="0">
                <a:solidFill>
                  <a:srgbClr val="008000"/>
                </a:solidFill>
                <a:latin typeface="Consolas" panose="020B0609020204030204" pitchFamily="49" charset="0"/>
              </a:rPr>
              <a:t>new Scanner</a:t>
            </a:r>
            <a:r>
              <a:rPr lang="en-IN" sz="1800" dirty="0">
                <a:solidFill>
                  <a:srgbClr val="666666"/>
                </a:solidFill>
                <a:latin typeface="Consolas" panose="020B0609020204030204" pitchFamily="49" charset="0"/>
              </a:rPr>
              <a:t>(System.</a:t>
            </a:r>
            <a:r>
              <a:rPr lang="en-IN" sz="1800" dirty="0">
                <a:solidFill>
                  <a:srgbClr val="7D9029"/>
                </a:solidFill>
                <a:latin typeface="Consolas" panose="020B0609020204030204" pitchFamily="49" charset="0"/>
              </a:rPr>
              <a:t>in</a:t>
            </a:r>
            <a:r>
              <a:rPr lang="en-IN" sz="1800" dirty="0">
                <a:solidFill>
                  <a:srgbClr val="666666"/>
                </a:solidFill>
                <a:latin typeface="Consolas" panose="020B0609020204030204" pitchFamily="49" charset="0"/>
              </a:rPr>
              <a:t>); </a:t>
            </a:r>
          </a:p>
          <a:p>
            <a:pPr marL="1071563" indent="-1071563">
              <a:spcBef>
                <a:spcPts val="0"/>
              </a:spcBef>
              <a:buFont typeface="+mj-lt"/>
              <a:buAutoNum type="arabicPeriod"/>
            </a:pPr>
            <a:r>
              <a:rPr lang="en-IN" sz="1800" b="1" dirty="0" err="1">
                <a:latin typeface="Consolas" panose="020B0609020204030204" pitchFamily="49" charset="0"/>
              </a:rPr>
              <a:t>System</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out</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print</a:t>
            </a:r>
            <a:r>
              <a:rPr lang="en-IN" sz="1800" b="1" dirty="0">
                <a:solidFill>
                  <a:srgbClr val="666666"/>
                </a:solidFill>
                <a:latin typeface="Consolas" panose="020B0609020204030204" pitchFamily="49" charset="0"/>
              </a:rPr>
              <a:t>(</a:t>
            </a:r>
            <a:r>
              <a:rPr lang="en-IN" sz="1800" b="1" dirty="0">
                <a:solidFill>
                  <a:srgbClr val="BA2121"/>
                </a:solidFill>
                <a:latin typeface="Consolas" panose="020B0609020204030204" pitchFamily="49" charset="0"/>
              </a:rPr>
              <a:t>"enter Array Length:"</a:t>
            </a:r>
            <a:r>
              <a:rPr lang="en-IN" sz="1800" b="1"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b="1" dirty="0">
                <a:latin typeface="Consolas" panose="020B0609020204030204" pitchFamily="49" charset="0"/>
              </a:rPr>
              <a:t>n </a:t>
            </a:r>
            <a:r>
              <a:rPr lang="en-IN" sz="1800" b="1" dirty="0">
                <a:solidFill>
                  <a:srgbClr val="666666"/>
                </a:solidFill>
                <a:latin typeface="Consolas" panose="020B0609020204030204" pitchFamily="49" charset="0"/>
              </a:rPr>
              <a:t>= </a:t>
            </a:r>
            <a:r>
              <a:rPr lang="en-IN" sz="1800" b="1" dirty="0" err="1">
                <a:solidFill>
                  <a:srgbClr val="666666"/>
                </a:solidFill>
                <a:latin typeface="Consolas" panose="020B0609020204030204" pitchFamily="49" charset="0"/>
              </a:rPr>
              <a:t>sc.</a:t>
            </a:r>
            <a:r>
              <a:rPr lang="en-IN" sz="1800" b="1" dirty="0" err="1">
                <a:solidFill>
                  <a:srgbClr val="7D9029"/>
                </a:solidFill>
                <a:latin typeface="Consolas" panose="020B0609020204030204" pitchFamily="49" charset="0"/>
              </a:rPr>
              <a:t>nextInt</a:t>
            </a:r>
            <a:r>
              <a:rPr lang="en-IN" sz="1800" b="1" dirty="0">
                <a:solidFill>
                  <a:srgbClr val="666666"/>
                </a:solidFill>
                <a:latin typeface="Consolas" panose="020B0609020204030204" pitchFamily="49" charset="0"/>
              </a:rPr>
              <a:t>();  </a:t>
            </a:r>
          </a:p>
          <a:p>
            <a:pPr marL="1071563" indent="-1071563">
              <a:spcBef>
                <a:spcPts val="0"/>
              </a:spcBef>
              <a:buFont typeface="+mj-lt"/>
              <a:buAutoNum type="arabicPeriod"/>
            </a:pPr>
            <a:r>
              <a:rPr lang="en-IN" sz="1800" b="1" dirty="0">
                <a:solidFill>
                  <a:srgbClr val="008000"/>
                </a:solidFill>
                <a:latin typeface="Consolas" panose="020B0609020204030204" pitchFamily="49" charset="0"/>
              </a:rPr>
              <a:t>for</a:t>
            </a:r>
            <a:r>
              <a:rPr lang="en-IN" sz="1800" b="1" dirty="0">
                <a:solidFill>
                  <a:srgbClr val="666666"/>
                </a:solidFill>
                <a:latin typeface="Consolas" panose="020B0609020204030204" pitchFamily="49" charset="0"/>
              </a:rPr>
              <a:t>(</a:t>
            </a:r>
            <a:r>
              <a:rPr lang="en-IN" sz="1800" b="1" dirty="0" err="1">
                <a:solidFill>
                  <a:srgbClr val="B00040"/>
                </a:solidFill>
                <a:latin typeface="Consolas" panose="020B0609020204030204" pitchFamily="49" charset="0"/>
              </a:rPr>
              <a:t>int</a:t>
            </a:r>
            <a:r>
              <a:rPr lang="en-IN" sz="1800" b="1" dirty="0">
                <a:solidFill>
                  <a:srgbClr val="B00040"/>
                </a:solidFill>
                <a:latin typeface="Consolas" panose="020B0609020204030204" pitchFamily="49" charset="0"/>
              </a:rPr>
              <a:t> </a:t>
            </a:r>
            <a:r>
              <a:rPr lang="en-IN" sz="1800" b="1" dirty="0" err="1">
                <a:solidFill>
                  <a:srgbClr val="B00040"/>
                </a:solidFill>
                <a:latin typeface="Consolas" panose="020B0609020204030204" pitchFamily="49" charset="0"/>
              </a:rPr>
              <a:t>i</a:t>
            </a:r>
            <a:r>
              <a:rPr lang="en-IN" sz="1800" b="1" dirty="0">
                <a:solidFill>
                  <a:srgbClr val="666666"/>
                </a:solidFill>
                <a:latin typeface="Consolas" panose="020B0609020204030204" pitchFamily="49" charset="0"/>
              </a:rPr>
              <a:t>=0; </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&lt;n; </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 {</a:t>
            </a:r>
          </a:p>
          <a:p>
            <a:pPr marL="1614488" indent="-1614488">
              <a:spcBef>
                <a:spcPts val="0"/>
              </a:spcBef>
              <a:buFont typeface="+mj-lt"/>
              <a:buAutoNum type="arabicPeriod"/>
            </a:pPr>
            <a:r>
              <a:rPr lang="en-IN" sz="1800" b="1" dirty="0" err="1">
                <a:latin typeface="Consolas" panose="020B0609020204030204" pitchFamily="49" charset="0"/>
              </a:rPr>
              <a:t>System</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out</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print</a:t>
            </a:r>
            <a:r>
              <a:rPr lang="en-IN" sz="1800" b="1" dirty="0">
                <a:solidFill>
                  <a:srgbClr val="666666"/>
                </a:solidFill>
                <a:latin typeface="Consolas" panose="020B0609020204030204" pitchFamily="49" charset="0"/>
              </a:rPr>
              <a:t>(</a:t>
            </a:r>
            <a:r>
              <a:rPr lang="en-IN" sz="1800" b="1" dirty="0">
                <a:solidFill>
                  <a:srgbClr val="BA2121"/>
                </a:solidFill>
                <a:latin typeface="Consolas" panose="020B0609020204030204" pitchFamily="49" charset="0"/>
              </a:rPr>
              <a:t>"enter a["</a:t>
            </a:r>
            <a:r>
              <a:rPr lang="en-IN" sz="1800" b="1" dirty="0">
                <a:solidFill>
                  <a:srgbClr val="666666"/>
                </a:solidFill>
                <a:latin typeface="Consolas" panose="020B0609020204030204" pitchFamily="49" charset="0"/>
              </a:rPr>
              <a:t>+</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a:t>
            </a:r>
            <a:r>
              <a:rPr lang="en-IN" sz="1800" b="1" dirty="0">
                <a:solidFill>
                  <a:srgbClr val="BA2121"/>
                </a:solidFill>
                <a:latin typeface="Consolas" panose="020B0609020204030204" pitchFamily="49" charset="0"/>
              </a:rPr>
              <a:t>"]:"</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latin typeface="Consolas" panose="020B0609020204030204" pitchFamily="49" charset="0"/>
              </a:rPr>
              <a:t>a</a:t>
            </a:r>
            <a:r>
              <a:rPr lang="en-IN" sz="1800" b="1" dirty="0">
                <a:solidFill>
                  <a:srgbClr val="666666"/>
                </a:solidFill>
                <a:latin typeface="Consolas" panose="020B0609020204030204" pitchFamily="49" charset="0"/>
              </a:rPr>
              <a:t>[</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 = </a:t>
            </a:r>
            <a:r>
              <a:rPr lang="en-IN" sz="1800" b="1" dirty="0" err="1">
                <a:solidFill>
                  <a:srgbClr val="666666"/>
                </a:solidFill>
                <a:latin typeface="Consolas" panose="020B0609020204030204" pitchFamily="49" charset="0"/>
              </a:rPr>
              <a:t>sc.</a:t>
            </a:r>
            <a:r>
              <a:rPr lang="en-IN" sz="1800" b="1" dirty="0" err="1">
                <a:solidFill>
                  <a:srgbClr val="7D9029"/>
                </a:solidFill>
                <a:latin typeface="Consolas" panose="020B0609020204030204" pitchFamily="49" charset="0"/>
              </a:rPr>
              <a:t>nextInt</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solidFill>
                  <a:srgbClr val="008000"/>
                </a:solidFill>
                <a:latin typeface="Consolas" panose="020B0609020204030204" pitchFamily="49" charset="0"/>
              </a:rPr>
              <a:t>if</a:t>
            </a:r>
            <a:r>
              <a:rPr lang="en-IN" sz="1800" b="1" dirty="0">
                <a:solidFill>
                  <a:srgbClr val="666666"/>
                </a:solidFill>
                <a:latin typeface="Consolas" panose="020B0609020204030204" pitchFamily="49" charset="0"/>
              </a:rPr>
              <a:t>(a[</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]&gt;0)</a:t>
            </a:r>
          </a:p>
          <a:p>
            <a:pPr marL="1614488" indent="-1614488">
              <a:spcBef>
                <a:spcPts val="0"/>
              </a:spcBef>
              <a:buFont typeface="+mj-lt"/>
              <a:buAutoNum type="arabicPeriod"/>
            </a:pPr>
            <a:r>
              <a:rPr lang="en-IN" sz="1800" b="1" dirty="0">
                <a:latin typeface="Consolas" panose="020B0609020204030204" pitchFamily="49" charset="0"/>
              </a:rPr>
              <a:t>	</a:t>
            </a:r>
            <a:r>
              <a:rPr lang="en-IN" sz="1800" b="1" dirty="0" err="1">
                <a:latin typeface="Consolas" panose="020B0609020204030204" pitchFamily="49" charset="0"/>
              </a:rPr>
              <a:t>pos</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solidFill>
                  <a:srgbClr val="008000"/>
                </a:solidFill>
                <a:latin typeface="Consolas" panose="020B0609020204030204" pitchFamily="49" charset="0"/>
              </a:rPr>
              <a:t>else </a:t>
            </a:r>
            <a:r>
              <a:rPr lang="en-IN" sz="1800" b="1" dirty="0">
                <a:solidFill>
                  <a:srgbClr val="0000FF"/>
                </a:solidFill>
                <a:latin typeface="Consolas" panose="020B0609020204030204" pitchFamily="49" charset="0"/>
              </a:rPr>
              <a:t>if</a:t>
            </a:r>
            <a:r>
              <a:rPr lang="en-IN" sz="1800" b="1" dirty="0">
                <a:solidFill>
                  <a:srgbClr val="666666"/>
                </a:solidFill>
                <a:latin typeface="Consolas" panose="020B0609020204030204" pitchFamily="49" charset="0"/>
              </a:rPr>
              <a:t>(a[</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]&lt;0)</a:t>
            </a:r>
          </a:p>
          <a:p>
            <a:pPr marL="1614488" indent="-1614488">
              <a:spcBef>
                <a:spcPts val="0"/>
              </a:spcBef>
              <a:buFont typeface="+mj-lt"/>
              <a:buAutoNum type="arabicPeriod"/>
            </a:pPr>
            <a:r>
              <a:rPr lang="en-IN" sz="1800" b="1" dirty="0">
                <a:latin typeface="Consolas" panose="020B0609020204030204" pitchFamily="49" charset="0"/>
              </a:rPr>
              <a:t>	</a:t>
            </a:r>
            <a:r>
              <a:rPr lang="en-IN" sz="1800" b="1" dirty="0" err="1">
                <a:latin typeface="Consolas" panose="020B0609020204030204" pitchFamily="49" charset="0"/>
              </a:rPr>
              <a:t>neg</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solidFill>
                  <a:srgbClr val="008000"/>
                </a:solidFill>
                <a:latin typeface="Consolas" panose="020B0609020204030204" pitchFamily="49" charset="0"/>
              </a:rPr>
              <a:t>else</a:t>
            </a:r>
          </a:p>
          <a:p>
            <a:pPr marL="1614488" indent="-1614488">
              <a:spcBef>
                <a:spcPts val="0"/>
              </a:spcBef>
              <a:buFont typeface="+mj-lt"/>
              <a:buAutoNum type="arabicPeriod"/>
            </a:pPr>
            <a:r>
              <a:rPr lang="en-IN" sz="1800" b="1" dirty="0">
                <a:latin typeface="Consolas" panose="020B0609020204030204" pitchFamily="49" charset="0"/>
              </a:rPr>
              <a:t>	z</a:t>
            </a:r>
            <a:r>
              <a:rPr lang="en-IN" sz="1800" b="1"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b="1" dirty="0">
                <a:solidFill>
                  <a:srgbClr val="666666"/>
                </a:solidFill>
                <a:latin typeface="Consolas" panose="020B0609020204030204" pitchFamily="49" charset="0"/>
              </a:rPr>
              <a:t>} </a:t>
            </a:r>
          </a:p>
          <a:p>
            <a:pPr marL="1071563" indent="-1071563">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"Positive no="</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pos</a:t>
            </a:r>
            <a:r>
              <a:rPr lang="en-IN" sz="1800"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"Negative no="</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neg</a:t>
            </a:r>
            <a:r>
              <a:rPr lang="en-IN" sz="1800"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"Zero no="</a:t>
            </a:r>
            <a:r>
              <a:rPr lang="en-IN" sz="1800" dirty="0">
                <a:solidFill>
                  <a:srgbClr val="666666"/>
                </a:solidFill>
                <a:latin typeface="Consolas" panose="020B0609020204030204" pitchFamily="49" charset="0"/>
              </a:rPr>
              <a:t>+z);</a:t>
            </a:r>
          </a:p>
          <a:p>
            <a:pPr marL="457200" indent="-457200">
              <a:spcBef>
                <a:spcPts val="0"/>
              </a:spcBef>
              <a:buFont typeface="+mj-lt"/>
              <a:buAutoNum type="arabicPeriod"/>
            </a:pPr>
            <a:r>
              <a:rPr lang="en-IN" sz="1800" dirty="0">
                <a:solidFill>
                  <a:srgbClr val="666666"/>
                </a:solidFill>
                <a:latin typeface="Consolas" panose="020B0609020204030204" pitchFamily="49" charset="0"/>
              </a:rPr>
              <a:t>}}</a:t>
            </a:r>
          </a:p>
        </p:txBody>
      </p:sp>
      <p:sp>
        <p:nvSpPr>
          <p:cNvPr id="5" name="Rectangle 4"/>
          <p:cNvSpPr/>
          <p:nvPr/>
        </p:nvSpPr>
        <p:spPr>
          <a:xfrm>
            <a:off x="9434515" y="2928920"/>
            <a:ext cx="2495550" cy="2862322"/>
          </a:xfrm>
          <a:prstGeom prst="rect">
            <a:avLst/>
          </a:prstGeom>
          <a:solidFill>
            <a:schemeClr val="tx1"/>
          </a:solidFill>
        </p:spPr>
        <p:txBody>
          <a:bodyPr wrap="square">
            <a:spAutoFit/>
          </a:bodyPr>
          <a:lstStyle/>
          <a:p>
            <a:r>
              <a:rPr lang="pt-BR" dirty="0">
                <a:solidFill>
                  <a:schemeClr val="bg1"/>
                </a:solidFill>
                <a:latin typeface="Consolas" panose="020B0609020204030204" pitchFamily="49" charset="0"/>
              </a:rPr>
              <a:t>enter Array Length:5</a:t>
            </a:r>
          </a:p>
          <a:p>
            <a:r>
              <a:rPr lang="pt-BR" dirty="0">
                <a:solidFill>
                  <a:schemeClr val="bg1"/>
                </a:solidFill>
                <a:latin typeface="Consolas" panose="020B0609020204030204" pitchFamily="49" charset="0"/>
              </a:rPr>
              <a:t>enter a[0]:-3</a:t>
            </a:r>
          </a:p>
          <a:p>
            <a:r>
              <a:rPr lang="pt-BR" dirty="0">
                <a:solidFill>
                  <a:schemeClr val="bg1"/>
                </a:solidFill>
                <a:latin typeface="Consolas" panose="020B0609020204030204" pitchFamily="49" charset="0"/>
              </a:rPr>
              <a:t>enter a[1]:5</a:t>
            </a:r>
          </a:p>
          <a:p>
            <a:r>
              <a:rPr lang="pt-BR" dirty="0">
                <a:solidFill>
                  <a:schemeClr val="bg1"/>
                </a:solidFill>
                <a:latin typeface="Consolas" panose="020B0609020204030204" pitchFamily="49" charset="0"/>
              </a:rPr>
              <a:t>enter a[2]:0</a:t>
            </a:r>
          </a:p>
          <a:p>
            <a:r>
              <a:rPr lang="pt-BR" dirty="0">
                <a:solidFill>
                  <a:schemeClr val="bg1"/>
                </a:solidFill>
                <a:latin typeface="Consolas" panose="020B0609020204030204" pitchFamily="49" charset="0"/>
              </a:rPr>
              <a:t>enter a[3]:-2</a:t>
            </a:r>
          </a:p>
          <a:p>
            <a:r>
              <a:rPr lang="pt-BR" dirty="0">
                <a:solidFill>
                  <a:schemeClr val="bg1"/>
                </a:solidFill>
                <a:latin typeface="Consolas" panose="020B0609020204030204" pitchFamily="49" charset="0"/>
              </a:rPr>
              <a:t>enter a[4]:00</a:t>
            </a:r>
          </a:p>
          <a:p>
            <a:r>
              <a:rPr lang="pt-BR" dirty="0">
                <a:solidFill>
                  <a:schemeClr val="bg1"/>
                </a:solidFill>
                <a:latin typeface="Consolas" panose="020B0609020204030204" pitchFamily="49" charset="0"/>
              </a:rPr>
              <a:t>Positive no=1</a:t>
            </a:r>
          </a:p>
          <a:p>
            <a:r>
              <a:rPr lang="pt-BR" dirty="0">
                <a:solidFill>
                  <a:schemeClr val="bg1"/>
                </a:solidFill>
                <a:latin typeface="Consolas" panose="020B0609020204030204" pitchFamily="49" charset="0"/>
              </a:rPr>
              <a:t>Negative no=2</a:t>
            </a:r>
          </a:p>
          <a:p>
            <a:r>
              <a:rPr lang="pt-BR" dirty="0">
                <a:solidFill>
                  <a:schemeClr val="bg1"/>
                </a:solidFill>
                <a:latin typeface="Consolas" panose="020B0609020204030204" pitchFamily="49" charset="0"/>
              </a:rPr>
              <a:t>Zero no=2</a:t>
            </a:r>
            <a:endParaRPr lang="en-IN" dirty="0">
              <a:solidFill>
                <a:schemeClr val="bg1"/>
              </a:solidFill>
              <a:latin typeface="Consolas" panose="020B0609020204030204" pitchFamily="49" charset="0"/>
            </a:endParaRPr>
          </a:p>
        </p:txBody>
      </p:sp>
      <p:sp>
        <p:nvSpPr>
          <p:cNvPr id="6" name="Rectangle: Top Corners Rounded 7">
            <a:extLst>
              <a:ext uri="{FF2B5EF4-FFF2-40B4-BE49-F238E27FC236}">
                <a16:creationId xmlns:a16="http://schemas.microsoft.com/office/drawing/2014/main" id="{44F07624-C23C-4B43-A144-CB0878CB992A}"/>
              </a:ext>
            </a:extLst>
          </p:cNvPr>
          <p:cNvSpPr/>
          <p:nvPr/>
        </p:nvSpPr>
        <p:spPr>
          <a:xfrm>
            <a:off x="9434515" y="2599736"/>
            <a:ext cx="12954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76052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Installation</a:t>
            </a:r>
            <a:endParaRPr lang="en-US" dirty="0"/>
          </a:p>
        </p:txBody>
      </p:sp>
      <p:sp>
        <p:nvSpPr>
          <p:cNvPr id="3" name="Content Placeholder 2"/>
          <p:cNvSpPr>
            <a:spLocks noGrp="1"/>
          </p:cNvSpPr>
          <p:nvPr>
            <p:ph idx="1"/>
          </p:nvPr>
        </p:nvSpPr>
        <p:spPr>
          <a:xfrm>
            <a:off x="131181" y="863444"/>
            <a:ext cx="9717669" cy="5590565"/>
          </a:xfrm>
        </p:spPr>
        <p:txBody>
          <a:bodyPr/>
          <a:lstStyle/>
          <a:p>
            <a:r>
              <a:rPr lang="en-US" dirty="0"/>
              <a:t>Java is a general-purpose computer-programming language that is </a:t>
            </a:r>
            <a:r>
              <a:rPr lang="en-US" b="1" dirty="0">
                <a:solidFill>
                  <a:srgbClr val="1D3064"/>
                </a:solidFill>
              </a:rPr>
              <a:t>open source</a:t>
            </a:r>
            <a:r>
              <a:rPr lang="en-US" dirty="0"/>
              <a:t>, </a:t>
            </a:r>
            <a:r>
              <a:rPr lang="en-US" b="1" dirty="0">
                <a:solidFill>
                  <a:srgbClr val="1D3064"/>
                </a:solidFill>
              </a:rPr>
              <a:t>platform independent, object-oriented </a:t>
            </a:r>
            <a:r>
              <a:rPr lang="en-US" dirty="0"/>
              <a:t>and specifically designed to have as few implementation dependencies as possible.</a:t>
            </a:r>
          </a:p>
          <a:p>
            <a:r>
              <a:rPr lang="en-US" dirty="0"/>
              <a:t>Java was originally developed by </a:t>
            </a:r>
            <a:r>
              <a:rPr lang="en-US" b="1" dirty="0"/>
              <a:t>James Gosling </a:t>
            </a:r>
            <a:r>
              <a:rPr lang="en-US" dirty="0"/>
              <a:t>at Sun Microsystems and released in 1995.</a:t>
            </a:r>
          </a:p>
          <a:p>
            <a:r>
              <a:rPr lang="en-US" dirty="0"/>
              <a:t>Java was initially named as Oak language and renamed to JAVA in 1995.</a:t>
            </a:r>
          </a:p>
          <a:p>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768817164"/>
              </p:ext>
            </p:extLst>
          </p:nvPr>
        </p:nvGraphicFramePr>
        <p:xfrm>
          <a:off x="131181" y="3445491"/>
          <a:ext cx="10398708" cy="3017520"/>
        </p:xfrm>
        <a:graphic>
          <a:graphicData uri="http://schemas.openxmlformats.org/drawingml/2006/table">
            <a:tbl>
              <a:tblPr bandRow="1">
                <a:tableStyleId>{5C22544A-7EE6-4342-B048-85BDC9FD1C3A}</a:tableStyleId>
              </a:tblPr>
              <a:tblGrid>
                <a:gridCol w="2026232">
                  <a:extLst>
                    <a:ext uri="{9D8B030D-6E8A-4147-A177-3AD203B41FA5}">
                      <a16:colId xmlns:a16="http://schemas.microsoft.com/office/drawing/2014/main" val="20000"/>
                    </a:ext>
                  </a:extLst>
                </a:gridCol>
                <a:gridCol w="8372476">
                  <a:extLst>
                    <a:ext uri="{9D8B030D-6E8A-4147-A177-3AD203B41FA5}">
                      <a16:colId xmlns:a16="http://schemas.microsoft.com/office/drawing/2014/main" val="20001"/>
                    </a:ext>
                  </a:extLst>
                </a:gridCol>
              </a:tblGrid>
              <a:tr h="325944">
                <a:tc>
                  <a:txBody>
                    <a:bodyPr/>
                    <a:lstStyle/>
                    <a:p>
                      <a:r>
                        <a:rPr lang="en-IN" dirty="0"/>
                        <a:t>Current Version</a:t>
                      </a:r>
                      <a:endParaRPr lang="en-US" dirty="0"/>
                    </a:p>
                  </a:txBody>
                  <a:tcPr/>
                </a:tc>
                <a:tc>
                  <a:txBody>
                    <a:bodyPr/>
                    <a:lstStyle/>
                    <a:p>
                      <a:r>
                        <a:rPr lang="en-IN" sz="1800" b="1" i="0" kern="1200" dirty="0">
                          <a:solidFill>
                            <a:schemeClr val="dk1"/>
                          </a:solidFill>
                          <a:effectLst/>
                          <a:latin typeface="+mn-lt"/>
                          <a:ea typeface="+mn-ea"/>
                          <a:cs typeface="+mn-cs"/>
                        </a:rPr>
                        <a:t>Java SE 22</a:t>
                      </a:r>
                      <a:r>
                        <a:rPr lang="en-IN" sz="1800" b="0" i="0" kern="1200" dirty="0">
                          <a:solidFill>
                            <a:schemeClr val="dk1"/>
                          </a:solidFill>
                          <a:effectLst/>
                          <a:latin typeface="+mn-lt"/>
                          <a:ea typeface="+mn-ea"/>
                          <a:cs typeface="+mn-cs"/>
                        </a:rPr>
                        <a:t> </a:t>
                      </a:r>
                      <a:r>
                        <a:rPr lang="en-IN" dirty="0"/>
                        <a:t> (as</a:t>
                      </a:r>
                      <a:r>
                        <a:rPr lang="en-IN" baseline="0" dirty="0"/>
                        <a:t> of </a:t>
                      </a:r>
                      <a:r>
                        <a:rPr lang="en-IN" sz="1800" b="0" i="0" kern="1200" dirty="0">
                          <a:solidFill>
                            <a:schemeClr val="dk1"/>
                          </a:solidFill>
                          <a:effectLst/>
                          <a:latin typeface="+mn-lt"/>
                          <a:ea typeface="+mn-ea"/>
                          <a:cs typeface="+mn-cs"/>
                        </a:rPr>
                        <a:t>September, 14th 2021</a:t>
                      </a:r>
                      <a:r>
                        <a:rPr lang="en-IN" baseline="0" dirty="0"/>
                        <a:t>)</a:t>
                      </a:r>
                      <a:endParaRPr lang="en-US" dirty="0"/>
                    </a:p>
                  </a:txBody>
                  <a:tcPr/>
                </a:tc>
                <a:extLst>
                  <a:ext uri="{0D108BD9-81ED-4DB2-BD59-A6C34878D82A}">
                    <a16:rowId xmlns:a16="http://schemas.microsoft.com/office/drawing/2014/main" val="10000"/>
                  </a:ext>
                </a:extLst>
              </a:tr>
              <a:tr h="325944">
                <a:tc>
                  <a:txBody>
                    <a:bodyPr/>
                    <a:lstStyle/>
                    <a:p>
                      <a:r>
                        <a:rPr lang="en-US" dirty="0"/>
                        <a:t>Version</a:t>
                      </a:r>
                      <a:r>
                        <a:rPr lang="en-US" baseline="0" dirty="0"/>
                        <a:t> we will use</a:t>
                      </a:r>
                      <a:endParaRPr lang="en-US" dirty="0"/>
                    </a:p>
                  </a:txBody>
                  <a:tcPr/>
                </a:tc>
                <a:tc>
                  <a:txBody>
                    <a:bodyPr/>
                    <a:lstStyle/>
                    <a:p>
                      <a:r>
                        <a:rPr lang="en-IN" dirty="0"/>
                        <a:t>Java SE 21 (LTS)</a:t>
                      </a:r>
                      <a:endParaRPr lang="en-US" dirty="0"/>
                    </a:p>
                  </a:txBody>
                  <a:tcPr/>
                </a:tc>
                <a:extLst>
                  <a:ext uri="{0D108BD9-81ED-4DB2-BD59-A6C34878D82A}">
                    <a16:rowId xmlns:a16="http://schemas.microsoft.com/office/drawing/2014/main" val="10001"/>
                  </a:ext>
                </a:extLst>
              </a:tr>
              <a:tr h="325944">
                <a:tc>
                  <a:txBody>
                    <a:bodyPr/>
                    <a:lstStyle/>
                    <a:p>
                      <a:r>
                        <a:rPr lang="en-IN" dirty="0"/>
                        <a:t>Setup size</a:t>
                      </a:r>
                      <a:endParaRPr lang="en-US" dirty="0"/>
                    </a:p>
                  </a:txBody>
                  <a:tcPr/>
                </a:tc>
                <a:tc>
                  <a:txBody>
                    <a:bodyPr/>
                    <a:lstStyle/>
                    <a:p>
                      <a:r>
                        <a:rPr lang="en-IN" dirty="0"/>
                        <a:t>149</a:t>
                      </a:r>
                      <a:r>
                        <a:rPr lang="en-IN" baseline="0" dirty="0"/>
                        <a:t> MB (Linux), 152 MB (Windows x64)</a:t>
                      </a:r>
                      <a:endParaRPr lang="en-US" dirty="0"/>
                    </a:p>
                  </a:txBody>
                  <a:tcPr/>
                </a:tc>
                <a:extLst>
                  <a:ext uri="{0D108BD9-81ED-4DB2-BD59-A6C34878D82A}">
                    <a16:rowId xmlns:a16="http://schemas.microsoft.com/office/drawing/2014/main" val="10002"/>
                  </a:ext>
                </a:extLst>
              </a:tr>
              <a:tr h="329710">
                <a:tc>
                  <a:txBody>
                    <a:bodyPr/>
                    <a:lstStyle/>
                    <a:p>
                      <a:r>
                        <a:rPr lang="en-IN" dirty="0"/>
                        <a:t>Download Link</a:t>
                      </a:r>
                      <a:endParaRPr lang="en-US" dirty="0"/>
                    </a:p>
                  </a:txBody>
                  <a:tcPr/>
                </a:tc>
                <a:tc>
                  <a:txBody>
                    <a:bodyPr/>
                    <a:lstStyle/>
                    <a:p>
                      <a:r>
                        <a:rPr lang="en-US" u="none" dirty="0">
                          <a:solidFill>
                            <a:schemeClr val="tx1"/>
                          </a:solidFill>
                          <a:hlinkClick r:id="rId2"/>
                        </a:rPr>
                        <a:t>https://www.oracle.com/java/technologies/javase/jdk22-archive-downloads.html</a:t>
                      </a:r>
                      <a:endParaRPr lang="en-US" u="none" dirty="0">
                        <a:solidFill>
                          <a:schemeClr val="tx1"/>
                        </a:solidFill>
                      </a:endParaRPr>
                    </a:p>
                  </a:txBody>
                  <a:tcPr/>
                </a:tc>
                <a:extLst>
                  <a:ext uri="{0D108BD9-81ED-4DB2-BD59-A6C34878D82A}">
                    <a16:rowId xmlns:a16="http://schemas.microsoft.com/office/drawing/2014/main" val="10004"/>
                  </a:ext>
                </a:extLst>
              </a:tr>
              <a:tr h="325944">
                <a:tc>
                  <a:txBody>
                    <a:bodyPr/>
                    <a:lstStyle/>
                    <a:p>
                      <a:r>
                        <a:rPr lang="en-IN" dirty="0"/>
                        <a:t>Official</a:t>
                      </a:r>
                      <a:r>
                        <a:rPr lang="en-IN" baseline="0" dirty="0"/>
                        <a:t> Website</a:t>
                      </a:r>
                      <a:endParaRPr lang="en-US" dirty="0"/>
                    </a:p>
                  </a:txBody>
                  <a:tcPr/>
                </a:tc>
                <a:tc>
                  <a:txBody>
                    <a:bodyPr/>
                    <a:lstStyle/>
                    <a:p>
                      <a:r>
                        <a:rPr lang="en-US" dirty="0"/>
                        <a:t>https://java.com</a:t>
                      </a:r>
                    </a:p>
                  </a:txBody>
                  <a:tcPr/>
                </a:tc>
                <a:extLst>
                  <a:ext uri="{0D108BD9-81ED-4DB2-BD59-A6C34878D82A}">
                    <a16:rowId xmlns:a16="http://schemas.microsoft.com/office/drawing/2014/main" val="10005"/>
                  </a:ext>
                </a:extLst>
              </a:tr>
              <a:tr h="1179718">
                <a:tc>
                  <a:txBody>
                    <a:bodyPr/>
                    <a:lstStyle/>
                    <a:p>
                      <a:r>
                        <a:rPr lang="en-IN" b="1" dirty="0"/>
                        <a:t>I</a:t>
                      </a:r>
                      <a:r>
                        <a:rPr lang="en-IN" dirty="0"/>
                        <a:t>ntegrated </a:t>
                      </a:r>
                      <a:r>
                        <a:rPr lang="en-IN" b="1" dirty="0"/>
                        <a:t>D</a:t>
                      </a:r>
                      <a:r>
                        <a:rPr lang="en-IN" dirty="0"/>
                        <a:t>evelopment </a:t>
                      </a:r>
                      <a:r>
                        <a:rPr lang="en-IN" b="1" dirty="0"/>
                        <a:t>E</a:t>
                      </a:r>
                      <a:r>
                        <a:rPr lang="en-IN" dirty="0"/>
                        <a:t>nvironment</a:t>
                      </a:r>
                    </a:p>
                    <a:p>
                      <a:r>
                        <a:rPr lang="en-IN" dirty="0"/>
                        <a:t>(IDE)</a:t>
                      </a:r>
                      <a:endParaRPr lang="en-US"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a:solidFill>
                            <a:schemeClr val="dk1"/>
                          </a:solidFill>
                          <a:latin typeface="+mn-lt"/>
                          <a:ea typeface="+mn-ea"/>
                          <a:cs typeface="+mn-cs"/>
                        </a:rPr>
                        <a:t>Eclipse </a:t>
                      </a:r>
                      <a:r>
                        <a:rPr lang="en-US" sz="1800" b="0" i="0" u="none" kern="1200" dirty="0">
                          <a:solidFill>
                            <a:srgbClr val="00B050"/>
                          </a:solidFill>
                          <a:latin typeface="+mn-lt"/>
                          <a:ea typeface="+mn-ea"/>
                          <a:cs typeface="+mn-cs"/>
                        </a:rPr>
                        <a:t> </a:t>
                      </a:r>
                      <a:r>
                        <a:rPr lang="en-US" sz="1800" b="0" i="0" u="none" kern="1200" dirty="0" err="1">
                          <a:solidFill>
                            <a:schemeClr val="dk1"/>
                          </a:solidFill>
                          <a:latin typeface="+mn-lt"/>
                          <a:ea typeface="+mn-ea"/>
                          <a:cs typeface="+mn-cs"/>
                        </a:rPr>
                        <a:t>NetBeans</a:t>
                      </a:r>
                      <a:endParaRPr lang="en-US" sz="1800" b="0" i="0" u="none" kern="1200" dirty="0">
                        <a:solidFill>
                          <a:schemeClr val="dk1"/>
                        </a:solidFill>
                        <a:latin typeface="+mn-lt"/>
                        <a:ea typeface="+mn-ea"/>
                        <a:cs typeface="+mn-cs"/>
                      </a:endParaRP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a:solidFill>
                            <a:schemeClr val="dk1"/>
                          </a:solidFill>
                          <a:latin typeface="+mn-lt"/>
                          <a:ea typeface="+mn-ea"/>
                          <a:cs typeface="+mn-cs"/>
                        </a:rPr>
                        <a:t>IntelliJ IDEA Community Edition</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a:solidFill>
                            <a:schemeClr val="dk1"/>
                          </a:solidFill>
                          <a:latin typeface="+mn-lt"/>
                          <a:ea typeface="+mn-ea"/>
                          <a:cs typeface="+mn-cs"/>
                        </a:rPr>
                        <a:t>BlueJ</a:t>
                      </a:r>
                    </a:p>
                  </a:txBody>
                  <a:tcPr/>
                </a:tc>
                <a:extLst>
                  <a:ext uri="{0D108BD9-81ED-4DB2-BD59-A6C34878D82A}">
                    <a16:rowId xmlns:a16="http://schemas.microsoft.com/office/drawing/2014/main" val="10006"/>
                  </a:ext>
                </a:extLst>
              </a:tr>
            </a:tbl>
          </a:graphicData>
        </a:graphic>
      </p:graphicFrame>
      <p:pic>
        <p:nvPicPr>
          <p:cNvPr id="5" name="Picture 4"/>
          <p:cNvPicPr>
            <a:picLocks noChangeAspect="1"/>
          </p:cNvPicPr>
          <p:nvPr/>
        </p:nvPicPr>
        <p:blipFill rotWithShape="1">
          <a:blip r:embed="rId3"/>
          <a:srcRect l="18000"/>
          <a:stretch/>
        </p:blipFill>
        <p:spPr>
          <a:xfrm>
            <a:off x="10044113" y="711201"/>
            <a:ext cx="2147887" cy="1743075"/>
          </a:xfrm>
          <a:prstGeom prst="rect">
            <a:avLst/>
          </a:prstGeom>
        </p:spPr>
      </p:pic>
    </p:spTree>
    <p:extLst>
      <p:ext uri="{BB962C8B-B14F-4D97-AF65-F5344CB8AC3E}">
        <p14:creationId xmlns:p14="http://schemas.microsoft.com/office/powerpoint/2010/main" val="273226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Array</a:t>
            </a:r>
          </a:p>
        </p:txBody>
      </p:sp>
      <p:sp>
        <p:nvSpPr>
          <p:cNvPr id="3" name="Content Placeholder 2"/>
          <p:cNvSpPr>
            <a:spLocks noGrp="1"/>
          </p:cNvSpPr>
          <p:nvPr>
            <p:ph idx="1"/>
          </p:nvPr>
        </p:nvSpPr>
        <p:spPr/>
        <p:txBody>
          <a:bodyPr/>
          <a:lstStyle/>
          <a:p>
            <a:pPr marL="457200" indent="-457200">
              <a:buFont typeface="+mj-lt"/>
              <a:buAutoNum type="arabicPeriod"/>
            </a:pPr>
            <a:r>
              <a:rPr lang="en-US" dirty="0"/>
              <a:t>WAP to count odd and even elements of an array.</a:t>
            </a:r>
          </a:p>
          <a:p>
            <a:pPr marL="457200" indent="-457200">
              <a:buFont typeface="+mj-lt"/>
              <a:buAutoNum type="arabicPeriod"/>
            </a:pPr>
            <a:r>
              <a:rPr lang="en-US" dirty="0"/>
              <a:t>WAP to calculate sum and average of n numbers from an array.</a:t>
            </a:r>
          </a:p>
          <a:p>
            <a:pPr marL="457200" indent="-457200">
              <a:buFont typeface="+mj-lt"/>
              <a:buAutoNum type="arabicPeriod"/>
            </a:pPr>
            <a:r>
              <a:rPr lang="en-US" dirty="0"/>
              <a:t>WAP to find largest and smallest from an array.</a:t>
            </a:r>
          </a:p>
          <a:p>
            <a:pPr marL="457200" indent="-457200">
              <a:buFont typeface="+mj-lt"/>
              <a:buAutoNum type="arabicPeriod"/>
            </a:pPr>
            <a:endParaRPr lang="en-US" dirty="0"/>
          </a:p>
        </p:txBody>
      </p:sp>
    </p:spTree>
    <p:extLst>
      <p:ext uri="{BB962C8B-B14F-4D97-AF65-F5344CB8AC3E}">
        <p14:creationId xmlns:p14="http://schemas.microsoft.com/office/powerpoint/2010/main" val="387845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Multidimensional Array</a:t>
            </a:r>
            <a:endParaRPr lang="en-IN" dirty="0"/>
          </a:p>
        </p:txBody>
      </p:sp>
      <p:sp>
        <p:nvSpPr>
          <p:cNvPr id="5" name="Text Placeholder 4"/>
          <p:cNvSpPr>
            <a:spLocks noGrp="1"/>
          </p:cNvSpPr>
          <p:nvPr>
            <p:ph type="body" idx="1"/>
          </p:nvPr>
        </p:nvSpPr>
        <p:spPr/>
        <p:txBody>
          <a:bodyPr/>
          <a:lstStyle/>
          <a:p>
            <a:endParaRPr lang="en-IN" dirty="0"/>
          </a:p>
        </p:txBody>
      </p:sp>
      <p:pic>
        <p:nvPicPr>
          <p:cNvPr id="2050" name="Picture 2" descr="Cardboard Box games - Scratch Studio"/>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56613" y="2161380"/>
            <a:ext cx="2095500" cy="157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35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a:t>
            </a:r>
          </a:p>
        </p:txBody>
      </p:sp>
      <p:pic>
        <p:nvPicPr>
          <p:cNvPr id="6" name="Picture 5"/>
          <p:cNvPicPr>
            <a:picLocks noChangeAspect="1"/>
          </p:cNvPicPr>
          <p:nvPr/>
        </p:nvPicPr>
        <p:blipFill>
          <a:blip r:embed="rId2"/>
          <a:stretch>
            <a:fillRect/>
          </a:stretch>
        </p:blipFill>
        <p:spPr>
          <a:xfrm>
            <a:off x="1647825" y="942975"/>
            <a:ext cx="8896350" cy="4972050"/>
          </a:xfrm>
          <a:prstGeom prst="rect">
            <a:avLst/>
          </a:prstGeom>
        </p:spPr>
      </p:pic>
    </p:spTree>
    <p:extLst>
      <p:ext uri="{BB962C8B-B14F-4D97-AF65-F5344CB8AC3E}">
        <p14:creationId xmlns:p14="http://schemas.microsoft.com/office/powerpoint/2010/main" val="40147402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WAP to read 3 x 3 elements in 2d array</a:t>
            </a:r>
          </a:p>
        </p:txBody>
      </p:sp>
      <p:sp>
        <p:nvSpPr>
          <p:cNvPr id="4" name="Content Placeholder 2"/>
          <p:cNvSpPr>
            <a:spLocks noGrp="1"/>
          </p:cNvSpPr>
          <p:nvPr>
            <p:ph idx="1"/>
          </p:nvPr>
        </p:nvSpPr>
        <p:spPr>
          <a:xfrm>
            <a:off x="131179" y="734852"/>
            <a:ext cx="7996821" cy="5590565"/>
          </a:xfrm>
        </p:spPr>
        <p:txBody>
          <a:bodyPr/>
          <a:lstStyle/>
          <a:p>
            <a:pPr marL="342900" indent="-342900">
              <a:spcBef>
                <a:spcPts val="0"/>
              </a:spcBef>
              <a:buFont typeface="+mj-lt"/>
              <a:buAutoNum type="arabicPeriod"/>
            </a:pPr>
            <a:r>
              <a:rPr lang="en-IN" sz="1800" dirty="0">
                <a:solidFill>
                  <a:srgbClr val="008000"/>
                </a:solidFill>
                <a:latin typeface="Consolas" panose="020B0609020204030204" pitchFamily="49" charset="0"/>
              </a:rPr>
              <a:t>import </a:t>
            </a:r>
            <a:r>
              <a:rPr lang="en-IN" sz="1800" dirty="0" err="1">
                <a:solidFill>
                  <a:srgbClr val="0000FF"/>
                </a:solidFill>
                <a:latin typeface="Consolas" panose="020B0609020204030204" pitchFamily="49" charset="0"/>
              </a:rPr>
              <a:t>java.util</a:t>
            </a:r>
            <a:r>
              <a:rPr lang="en-IN" sz="1800" dirty="0">
                <a:solidFill>
                  <a:srgbClr val="0000FF"/>
                </a:solidFill>
                <a:latin typeface="Consolas" panose="020B0609020204030204" pitchFamily="49" charset="0"/>
              </a:rPr>
              <a:t>.*</a:t>
            </a:r>
            <a:r>
              <a:rPr lang="en-IN" sz="1800" dirty="0">
                <a:solidFill>
                  <a:srgbClr val="666666"/>
                </a:solidFill>
                <a:latin typeface="Consolas" panose="020B0609020204030204" pitchFamily="49" charset="0"/>
              </a:rPr>
              <a:t>;</a:t>
            </a:r>
          </a:p>
          <a:p>
            <a:pPr marL="342900" indent="-342900">
              <a:spcBef>
                <a:spcPts val="0"/>
              </a:spcBef>
              <a:buFont typeface="+mj-lt"/>
              <a:buAutoNum type="arabicPeriod"/>
            </a:pPr>
            <a:r>
              <a:rPr lang="en-IN" sz="1800" dirty="0">
                <a:solidFill>
                  <a:srgbClr val="008000"/>
                </a:solidFill>
                <a:latin typeface="Consolas" panose="020B0609020204030204" pitchFamily="49" charset="0"/>
              </a:rPr>
              <a:t>class </a:t>
            </a:r>
            <a:r>
              <a:rPr lang="en-IN" sz="1800" dirty="0">
                <a:solidFill>
                  <a:srgbClr val="0000FF"/>
                </a:solidFill>
                <a:latin typeface="Consolas" panose="020B0609020204030204" pitchFamily="49" charset="0"/>
              </a:rPr>
              <a:t>Array2Demo</a:t>
            </a:r>
            <a:r>
              <a:rPr lang="en-IN" sz="1800" dirty="0">
                <a:solidFill>
                  <a:srgbClr val="666666"/>
                </a:solidFill>
                <a:latin typeface="Consolas" panose="020B0609020204030204" pitchFamily="49" charset="0"/>
              </a:rPr>
              <a:t>{</a:t>
            </a:r>
          </a:p>
          <a:p>
            <a:pPr marL="342900" indent="-342900">
              <a:spcBef>
                <a:spcPts val="0"/>
              </a:spcBef>
              <a:buFont typeface="+mj-lt"/>
              <a:buAutoNum type="arabicPeriod"/>
            </a:pPr>
            <a:r>
              <a:rPr lang="en-US" sz="1800" dirty="0">
                <a:solidFill>
                  <a:srgbClr val="008000"/>
                </a:solidFill>
                <a:latin typeface="Consolas" panose="020B0609020204030204" pitchFamily="49" charset="0"/>
              </a:rPr>
              <a:t>public static </a:t>
            </a:r>
            <a:r>
              <a:rPr lang="en-US" sz="1800" dirty="0">
                <a:solidFill>
                  <a:srgbClr val="B00040"/>
                </a:solidFill>
                <a:latin typeface="Consolas" panose="020B0609020204030204" pitchFamily="49" charset="0"/>
              </a:rPr>
              <a:t>void </a:t>
            </a:r>
            <a:r>
              <a:rPr lang="en-US" sz="1800" dirty="0">
                <a:solidFill>
                  <a:srgbClr val="0000FF"/>
                </a:solidFill>
                <a:latin typeface="Consolas" panose="020B0609020204030204" pitchFamily="49" charset="0"/>
              </a:rPr>
              <a:t>main</a:t>
            </a:r>
            <a:r>
              <a:rPr lang="en-US" sz="1800" dirty="0">
                <a:solidFill>
                  <a:srgbClr val="666666"/>
                </a:solidFill>
                <a:latin typeface="Consolas" panose="020B0609020204030204" pitchFamily="49" charset="0"/>
              </a:rPr>
              <a:t>(String[] </a:t>
            </a:r>
            <a:r>
              <a:rPr lang="en-US" sz="1800" dirty="0" err="1">
                <a:solidFill>
                  <a:srgbClr val="666666"/>
                </a:solidFill>
                <a:latin typeface="Consolas" panose="020B0609020204030204" pitchFamily="49" charset="0"/>
              </a:rPr>
              <a:t>args</a:t>
            </a:r>
            <a:r>
              <a:rPr lang="en-US" sz="1800" dirty="0">
                <a:solidFill>
                  <a:srgbClr val="666666"/>
                </a:solidFill>
                <a:latin typeface="Consolas" panose="020B0609020204030204" pitchFamily="49" charset="0"/>
              </a:rPr>
              <a:t>) {</a:t>
            </a:r>
          </a:p>
          <a:p>
            <a:pPr marL="622300" indent="-622300">
              <a:spcBef>
                <a:spcPts val="0"/>
              </a:spcBef>
              <a:buFont typeface="+mj-lt"/>
              <a:buAutoNum type="arabicPeriod"/>
            </a:pP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size</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latin typeface="Consolas" panose="020B0609020204030204" pitchFamily="49" charset="0"/>
              </a:rPr>
              <a:t>Scanner </a:t>
            </a:r>
            <a:r>
              <a:rPr lang="en-IN" sz="1800" dirty="0" err="1">
                <a:latin typeface="Consolas" panose="020B0609020204030204" pitchFamily="49" charset="0"/>
              </a:rPr>
              <a:t>sc</a:t>
            </a:r>
            <a:r>
              <a:rPr lang="en-IN" sz="1800" dirty="0">
                <a:solidFill>
                  <a:srgbClr val="666666"/>
                </a:solidFill>
                <a:latin typeface="Consolas" panose="020B0609020204030204" pitchFamily="49" charset="0"/>
              </a:rPr>
              <a:t>=</a:t>
            </a:r>
            <a:r>
              <a:rPr lang="en-IN" sz="1800" dirty="0">
                <a:solidFill>
                  <a:srgbClr val="008000"/>
                </a:solidFill>
                <a:latin typeface="Consolas" panose="020B0609020204030204" pitchFamily="49" charset="0"/>
              </a:rPr>
              <a:t>new Scanner</a:t>
            </a:r>
            <a:r>
              <a:rPr lang="en-IN" sz="1800" dirty="0">
                <a:solidFill>
                  <a:srgbClr val="666666"/>
                </a:solidFill>
                <a:latin typeface="Consolas" panose="020B0609020204030204" pitchFamily="49" charset="0"/>
              </a:rPr>
              <a:t>(System.</a:t>
            </a:r>
            <a:r>
              <a:rPr lang="en-IN" sz="1800" dirty="0">
                <a:solidFill>
                  <a:srgbClr val="7D9029"/>
                </a:solidFill>
                <a:latin typeface="Consolas" panose="020B0609020204030204" pitchFamily="49" charset="0"/>
              </a:rPr>
              <a:t>in</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US" sz="1800" dirty="0" err="1">
                <a:latin typeface="Consolas" panose="020B0609020204030204" pitchFamily="49" charset="0"/>
              </a:rPr>
              <a:t>System</a:t>
            </a:r>
            <a:r>
              <a:rPr lang="en-US" sz="1800" dirty="0" err="1">
                <a:solidFill>
                  <a:srgbClr val="666666"/>
                </a:solidFill>
                <a:latin typeface="Consolas" panose="020B0609020204030204" pitchFamily="49" charset="0"/>
              </a:rPr>
              <a:t>.</a:t>
            </a:r>
            <a:r>
              <a:rPr lang="en-US" sz="1800" dirty="0" err="1">
                <a:solidFill>
                  <a:srgbClr val="7D9029"/>
                </a:solidFill>
                <a:latin typeface="Consolas" panose="020B0609020204030204" pitchFamily="49" charset="0"/>
              </a:rPr>
              <a:t>out</a:t>
            </a:r>
            <a:r>
              <a:rPr lang="en-US" sz="1800" dirty="0" err="1">
                <a:solidFill>
                  <a:srgbClr val="666666"/>
                </a:solidFill>
                <a:latin typeface="Consolas" panose="020B0609020204030204" pitchFamily="49" charset="0"/>
              </a:rPr>
              <a:t>.</a:t>
            </a:r>
            <a:r>
              <a:rPr lang="en-US" sz="1800" dirty="0" err="1">
                <a:solidFill>
                  <a:srgbClr val="7D9029"/>
                </a:solidFill>
                <a:latin typeface="Consolas" panose="020B0609020204030204" pitchFamily="49" charset="0"/>
              </a:rPr>
              <a:t>print</a:t>
            </a:r>
            <a:r>
              <a:rPr lang="en-US" sz="1800" dirty="0">
                <a:solidFill>
                  <a:srgbClr val="666666"/>
                </a:solidFill>
                <a:latin typeface="Consolas" panose="020B0609020204030204" pitchFamily="49" charset="0"/>
              </a:rPr>
              <a:t>(</a:t>
            </a:r>
            <a:r>
              <a:rPr lang="en-US" sz="1800" dirty="0">
                <a:solidFill>
                  <a:srgbClr val="BA2121"/>
                </a:solidFill>
                <a:latin typeface="Consolas" panose="020B0609020204030204" pitchFamily="49" charset="0"/>
              </a:rPr>
              <a:t>"Enter size of an array"</a:t>
            </a:r>
            <a:r>
              <a:rPr lang="en-US"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latin typeface="Consolas" panose="020B0609020204030204" pitchFamily="49" charset="0"/>
              </a:rPr>
              <a:t>size</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sc.</a:t>
            </a:r>
            <a:r>
              <a:rPr lang="en-IN" sz="1800" dirty="0" err="1">
                <a:solidFill>
                  <a:srgbClr val="7D9029"/>
                </a:solidFill>
                <a:latin typeface="Consolas" panose="020B0609020204030204" pitchFamily="49" charset="0"/>
              </a:rPr>
              <a:t>nextInt</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a:t>
            </a:r>
            <a:r>
              <a:rPr lang="en-IN" sz="1800" dirty="0">
                <a:solidFill>
                  <a:srgbClr val="666666"/>
                </a:solidFill>
                <a:latin typeface="Consolas" panose="020B0609020204030204" pitchFamily="49" charset="0"/>
              </a:rPr>
              <a:t>[][]=</a:t>
            </a:r>
            <a:r>
              <a:rPr lang="en-IN" sz="1800" dirty="0">
                <a:solidFill>
                  <a:srgbClr val="008000"/>
                </a:solidFill>
                <a:latin typeface="Consolas" panose="020B0609020204030204" pitchFamily="49" charset="0"/>
              </a:rPr>
              <a:t>new </a:t>
            </a:r>
            <a:r>
              <a:rPr lang="en-IN" sz="1800" dirty="0" err="1">
                <a:solidFill>
                  <a:srgbClr val="B00040"/>
                </a:solidFill>
                <a:latin typeface="Consolas" panose="020B0609020204030204" pitchFamily="49" charset="0"/>
              </a:rPr>
              <a:t>int</a:t>
            </a:r>
            <a:r>
              <a:rPr lang="en-IN" sz="1800" dirty="0">
                <a:solidFill>
                  <a:srgbClr val="666666"/>
                </a:solidFill>
                <a:latin typeface="Consolas" panose="020B0609020204030204" pitchFamily="49" charset="0"/>
              </a:rPr>
              <a:t>[size][size];</a:t>
            </a:r>
          </a:p>
          <a:p>
            <a:pPr marL="622300" indent="-6223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t>
            </a:r>
            <a:r>
              <a:rPr lang="en-IN" sz="1800" dirty="0" err="1">
                <a:solidFill>
                  <a:srgbClr val="B00040"/>
                </a:solidFill>
                <a:latin typeface="Consolas" panose="020B0609020204030204" pitchFamily="49" charset="0"/>
              </a:rPr>
              <a:t>i</a:t>
            </a:r>
            <a:r>
              <a:rPr lang="en-IN" sz="1800" dirty="0">
                <a:solidFill>
                  <a:srgbClr val="666666"/>
                </a:solidFill>
                <a:latin typeface="Consolas" panose="020B0609020204030204" pitchFamily="49" charset="0"/>
              </a:rPr>
              <a:t>=0;i&lt;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j</a:t>
            </a:r>
            <a:r>
              <a:rPr lang="en-IN" sz="1800" dirty="0">
                <a:solidFill>
                  <a:srgbClr val="666666"/>
                </a:solidFill>
                <a:latin typeface="Consolas" panose="020B0609020204030204" pitchFamily="49" charset="0"/>
              </a:rPr>
              <a:t>=0;j&lt;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;j</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latin typeface="Consolas" panose="020B0609020204030204" pitchFamily="49" charset="0"/>
              </a:rPr>
              <a:t>		a</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][j]=</a:t>
            </a:r>
            <a:r>
              <a:rPr lang="en-IN" sz="1800" dirty="0" err="1">
                <a:solidFill>
                  <a:srgbClr val="666666"/>
                </a:solidFill>
                <a:latin typeface="Consolas" panose="020B0609020204030204" pitchFamily="49" charset="0"/>
              </a:rPr>
              <a:t>sc.</a:t>
            </a:r>
            <a:r>
              <a:rPr lang="en-IN" sz="1800" dirty="0" err="1">
                <a:solidFill>
                  <a:srgbClr val="7D9029"/>
                </a:solidFill>
                <a:latin typeface="Consolas" panose="020B0609020204030204" pitchFamily="49" charset="0"/>
              </a:rPr>
              <a:t>nextInt</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endParaRPr lang="en-IN" sz="1800" dirty="0">
              <a:solidFill>
                <a:srgbClr val="666666"/>
              </a:solidFill>
              <a:latin typeface="Consolas" panose="020B0609020204030204" pitchFamily="49" charset="0"/>
            </a:endParaRPr>
          </a:p>
          <a:p>
            <a:pPr marL="622300" indent="-6223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t>
            </a:r>
            <a:r>
              <a:rPr lang="en-IN" sz="1800" dirty="0" err="1">
                <a:solidFill>
                  <a:srgbClr val="B00040"/>
                </a:solidFill>
                <a:latin typeface="Consolas" panose="020B0609020204030204" pitchFamily="49" charset="0"/>
              </a:rPr>
              <a:t>i</a:t>
            </a:r>
            <a:r>
              <a:rPr lang="en-IN" sz="1800" dirty="0">
                <a:solidFill>
                  <a:srgbClr val="666666"/>
                </a:solidFill>
                <a:latin typeface="Consolas" panose="020B0609020204030204" pitchFamily="49" charset="0"/>
              </a:rPr>
              <a:t>=0;i&lt;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j</a:t>
            </a:r>
            <a:r>
              <a:rPr lang="en-IN" sz="1800" dirty="0">
                <a:solidFill>
                  <a:srgbClr val="666666"/>
                </a:solidFill>
                <a:latin typeface="Consolas" panose="020B0609020204030204" pitchFamily="49" charset="0"/>
              </a:rPr>
              <a:t>=0;j&lt;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;j</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latin typeface="Consolas" panose="020B0609020204030204" pitchFamily="49" charset="0"/>
              </a:rPr>
              <a:t>     </a:t>
            </a: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"a["</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a:t>
            </a:r>
            <a:r>
              <a:rPr lang="en-IN" sz="1800" dirty="0">
                <a:solidFill>
                  <a:srgbClr val="666666"/>
                </a:solidFill>
                <a:latin typeface="Consolas" panose="020B0609020204030204" pitchFamily="49" charset="0"/>
              </a:rPr>
              <a:t>+j+</a:t>
            </a:r>
            <a:r>
              <a:rPr lang="en-IN" sz="1800" dirty="0">
                <a:solidFill>
                  <a:srgbClr val="BA2121"/>
                </a:solidFill>
                <a:latin typeface="Consolas" panose="020B0609020204030204" pitchFamily="49" charset="0"/>
              </a:rPr>
              <a:t>"]:"</a:t>
            </a:r>
            <a:r>
              <a:rPr lang="en-IN" sz="1800" dirty="0">
                <a:solidFill>
                  <a:srgbClr val="666666"/>
                </a:solidFill>
                <a:latin typeface="Consolas" panose="020B0609020204030204" pitchFamily="49" charset="0"/>
              </a:rPr>
              <a:t>+a[</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][j]+</a:t>
            </a:r>
            <a:r>
              <a:rPr lang="en-IN" sz="1800" dirty="0">
                <a:solidFill>
                  <a:srgbClr val="BA2121"/>
                </a:solidFill>
                <a:latin typeface="Consolas" panose="020B0609020204030204" pitchFamily="49" charset="0"/>
              </a:rPr>
              <a:t>"\t"</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solidFill>
                  <a:srgbClr val="666666"/>
                </a:solidFill>
                <a:latin typeface="Consolas" panose="020B0609020204030204" pitchFamily="49" charset="0"/>
              </a:rPr>
              <a:t>}</a:t>
            </a:r>
          </a:p>
          <a:p>
            <a:pPr marL="342900" indent="-342900">
              <a:spcBef>
                <a:spcPts val="0"/>
              </a:spcBef>
              <a:buFont typeface="+mj-lt"/>
              <a:buAutoNum type="arabicPeriod"/>
            </a:pPr>
            <a:r>
              <a:rPr lang="en-IN" sz="1800" dirty="0">
                <a:solidFill>
                  <a:srgbClr val="666666"/>
                </a:solidFill>
                <a:latin typeface="Consolas" panose="020B0609020204030204" pitchFamily="49" charset="0"/>
              </a:rPr>
              <a:t> }</a:t>
            </a:r>
          </a:p>
          <a:p>
            <a:pPr marL="342900" indent="-342900">
              <a:spcBef>
                <a:spcPts val="0"/>
              </a:spcBef>
              <a:buFont typeface="+mj-lt"/>
              <a:buAutoNum type="arabicPeriod"/>
            </a:pPr>
            <a:r>
              <a:rPr lang="en-IN" sz="1800" dirty="0">
                <a:solidFill>
                  <a:srgbClr val="666666"/>
                </a:solidFill>
                <a:latin typeface="Consolas" panose="020B0609020204030204" pitchFamily="49" charset="0"/>
              </a:rPr>
              <a:t>}</a:t>
            </a:r>
          </a:p>
          <a:p>
            <a:pPr marL="0" lvl="0" indent="-342900" algn="l">
              <a:lnSpc>
                <a:spcPct val="100000"/>
              </a:lnSpc>
              <a:spcBef>
                <a:spcPts val="0"/>
              </a:spcBef>
              <a:buClr>
                <a:schemeClr val="tx1"/>
              </a:buClr>
              <a:buFont typeface="+mj-lt"/>
              <a:buAutoNum type="arabicPeriod"/>
            </a:pPr>
            <a:endParaRPr lang="en-IN" sz="1800" dirty="0">
              <a:latin typeface="Consolas" panose="020B0609020204030204" pitchFamily="49" charset="0"/>
            </a:endParaRPr>
          </a:p>
        </p:txBody>
      </p:sp>
      <p:graphicFrame>
        <p:nvGraphicFramePr>
          <p:cNvPr id="5" name="Table 4"/>
          <p:cNvGraphicFramePr>
            <a:graphicFrameLocks noGrp="1"/>
          </p:cNvGraphicFramePr>
          <p:nvPr/>
        </p:nvGraphicFramePr>
        <p:xfrm>
          <a:off x="7289767" y="867608"/>
          <a:ext cx="4760686" cy="2303384"/>
        </p:xfrm>
        <a:graphic>
          <a:graphicData uri="http://schemas.openxmlformats.org/drawingml/2006/table">
            <a:tbl>
              <a:tblPr firstRow="1" bandRow="1"/>
              <a:tblGrid>
                <a:gridCol w="902227">
                  <a:extLst>
                    <a:ext uri="{9D8B030D-6E8A-4147-A177-3AD203B41FA5}">
                      <a16:colId xmlns:a16="http://schemas.microsoft.com/office/drawing/2014/main" val="20000"/>
                    </a:ext>
                  </a:extLst>
                </a:gridCol>
                <a:gridCol w="1286153">
                  <a:extLst>
                    <a:ext uri="{9D8B030D-6E8A-4147-A177-3AD203B41FA5}">
                      <a16:colId xmlns:a16="http://schemas.microsoft.com/office/drawing/2014/main" val="20001"/>
                    </a:ext>
                  </a:extLst>
                </a:gridCol>
                <a:gridCol w="1286153">
                  <a:extLst>
                    <a:ext uri="{9D8B030D-6E8A-4147-A177-3AD203B41FA5}">
                      <a16:colId xmlns:a16="http://schemas.microsoft.com/office/drawing/2014/main" val="20002"/>
                    </a:ext>
                  </a:extLst>
                </a:gridCol>
                <a:gridCol w="1286153">
                  <a:extLst>
                    <a:ext uri="{9D8B030D-6E8A-4147-A177-3AD203B41FA5}">
                      <a16:colId xmlns:a16="http://schemas.microsoft.com/office/drawing/2014/main" val="20003"/>
                    </a:ext>
                  </a:extLst>
                </a:gridCol>
              </a:tblGrid>
              <a:tr h="575846">
                <a:tc>
                  <a:txBody>
                    <a:bodyPr/>
                    <a:lstStyle/>
                    <a:p>
                      <a:pPr>
                        <a:lnSpc>
                          <a:spcPct val="107000"/>
                        </a:lnSpc>
                      </a:pPr>
                      <a:endParaRPr lang="en-US" sz="110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Column-0</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a:solidFill>
                            <a:schemeClr val="tx1"/>
                          </a:solidFill>
                          <a:effectLst/>
                          <a:latin typeface="Calibri" panose="020F0502020204030204" pitchFamily="34" charset="0"/>
                          <a:ea typeface="Times New Roman" panose="02020603050405020304" pitchFamily="18" charset="0"/>
                          <a:cs typeface="Arial" panose="020B0604020202020204" pitchFamily="34" charset="0"/>
                        </a:rPr>
                        <a:t>Column-1</a:t>
                      </a:r>
                      <a:endParaRPr lang="en-US" sz="1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a:solidFill>
                            <a:schemeClr val="tx1"/>
                          </a:solidFill>
                          <a:effectLst/>
                          <a:latin typeface="Calibri" panose="020F0502020204030204" pitchFamily="34" charset="0"/>
                          <a:ea typeface="Times New Roman" panose="02020603050405020304" pitchFamily="18" charset="0"/>
                          <a:cs typeface="Arial" panose="020B0604020202020204" pitchFamily="34" charset="0"/>
                        </a:rPr>
                        <a:t>Column-2</a:t>
                      </a:r>
                      <a:endParaRPr lang="en-US" sz="1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5846">
                <a:tc>
                  <a:txBody>
                    <a:bodyPr/>
                    <a:lstStyle/>
                    <a:p>
                      <a:pPr marL="0" marR="0" algn="ctr">
                        <a:lnSpc>
                          <a:spcPct val="107000"/>
                        </a:lnSpc>
                        <a:spcBef>
                          <a:spcPts val="0"/>
                        </a:spcBef>
                        <a:spcAft>
                          <a:spcPts val="0"/>
                        </a:spcAft>
                      </a:pPr>
                      <a:r>
                        <a:rPr lang="en-US" sz="2000" kern="1200">
                          <a:solidFill>
                            <a:schemeClr val="tx1"/>
                          </a:solidFill>
                          <a:effectLst/>
                          <a:latin typeface="Calibri" panose="020F0502020204030204" pitchFamily="34" charset="0"/>
                          <a:ea typeface="Times New Roman" panose="02020603050405020304" pitchFamily="18" charset="0"/>
                          <a:cs typeface="Arial" panose="020B0604020202020204" pitchFamily="34" charset="0"/>
                        </a:rPr>
                        <a:t>Row-0</a:t>
                      </a:r>
                      <a:endParaRPr lang="en-US" sz="1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a:solidFill>
                            <a:schemeClr val="tx1"/>
                          </a:solidFill>
                          <a:effectLst/>
                          <a:latin typeface="Consolas" panose="020B0609020204030204" pitchFamily="49" charset="0"/>
                        </a:rPr>
                        <a:t>11</a:t>
                      </a:r>
                      <a:endParaRPr lang="en-US" sz="2000" b="1" dirty="0">
                        <a:solidFill>
                          <a:schemeClr val="tx1"/>
                        </a:solidFill>
                        <a:effectLst/>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5846">
                <a:tc>
                  <a:txBody>
                    <a:bodyPr/>
                    <a:lstStyle/>
                    <a:p>
                      <a:pPr marL="0" marR="0" algn="ctr">
                        <a:lnSpc>
                          <a:spcPct val="107000"/>
                        </a:lnSpc>
                        <a:spcBef>
                          <a:spcPts val="0"/>
                        </a:spcBef>
                        <a:spcAft>
                          <a:spcPts val="0"/>
                        </a:spcAft>
                      </a:pPr>
                      <a:r>
                        <a:rPr lang="en-US" sz="2000" kern="1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Row-1</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5846">
                <a:tc>
                  <a:txBody>
                    <a:bodyPr/>
                    <a:lstStyle/>
                    <a:p>
                      <a:pPr marL="0" marR="0" algn="ctr">
                        <a:lnSpc>
                          <a:spcPct val="107000"/>
                        </a:lnSpc>
                        <a:spcBef>
                          <a:spcPts val="0"/>
                        </a:spcBef>
                        <a:spcAft>
                          <a:spcPts val="0"/>
                        </a:spcAft>
                      </a:pPr>
                      <a:r>
                        <a:rPr lang="en-US" sz="2000" kern="1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Row-2</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Rectangle 5"/>
          <p:cNvSpPr/>
          <p:nvPr/>
        </p:nvSpPr>
        <p:spPr>
          <a:xfrm>
            <a:off x="7315200" y="3551221"/>
            <a:ext cx="4876800" cy="3046988"/>
          </a:xfrm>
          <a:prstGeom prst="rect">
            <a:avLst/>
          </a:prstGeom>
          <a:solidFill>
            <a:schemeClr val="tx1"/>
          </a:solidFill>
        </p:spPr>
        <p:txBody>
          <a:bodyPr wrap="square">
            <a:spAutoFit/>
          </a:bodyPr>
          <a:lstStyle/>
          <a:p>
            <a:r>
              <a:rPr lang="pt-BR" sz="1600" dirty="0">
                <a:solidFill>
                  <a:schemeClr val="bg1"/>
                </a:solidFill>
                <a:latin typeface="Consolas" panose="020B0609020204030204" pitchFamily="49" charset="0"/>
              </a:rPr>
              <a:t>11</a:t>
            </a:r>
          </a:p>
          <a:p>
            <a:r>
              <a:rPr lang="pt-BR" sz="1600" dirty="0">
                <a:solidFill>
                  <a:schemeClr val="bg1"/>
                </a:solidFill>
                <a:latin typeface="Consolas" panose="020B0609020204030204" pitchFamily="49" charset="0"/>
              </a:rPr>
              <a:t>12</a:t>
            </a:r>
          </a:p>
          <a:p>
            <a:r>
              <a:rPr lang="pt-BR" sz="1600" dirty="0">
                <a:solidFill>
                  <a:schemeClr val="bg1"/>
                </a:solidFill>
                <a:latin typeface="Consolas" panose="020B0609020204030204" pitchFamily="49" charset="0"/>
              </a:rPr>
              <a:t>13</a:t>
            </a:r>
          </a:p>
          <a:p>
            <a:r>
              <a:rPr lang="pt-BR" sz="1600" dirty="0">
                <a:solidFill>
                  <a:schemeClr val="bg1"/>
                </a:solidFill>
                <a:latin typeface="Consolas" panose="020B0609020204030204" pitchFamily="49" charset="0"/>
              </a:rPr>
              <a:t>14</a:t>
            </a:r>
          </a:p>
          <a:p>
            <a:r>
              <a:rPr lang="pt-BR" sz="1600" dirty="0">
                <a:solidFill>
                  <a:schemeClr val="bg1"/>
                </a:solidFill>
                <a:latin typeface="Consolas" panose="020B0609020204030204" pitchFamily="49" charset="0"/>
              </a:rPr>
              <a:t>15</a:t>
            </a:r>
          </a:p>
          <a:p>
            <a:r>
              <a:rPr lang="pt-BR" sz="1600" dirty="0">
                <a:solidFill>
                  <a:schemeClr val="bg1"/>
                </a:solidFill>
                <a:latin typeface="Consolas" panose="020B0609020204030204" pitchFamily="49" charset="0"/>
              </a:rPr>
              <a:t>16</a:t>
            </a:r>
          </a:p>
          <a:p>
            <a:r>
              <a:rPr lang="pt-BR" sz="1600" dirty="0">
                <a:solidFill>
                  <a:schemeClr val="bg1"/>
                </a:solidFill>
                <a:latin typeface="Consolas" panose="020B0609020204030204" pitchFamily="49" charset="0"/>
              </a:rPr>
              <a:t>17</a:t>
            </a:r>
          </a:p>
          <a:p>
            <a:r>
              <a:rPr lang="pt-BR" sz="1600" dirty="0">
                <a:solidFill>
                  <a:schemeClr val="bg1"/>
                </a:solidFill>
                <a:latin typeface="Consolas" panose="020B0609020204030204" pitchFamily="49" charset="0"/>
              </a:rPr>
              <a:t>18</a:t>
            </a:r>
          </a:p>
          <a:p>
            <a:r>
              <a:rPr lang="pt-BR" sz="1600" dirty="0">
                <a:solidFill>
                  <a:schemeClr val="bg1"/>
                </a:solidFill>
                <a:latin typeface="Consolas" panose="020B0609020204030204" pitchFamily="49" charset="0"/>
              </a:rPr>
              <a:t>19</a:t>
            </a:r>
          </a:p>
          <a:p>
            <a:r>
              <a:rPr lang="pt-BR" sz="1600" dirty="0">
                <a:solidFill>
                  <a:schemeClr val="bg1"/>
                </a:solidFill>
                <a:latin typeface="Consolas" panose="020B0609020204030204" pitchFamily="49" charset="0"/>
              </a:rPr>
              <a:t>a[0][0]:11      a[0][1]:12      a[0][2]:13</a:t>
            </a:r>
          </a:p>
          <a:p>
            <a:r>
              <a:rPr lang="pt-BR" sz="1600" dirty="0">
                <a:solidFill>
                  <a:schemeClr val="bg1"/>
                </a:solidFill>
                <a:latin typeface="Consolas" panose="020B0609020204030204" pitchFamily="49" charset="0"/>
              </a:rPr>
              <a:t>a[1][0]:14      a[1][1]:15      a[1][2]:16</a:t>
            </a:r>
          </a:p>
          <a:p>
            <a:r>
              <a:rPr lang="pt-BR" sz="1600" dirty="0">
                <a:solidFill>
                  <a:schemeClr val="bg1"/>
                </a:solidFill>
                <a:latin typeface="Consolas" panose="020B0609020204030204" pitchFamily="49" charset="0"/>
              </a:rPr>
              <a:t>a[2][0]:17      a[2][1]:18      a[2][2]:19</a:t>
            </a:r>
            <a:endParaRPr lang="en-IN" sz="1600" dirty="0">
              <a:solidFill>
                <a:schemeClr val="bg1"/>
              </a:solidFill>
              <a:latin typeface="Consolas" panose="020B0609020204030204" pitchFamily="49" charset="0"/>
            </a:endParaRPr>
          </a:p>
        </p:txBody>
      </p:sp>
      <p:sp>
        <p:nvSpPr>
          <p:cNvPr id="7" name="Rectangle: Top Corners Rounded 7">
            <a:extLst>
              <a:ext uri="{FF2B5EF4-FFF2-40B4-BE49-F238E27FC236}">
                <a16:creationId xmlns:a16="http://schemas.microsoft.com/office/drawing/2014/main" id="{44F07624-C23C-4B43-A144-CB0878CB992A}"/>
              </a:ext>
            </a:extLst>
          </p:cNvPr>
          <p:cNvSpPr/>
          <p:nvPr/>
        </p:nvSpPr>
        <p:spPr>
          <a:xfrm>
            <a:off x="7315200" y="3222036"/>
            <a:ext cx="183294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29037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lstStyle/>
          <a:p>
            <a:r>
              <a:rPr lang="en-US" sz="3600" dirty="0"/>
              <a:t>WAP to perform addition of two 3 x 3 matrices</a:t>
            </a:r>
            <a:endParaRPr lang="en-IN" dirty="0"/>
          </a:p>
        </p:txBody>
      </p:sp>
      <p:sp>
        <p:nvSpPr>
          <p:cNvPr id="3" name="Content Placeholder 2"/>
          <p:cNvSpPr>
            <a:spLocks noGrp="1"/>
          </p:cNvSpPr>
          <p:nvPr>
            <p:ph idx="4294967295"/>
          </p:nvPr>
        </p:nvSpPr>
        <p:spPr>
          <a:xfrm>
            <a:off x="0" y="723900"/>
            <a:ext cx="6440488" cy="5591175"/>
          </a:xfrm>
        </p:spPr>
        <p:txBody>
          <a:bodyPr>
            <a:normAutofit lnSpcReduction="10000"/>
          </a:bodyPr>
          <a:lstStyle/>
          <a:p>
            <a:pPr marL="192087" indent="-457200" algn="l">
              <a:lnSpc>
                <a:spcPct val="100000"/>
              </a:lnSpc>
              <a:spcBef>
                <a:spcPts val="0"/>
              </a:spcBef>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solidFill>
                  <a:srgbClr val="008000"/>
                </a:solidFill>
                <a:latin typeface="Consolas" panose="020B0609020204030204" pitchFamily="49" charset="0"/>
              </a:rPr>
              <a:t>class </a:t>
            </a:r>
            <a:r>
              <a:rPr lang="en-IN" sz="2000" dirty="0">
                <a:solidFill>
                  <a:srgbClr val="0000FF"/>
                </a:solidFill>
                <a:latin typeface="Consolas" panose="020B0609020204030204" pitchFamily="49" charset="0"/>
              </a:rPr>
              <a:t>Array2Demo</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 {</a:t>
            </a:r>
          </a:p>
          <a:p>
            <a:pPr marL="192087" indent="-457200" algn="l">
              <a:lnSpc>
                <a:spcPct val="100000"/>
              </a:lnSpc>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size</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a:t>
            </a:r>
            <a:r>
              <a:rPr lang="en-IN" sz="2000" dirty="0">
                <a:solidFill>
                  <a:srgbClr val="666666"/>
                </a:solidFill>
                <a:latin typeface="Consolas" panose="020B0609020204030204" pitchFamily="49" charset="0"/>
              </a:rPr>
              <a:t>[][],b[][],c[][];</a:t>
            </a:r>
          </a:p>
          <a:p>
            <a:pPr marL="192087" indent="-457200" algn="l">
              <a:lnSpc>
                <a:spcPct val="100000"/>
              </a:lnSpc>
              <a:spcBef>
                <a:spcPts val="0"/>
              </a:spcBef>
              <a:buFont typeface="+mj-lt"/>
              <a:buAutoNum type="arabicPeriod"/>
            </a:pPr>
            <a:r>
              <a:rPr lang="en-IN" sz="2000" dirty="0">
                <a:latin typeface="Consolas" panose="020B0609020204030204" pitchFamily="49" charset="0"/>
              </a:rPr>
              <a:t>Scanner </a:t>
            </a:r>
            <a:r>
              <a:rPr lang="en-IN" sz="2000" dirty="0" err="1">
                <a:latin typeface="Consolas" panose="020B0609020204030204" pitchFamily="49" charset="0"/>
              </a:rPr>
              <a:t>sc</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Scanner</a:t>
            </a:r>
            <a:r>
              <a:rPr lang="en-IN" sz="2000" dirty="0">
                <a:solidFill>
                  <a:srgbClr val="666666"/>
                </a:solidFill>
                <a:latin typeface="Consolas" panose="020B0609020204030204" pitchFamily="49" charset="0"/>
              </a:rPr>
              <a:t>(System.</a:t>
            </a:r>
            <a:r>
              <a:rPr lang="en-IN" sz="2000" dirty="0">
                <a:solidFill>
                  <a:srgbClr val="7D9029"/>
                </a:solidFill>
                <a:latin typeface="Consolas" panose="020B0609020204030204" pitchFamily="49" charset="0"/>
              </a:rPr>
              <a:t>in</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US" sz="2000" dirty="0">
                <a:latin typeface="Consolas" panose="020B0609020204030204" pitchFamily="49" charset="0"/>
              </a:rPr>
              <a:t> </a:t>
            </a:r>
            <a:r>
              <a:rPr lang="en-US" sz="2000" dirty="0" err="1">
                <a:latin typeface="Consolas" panose="020B0609020204030204" pitchFamily="49" charset="0"/>
              </a:rPr>
              <a:t>System</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out</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print</a:t>
            </a:r>
            <a:r>
              <a:rPr lang="en-US" sz="2000" dirty="0">
                <a:solidFill>
                  <a:srgbClr val="666666"/>
                </a:solidFill>
                <a:latin typeface="Consolas" panose="020B0609020204030204" pitchFamily="49" charset="0"/>
              </a:rPr>
              <a:t>(</a:t>
            </a:r>
            <a:r>
              <a:rPr lang="en-US" sz="2000" dirty="0">
                <a:solidFill>
                  <a:srgbClr val="BA2121"/>
                </a:solidFill>
                <a:latin typeface="Consolas" panose="020B0609020204030204" pitchFamily="49" charset="0"/>
              </a:rPr>
              <a:t>"Enter size of an 					array:"</a:t>
            </a:r>
            <a:r>
              <a:rPr lang="en-US"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latin typeface="Consolas" panose="020B0609020204030204" pitchFamily="49" charset="0"/>
              </a:rPr>
              <a:t> size</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latin typeface="Consolas" panose="020B0609020204030204" pitchFamily="49" charset="0"/>
              </a:rPr>
              <a:t> a</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a:t>
            </a:r>
            <a:r>
              <a:rPr lang="en-IN" sz="2000" dirty="0" err="1">
                <a:solidFill>
                  <a:srgbClr val="B00040"/>
                </a:solidFill>
                <a:latin typeface="Consolas" panose="020B0609020204030204" pitchFamily="49" charset="0"/>
              </a:rPr>
              <a:t>int</a:t>
            </a:r>
            <a:r>
              <a:rPr lang="en-IN" sz="2000" dirty="0">
                <a:solidFill>
                  <a:srgbClr val="666666"/>
                </a:solidFill>
                <a:latin typeface="Consolas" panose="020B0609020204030204" pitchFamily="49" charset="0"/>
              </a:rPr>
              <a:t>[size][size];</a:t>
            </a:r>
          </a:p>
          <a:p>
            <a:pPr marL="192087" indent="-457200" algn="l">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array 					      elements:"</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=0;i&lt;</a:t>
            </a:r>
            <a:r>
              <a:rPr lang="en-IN" sz="2000" dirty="0" err="1">
                <a:solidFill>
                  <a:srgbClr val="666666"/>
                </a:solidFill>
                <a:latin typeface="Consolas" panose="020B0609020204030204" pitchFamily="49" charset="0"/>
              </a:rPr>
              <a:t>a.</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j</a:t>
            </a:r>
            <a:r>
              <a:rPr lang="en-IN" sz="2000" dirty="0">
                <a:solidFill>
                  <a:srgbClr val="666666"/>
                </a:solidFill>
                <a:latin typeface="Consolas" panose="020B0609020204030204" pitchFamily="49" charset="0"/>
              </a:rPr>
              <a:t>=0;j&lt;</a:t>
            </a:r>
            <a:r>
              <a:rPr lang="en-IN" sz="2000" dirty="0" err="1">
                <a:solidFill>
                  <a:srgbClr val="666666"/>
                </a:solidFill>
                <a:latin typeface="Consolas" panose="020B0609020204030204" pitchFamily="49" charset="0"/>
              </a:rPr>
              <a:t>a.</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;j</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a["</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latin typeface="Consolas" panose="020B0609020204030204" pitchFamily="49" charset="0"/>
              </a:rPr>
              <a:t>   a</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solidFill>
                  <a:srgbClr val="666666"/>
                </a:solidFill>
                <a:latin typeface="Consolas" panose="020B0609020204030204" pitchFamily="49" charset="0"/>
              </a:rPr>
              <a:t>}</a:t>
            </a:r>
          </a:p>
        </p:txBody>
      </p:sp>
      <p:sp>
        <p:nvSpPr>
          <p:cNvPr id="4" name="Content Placeholder 2"/>
          <p:cNvSpPr txBox="1">
            <a:spLocks/>
          </p:cNvSpPr>
          <p:nvPr/>
        </p:nvSpPr>
        <p:spPr>
          <a:xfrm>
            <a:off x="6299200" y="723743"/>
            <a:ext cx="580390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2087" indent="-457200">
              <a:lnSpc>
                <a:spcPct val="100000"/>
              </a:lnSpc>
              <a:spcBef>
                <a:spcPts val="0"/>
              </a:spcBef>
              <a:buFont typeface="+mj-lt"/>
              <a:buAutoNum type="arabicPeriod"/>
            </a:pPr>
            <a:r>
              <a:rPr lang="en-IN" sz="2000" dirty="0">
                <a:latin typeface="Consolas" panose="020B0609020204030204" pitchFamily="49" charset="0"/>
              </a:rPr>
              <a:t>b</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a:t>
            </a:r>
            <a:r>
              <a:rPr lang="en-IN" sz="2000" dirty="0" err="1">
                <a:solidFill>
                  <a:srgbClr val="B00040"/>
                </a:solidFill>
                <a:latin typeface="Consolas" panose="020B0609020204030204" pitchFamily="49" charset="0"/>
              </a:rPr>
              <a:t>int</a:t>
            </a:r>
            <a:r>
              <a:rPr lang="en-IN" sz="2000" dirty="0">
                <a:solidFill>
                  <a:srgbClr val="666666"/>
                </a:solidFill>
                <a:latin typeface="Consolas" panose="020B0609020204030204" pitchFamily="49" charset="0"/>
              </a:rPr>
              <a:t>[size][size];</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=0;i&lt;</a:t>
            </a:r>
            <a:r>
              <a:rPr lang="en-IN" sz="2000" dirty="0" err="1">
                <a:solidFill>
                  <a:srgbClr val="666666"/>
                </a:solidFill>
                <a:latin typeface="Consolas" panose="020B0609020204030204" pitchFamily="49" charset="0"/>
              </a:rPr>
              <a:t>b.</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 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j</a:t>
            </a:r>
            <a:r>
              <a:rPr lang="en-IN" sz="2000" dirty="0">
                <a:solidFill>
                  <a:srgbClr val="666666"/>
                </a:solidFill>
                <a:latin typeface="Consolas" panose="020B0609020204030204" pitchFamily="49" charset="0"/>
              </a:rPr>
              <a:t>=0;j&lt;</a:t>
            </a:r>
            <a:r>
              <a:rPr lang="en-IN" sz="2000" dirty="0" err="1">
                <a:solidFill>
                  <a:srgbClr val="666666"/>
                </a:solidFill>
                <a:latin typeface="Consolas" panose="020B0609020204030204" pitchFamily="49" charset="0"/>
              </a:rPr>
              <a:t>b.</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;j</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b["</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   b</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c</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a:t>
            </a:r>
            <a:r>
              <a:rPr lang="en-IN" sz="2000" dirty="0" err="1">
                <a:solidFill>
                  <a:srgbClr val="B00040"/>
                </a:solidFill>
                <a:latin typeface="Consolas" panose="020B0609020204030204" pitchFamily="49" charset="0"/>
              </a:rPr>
              <a:t>int</a:t>
            </a:r>
            <a:r>
              <a:rPr lang="en-IN" sz="2000" dirty="0">
                <a:solidFill>
                  <a:srgbClr val="666666"/>
                </a:solidFill>
                <a:latin typeface="Consolas" panose="020B0609020204030204" pitchFamily="49" charset="0"/>
              </a:rPr>
              <a:t>[size][size];</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=0;i&lt;</a:t>
            </a:r>
            <a:r>
              <a:rPr lang="en-IN" sz="2000" dirty="0" err="1">
                <a:solidFill>
                  <a:srgbClr val="666666"/>
                </a:solidFill>
                <a:latin typeface="Consolas" panose="020B0609020204030204" pitchFamily="49" charset="0"/>
              </a:rPr>
              <a:t>c.</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 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j</a:t>
            </a:r>
            <a:r>
              <a:rPr lang="en-IN" sz="2000" dirty="0">
                <a:solidFill>
                  <a:srgbClr val="666666"/>
                </a:solidFill>
                <a:latin typeface="Consolas" panose="020B0609020204030204" pitchFamily="49" charset="0"/>
              </a:rPr>
              <a:t>=0;j&lt;</a:t>
            </a:r>
            <a:r>
              <a:rPr lang="en-IN" sz="2000" dirty="0" err="1">
                <a:solidFill>
                  <a:srgbClr val="666666"/>
                </a:solidFill>
                <a:latin typeface="Consolas" panose="020B0609020204030204" pitchFamily="49" charset="0"/>
              </a:rPr>
              <a:t>c.</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;j</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"c["</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 		  </a:t>
            </a:r>
            <a:r>
              <a:rPr lang="en-IN" sz="2000" dirty="0">
                <a:solidFill>
                  <a:srgbClr val="666666"/>
                </a:solidFill>
                <a:latin typeface="Consolas" panose="020B0609020204030204" pitchFamily="49" charset="0"/>
              </a:rPr>
              <a:t>+(a[</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][j]+b[</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"\t"</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192087" indent="-457200">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}//main()</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}//class</a:t>
            </a:r>
          </a:p>
          <a:p>
            <a:pPr marL="192087" indent="-457200">
              <a:lnSpc>
                <a:spcPct val="100000"/>
              </a:lnSpc>
              <a:spcBef>
                <a:spcPts val="0"/>
              </a:spcBef>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92546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5" end="1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
                                            <p:txEl>
                                              <p:pRg st="8" end="8"/>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9" end="9"/>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
                                            <p:txEl>
                                              <p:pRg st="10" end="10"/>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6613" y="1040385"/>
            <a:ext cx="4876800" cy="5755422"/>
          </a:xfrm>
          <a:prstGeom prst="rect">
            <a:avLst/>
          </a:prstGeom>
          <a:solidFill>
            <a:schemeClr val="tx1"/>
          </a:solidFill>
        </p:spPr>
        <p:txBody>
          <a:bodyPr wrap="square">
            <a:spAutoFit/>
          </a:bodyPr>
          <a:lstStyle/>
          <a:p>
            <a:r>
              <a:rPr lang="pt-BR" sz="1600" dirty="0">
                <a:solidFill>
                  <a:schemeClr val="bg1"/>
                </a:solidFill>
                <a:latin typeface="Consolas" panose="020B0609020204030204" pitchFamily="49" charset="0"/>
              </a:rPr>
              <a:t>Enter size of an array:3</a:t>
            </a:r>
          </a:p>
          <a:p>
            <a:r>
              <a:rPr lang="pt-BR" sz="1600" dirty="0">
                <a:solidFill>
                  <a:schemeClr val="bg1"/>
                </a:solidFill>
                <a:latin typeface="Consolas" panose="020B0609020204030204" pitchFamily="49" charset="0"/>
              </a:rPr>
              <a:t>Enter array elements:</a:t>
            </a:r>
          </a:p>
          <a:p>
            <a:r>
              <a:rPr lang="pt-BR" sz="1600" dirty="0">
                <a:solidFill>
                  <a:schemeClr val="bg1"/>
                </a:solidFill>
                <a:latin typeface="Consolas" panose="020B0609020204030204" pitchFamily="49" charset="0"/>
              </a:rPr>
              <a:t>Enter a[0][0]:1</a:t>
            </a:r>
          </a:p>
          <a:p>
            <a:r>
              <a:rPr lang="pt-BR" sz="1600" dirty="0">
                <a:solidFill>
                  <a:schemeClr val="bg1"/>
                </a:solidFill>
                <a:latin typeface="Consolas" panose="020B0609020204030204" pitchFamily="49" charset="0"/>
              </a:rPr>
              <a:t>Enter a[0][1]:1</a:t>
            </a:r>
          </a:p>
          <a:p>
            <a:r>
              <a:rPr lang="pt-BR" sz="1600" dirty="0">
                <a:solidFill>
                  <a:schemeClr val="bg1"/>
                </a:solidFill>
                <a:latin typeface="Consolas" panose="020B0609020204030204" pitchFamily="49" charset="0"/>
              </a:rPr>
              <a:t>Enter a[0][2]:1</a:t>
            </a:r>
          </a:p>
          <a:p>
            <a:r>
              <a:rPr lang="pt-BR" sz="1600" dirty="0">
                <a:solidFill>
                  <a:schemeClr val="bg1"/>
                </a:solidFill>
                <a:latin typeface="Consolas" panose="020B0609020204030204" pitchFamily="49" charset="0"/>
              </a:rPr>
              <a:t>Enter a[1][0]:1</a:t>
            </a:r>
          </a:p>
          <a:p>
            <a:r>
              <a:rPr lang="pt-BR" sz="1600" dirty="0">
                <a:solidFill>
                  <a:schemeClr val="bg1"/>
                </a:solidFill>
                <a:latin typeface="Consolas" panose="020B0609020204030204" pitchFamily="49" charset="0"/>
              </a:rPr>
              <a:t>Enter a[1][1]:1</a:t>
            </a:r>
          </a:p>
          <a:p>
            <a:r>
              <a:rPr lang="pt-BR" sz="1600" dirty="0">
                <a:solidFill>
                  <a:schemeClr val="bg1"/>
                </a:solidFill>
                <a:latin typeface="Consolas" panose="020B0609020204030204" pitchFamily="49" charset="0"/>
              </a:rPr>
              <a:t>Enter a[1][2]:1</a:t>
            </a:r>
          </a:p>
          <a:p>
            <a:r>
              <a:rPr lang="pt-BR" sz="1600" dirty="0">
                <a:solidFill>
                  <a:schemeClr val="bg1"/>
                </a:solidFill>
                <a:latin typeface="Consolas" panose="020B0609020204030204" pitchFamily="49" charset="0"/>
              </a:rPr>
              <a:t>Enter a[2][0]:1</a:t>
            </a:r>
          </a:p>
          <a:p>
            <a:r>
              <a:rPr lang="pt-BR" sz="1600" dirty="0">
                <a:solidFill>
                  <a:schemeClr val="bg1"/>
                </a:solidFill>
                <a:latin typeface="Consolas" panose="020B0609020204030204" pitchFamily="49" charset="0"/>
              </a:rPr>
              <a:t>Enter a[2][1]:1</a:t>
            </a:r>
          </a:p>
          <a:p>
            <a:r>
              <a:rPr lang="pt-BR" sz="1600" dirty="0">
                <a:solidFill>
                  <a:schemeClr val="bg1"/>
                </a:solidFill>
                <a:latin typeface="Consolas" panose="020B0609020204030204" pitchFamily="49" charset="0"/>
              </a:rPr>
              <a:t>Enter a[2][2]:1</a:t>
            </a:r>
          </a:p>
          <a:p>
            <a:r>
              <a:rPr lang="pt-BR" sz="1600" dirty="0">
                <a:solidFill>
                  <a:schemeClr val="bg1"/>
                </a:solidFill>
                <a:latin typeface="Consolas" panose="020B0609020204030204" pitchFamily="49" charset="0"/>
              </a:rPr>
              <a:t>Enter b[0][0]:4</a:t>
            </a:r>
          </a:p>
          <a:p>
            <a:r>
              <a:rPr lang="pt-BR" sz="1600" dirty="0">
                <a:solidFill>
                  <a:schemeClr val="bg1"/>
                </a:solidFill>
                <a:latin typeface="Consolas" panose="020B0609020204030204" pitchFamily="49" charset="0"/>
              </a:rPr>
              <a:t>Enter b[0][1]:4</a:t>
            </a:r>
          </a:p>
          <a:p>
            <a:r>
              <a:rPr lang="pt-BR" sz="1600" dirty="0">
                <a:solidFill>
                  <a:schemeClr val="bg1"/>
                </a:solidFill>
                <a:latin typeface="Consolas" panose="020B0609020204030204" pitchFamily="49" charset="0"/>
              </a:rPr>
              <a:t>Enter b[0][2]:4</a:t>
            </a:r>
          </a:p>
          <a:p>
            <a:r>
              <a:rPr lang="pt-BR" sz="1600" dirty="0">
                <a:solidFill>
                  <a:schemeClr val="bg1"/>
                </a:solidFill>
                <a:latin typeface="Consolas" panose="020B0609020204030204" pitchFamily="49" charset="0"/>
              </a:rPr>
              <a:t>Enter b[1][0]:4</a:t>
            </a:r>
          </a:p>
          <a:p>
            <a:r>
              <a:rPr lang="pt-BR" sz="1600" dirty="0">
                <a:solidFill>
                  <a:schemeClr val="bg1"/>
                </a:solidFill>
                <a:latin typeface="Consolas" panose="020B0609020204030204" pitchFamily="49" charset="0"/>
              </a:rPr>
              <a:t>Enter b[1][1]:4</a:t>
            </a:r>
          </a:p>
          <a:p>
            <a:r>
              <a:rPr lang="pt-BR" sz="1600" dirty="0">
                <a:solidFill>
                  <a:schemeClr val="bg1"/>
                </a:solidFill>
                <a:latin typeface="Consolas" panose="020B0609020204030204" pitchFamily="49" charset="0"/>
              </a:rPr>
              <a:t>Enter b[1][2]:4</a:t>
            </a:r>
          </a:p>
          <a:p>
            <a:r>
              <a:rPr lang="pt-BR" sz="1600" dirty="0">
                <a:solidFill>
                  <a:schemeClr val="bg1"/>
                </a:solidFill>
                <a:latin typeface="Consolas" panose="020B0609020204030204" pitchFamily="49" charset="0"/>
              </a:rPr>
              <a:t>Enter b[2][0]:4</a:t>
            </a:r>
          </a:p>
          <a:p>
            <a:r>
              <a:rPr lang="pt-BR" sz="1600" dirty="0">
                <a:solidFill>
                  <a:schemeClr val="bg1"/>
                </a:solidFill>
                <a:latin typeface="Consolas" panose="020B0609020204030204" pitchFamily="49" charset="0"/>
              </a:rPr>
              <a:t>Enter b[2][1]:4</a:t>
            </a:r>
          </a:p>
          <a:p>
            <a:r>
              <a:rPr lang="pt-BR" sz="1600" dirty="0">
                <a:solidFill>
                  <a:schemeClr val="bg1"/>
                </a:solidFill>
                <a:latin typeface="Consolas" panose="020B0609020204030204" pitchFamily="49" charset="0"/>
              </a:rPr>
              <a:t>Enter b[2][2]:4</a:t>
            </a:r>
          </a:p>
          <a:p>
            <a:r>
              <a:rPr lang="pt-BR" sz="1600" dirty="0">
                <a:solidFill>
                  <a:schemeClr val="bg1"/>
                </a:solidFill>
                <a:latin typeface="Consolas" panose="020B0609020204030204" pitchFamily="49" charset="0"/>
              </a:rPr>
              <a:t>c[0][0]:5       c[0][1]:5       c[0][2]:5</a:t>
            </a:r>
          </a:p>
          <a:p>
            <a:r>
              <a:rPr lang="pt-BR" sz="1600" dirty="0">
                <a:solidFill>
                  <a:schemeClr val="bg1"/>
                </a:solidFill>
                <a:latin typeface="Consolas" panose="020B0609020204030204" pitchFamily="49" charset="0"/>
              </a:rPr>
              <a:t>c[1][0]:5       c[1][1]:5       c[1][2]:5</a:t>
            </a:r>
          </a:p>
          <a:p>
            <a:r>
              <a:rPr lang="pt-BR" sz="1600" dirty="0">
                <a:solidFill>
                  <a:schemeClr val="bg1"/>
                </a:solidFill>
                <a:latin typeface="Consolas" panose="020B0609020204030204" pitchFamily="49" charset="0"/>
              </a:rPr>
              <a:t>c[2][0]:5       c[2][1]:5       c[2][2]:5</a:t>
            </a:r>
            <a:endParaRPr lang="en-IN" sz="1600" dirty="0">
              <a:solidFill>
                <a:schemeClr val="bg1"/>
              </a:solidFill>
              <a:latin typeface="Consolas" panose="020B0609020204030204" pitchFamily="49" charset="0"/>
            </a:endParaRPr>
          </a:p>
        </p:txBody>
      </p:sp>
      <p:sp>
        <p:nvSpPr>
          <p:cNvPr id="3" name="Rectangle: Top Corners Rounded 7">
            <a:extLst>
              <a:ext uri="{FF2B5EF4-FFF2-40B4-BE49-F238E27FC236}">
                <a16:creationId xmlns:a16="http://schemas.microsoft.com/office/drawing/2014/main" id="{44F07624-C23C-4B43-A144-CB0878CB992A}"/>
              </a:ext>
            </a:extLst>
          </p:cNvPr>
          <p:cNvSpPr/>
          <p:nvPr/>
        </p:nvSpPr>
        <p:spPr>
          <a:xfrm>
            <a:off x="7186613" y="711200"/>
            <a:ext cx="183294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
        <p:nvSpPr>
          <p:cNvPr id="4" name="Title 1"/>
          <p:cNvSpPr txBox="1">
            <a:spLocks/>
          </p:cNvSpPr>
          <p:nvPr/>
        </p:nvSpPr>
        <p:spPr>
          <a:xfrm>
            <a:off x="0" y="0"/>
            <a:ext cx="121920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WAP to perform addition of two 3 x 3 matrices</a:t>
            </a:r>
            <a:endParaRPr lang="en-IN" dirty="0"/>
          </a:p>
        </p:txBody>
      </p:sp>
    </p:spTree>
    <p:extLst>
      <p:ext uri="{BB962C8B-B14F-4D97-AF65-F5344CB8AC3E}">
        <p14:creationId xmlns:p14="http://schemas.microsoft.com/office/powerpoint/2010/main" val="104640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 of an array elements</a:t>
            </a:r>
          </a:p>
        </p:txBody>
      </p:sp>
      <p:sp>
        <p:nvSpPr>
          <p:cNvPr id="3" name="Content Placeholder 2"/>
          <p:cNvSpPr>
            <a:spLocks noGrp="1"/>
          </p:cNvSpPr>
          <p:nvPr>
            <p:ph idx="1"/>
          </p:nvPr>
        </p:nvSpPr>
        <p:spPr>
          <a:xfrm>
            <a:off x="131180" y="863444"/>
            <a:ext cx="12060820" cy="5590565"/>
          </a:xfrm>
        </p:spPr>
        <p:txBody>
          <a:bodyPr/>
          <a:lstStyle/>
          <a:p>
            <a:pPr marL="457200" indent="-457200">
              <a:buFont typeface="+mj-lt"/>
              <a:buAutoNum type="arabicPeriod"/>
            </a:pPr>
            <a:r>
              <a:rPr lang="en-US" b="1" dirty="0"/>
              <a:t>One dimensional Array</a:t>
            </a:r>
          </a:p>
          <a:p>
            <a:pPr marL="1001712" lvl="1" indent="-457200">
              <a:buFont typeface="+mj-lt"/>
              <a:buAutoNum type="arabicPeriod"/>
            </a:pPr>
            <a:r>
              <a:rPr lang="en-US" sz="2000" dirty="0" err="1"/>
              <a:t>int</a:t>
            </a:r>
            <a:r>
              <a:rPr lang="en-US" sz="2000" dirty="0"/>
              <a:t> a[ ] = { 7, 3, -5, 0, 11 };		</a:t>
            </a:r>
            <a:r>
              <a:rPr lang="en-US" sz="2000" dirty="0">
                <a:solidFill>
                  <a:schemeClr val="tx1">
                    <a:lumMod val="75000"/>
                    <a:lumOff val="25000"/>
                  </a:schemeClr>
                </a:solidFill>
              </a:rPr>
              <a:t>// a[0]=7, a[1] = 3, a[2] = -5, a[3] = 0, a[4] = 11</a:t>
            </a:r>
          </a:p>
          <a:p>
            <a:pPr marL="1001712" lvl="1" indent="-457200">
              <a:buFont typeface="+mj-lt"/>
              <a:buAutoNum type="arabicPeriod"/>
            </a:pPr>
            <a:r>
              <a:rPr lang="en-US" sz="2000" dirty="0" err="1"/>
              <a:t>int</a:t>
            </a:r>
            <a:r>
              <a:rPr lang="en-US" sz="2000" dirty="0"/>
              <a:t> a[ ] = { 7, 3 };			</a:t>
            </a:r>
            <a:r>
              <a:rPr lang="en-US" sz="2000" dirty="0">
                <a:solidFill>
                  <a:schemeClr val="tx1">
                    <a:lumMod val="75000"/>
                    <a:lumOff val="25000"/>
                  </a:schemeClr>
                </a:solidFill>
              </a:rPr>
              <a:t>// a[0] = 7, a[1] = 3</a:t>
            </a:r>
          </a:p>
          <a:p>
            <a:pPr marL="1001712" lvl="1" indent="-457200">
              <a:buFont typeface="+mj-lt"/>
              <a:buAutoNum type="arabicPeriod"/>
            </a:pPr>
            <a:r>
              <a:rPr lang="en-US" sz="2000" dirty="0" err="1"/>
              <a:t>int</a:t>
            </a:r>
            <a:r>
              <a:rPr lang="en-US" sz="2000" dirty="0"/>
              <a:t> a[ ] = { 0 };			</a:t>
            </a:r>
            <a:r>
              <a:rPr lang="en-US" sz="2000" dirty="0">
                <a:solidFill>
                  <a:schemeClr val="tx1">
                    <a:lumMod val="75000"/>
                    <a:lumOff val="25000"/>
                  </a:schemeClr>
                </a:solidFill>
              </a:rPr>
              <a:t>// all elements of an array are initialized to 0</a:t>
            </a:r>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457200" indent="-457200">
              <a:buFont typeface="+mj-lt"/>
              <a:buAutoNum type="arabicPeriod"/>
            </a:pPr>
            <a:r>
              <a:rPr lang="en-US" sz="2000" b="1" dirty="0"/>
              <a:t>Two dimensional Array</a:t>
            </a:r>
          </a:p>
          <a:p>
            <a:pPr marL="1001712" lvl="1" indent="-457200">
              <a:buFont typeface="+mj-lt"/>
              <a:buAutoNum type="arabicPeriod"/>
            </a:pPr>
            <a:r>
              <a:rPr lang="en-US" sz="2000" dirty="0" err="1"/>
              <a:t>int</a:t>
            </a:r>
            <a:r>
              <a:rPr lang="en-US" sz="2000" dirty="0"/>
              <a:t> a[ ][ ] = { { 7, 3, -5, 10 }, { 11, 13, -15, 2} };	</a:t>
            </a:r>
            <a:r>
              <a:rPr lang="en-US" sz="2000" dirty="0">
                <a:solidFill>
                  <a:schemeClr val="tx1">
                    <a:lumMod val="75000"/>
                    <a:lumOff val="25000"/>
                  </a:schemeClr>
                </a:solidFill>
              </a:rPr>
              <a:t>// 1st row is 7, 3, -5, 10 &amp; 2nd row is 11, 13, -15, 2</a:t>
            </a:r>
          </a:p>
          <a:p>
            <a:pPr marL="544512" lvl="1" indent="0">
              <a:buNone/>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p:txBody>
      </p:sp>
      <p:pic>
        <p:nvPicPr>
          <p:cNvPr id="4" name="Picture 3"/>
          <p:cNvPicPr>
            <a:picLocks noChangeAspect="1"/>
          </p:cNvPicPr>
          <p:nvPr/>
        </p:nvPicPr>
        <p:blipFill rotWithShape="1">
          <a:blip r:embed="rId2"/>
          <a:srcRect t="63928" r="69861" b="10345"/>
          <a:stretch/>
        </p:blipFill>
        <p:spPr>
          <a:xfrm>
            <a:off x="10152331" y="1243013"/>
            <a:ext cx="1737030" cy="828675"/>
          </a:xfrm>
          <a:prstGeom prst="rect">
            <a:avLst/>
          </a:prstGeom>
        </p:spPr>
      </p:pic>
      <p:pic>
        <p:nvPicPr>
          <p:cNvPr id="5" name="Picture 4"/>
          <p:cNvPicPr>
            <a:picLocks noChangeAspect="1"/>
          </p:cNvPicPr>
          <p:nvPr/>
        </p:nvPicPr>
        <p:blipFill rotWithShape="1">
          <a:blip r:embed="rId2"/>
          <a:srcRect l="33351" t="51293" r="39508" b="10632"/>
          <a:stretch/>
        </p:blipFill>
        <p:spPr>
          <a:xfrm>
            <a:off x="10066620" y="2473482"/>
            <a:ext cx="1769058" cy="1386985"/>
          </a:xfrm>
          <a:prstGeom prst="rect">
            <a:avLst/>
          </a:prstGeom>
        </p:spPr>
      </p:pic>
    </p:spTree>
    <p:extLst>
      <p:ext uri="{BB962C8B-B14F-4D97-AF65-F5344CB8AC3E}">
        <p14:creationId xmlns:p14="http://schemas.microsoft.com/office/powerpoint/2010/main" val="22854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a:t>
            </a:r>
          </a:p>
        </p:txBody>
      </p:sp>
      <p:sp>
        <p:nvSpPr>
          <p:cNvPr id="3" name="Content Placeholder 2"/>
          <p:cNvSpPr>
            <a:spLocks noGrp="1"/>
          </p:cNvSpPr>
          <p:nvPr>
            <p:ph idx="1"/>
          </p:nvPr>
        </p:nvSpPr>
        <p:spPr/>
        <p:txBody>
          <a:bodyPr/>
          <a:lstStyle/>
          <a:p>
            <a:r>
              <a:rPr lang="en-US" dirty="0"/>
              <a:t>In java, multidimensional array is actually </a:t>
            </a:r>
            <a:r>
              <a:rPr lang="en-US" b="1" dirty="0"/>
              <a:t>array of arrays.</a:t>
            </a:r>
          </a:p>
          <a:p>
            <a:r>
              <a:rPr lang="en-US" b="1" dirty="0"/>
              <a:t>Example</a:t>
            </a:r>
            <a:r>
              <a:rPr lang="en-US" dirty="0"/>
              <a:t>: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runPerOver</a:t>
            </a:r>
            <a:r>
              <a:rPr lang="en-US" dirty="0">
                <a:latin typeface="Cambria" pitchFamily="18" charset="0"/>
                <a:ea typeface="Cambria" pitchFamily="18" charset="0"/>
              </a:rPr>
              <a:t>[][] = new </a:t>
            </a:r>
            <a:r>
              <a:rPr lang="en-US" dirty="0" err="1">
                <a:latin typeface="Cambria" pitchFamily="18" charset="0"/>
                <a:ea typeface="Cambria" pitchFamily="18" charset="0"/>
              </a:rPr>
              <a:t>int</a:t>
            </a:r>
            <a:r>
              <a:rPr lang="en-US" dirty="0">
                <a:latin typeface="Cambria" pitchFamily="18" charset="0"/>
                <a:ea typeface="Cambria" pitchFamily="18" charset="0"/>
              </a:rPr>
              <a:t>[3][6];</a:t>
            </a:r>
          </a:p>
          <a:p>
            <a:pPr lvl="2">
              <a:buNone/>
            </a:pPr>
            <a:endParaRPr lang="en-US" dirty="0"/>
          </a:p>
          <a:p>
            <a:pPr lvl="2">
              <a:buNone/>
            </a:pPr>
            <a:endParaRPr lang="en-US" dirty="0"/>
          </a:p>
          <a:p>
            <a:pPr lvl="2">
              <a:buNone/>
            </a:pPr>
            <a:endParaRPr lang="en-US" dirty="0"/>
          </a:p>
          <a:p>
            <a:pPr lvl="2">
              <a:buNone/>
            </a:pPr>
            <a:endParaRPr lang="en-US" dirty="0"/>
          </a:p>
          <a:p>
            <a:pPr lvl="2">
              <a:buNone/>
            </a:pPr>
            <a:endParaRPr lang="en-US" dirty="0"/>
          </a:p>
          <a:p>
            <a:pPr lvl="2">
              <a:buNone/>
            </a:pPr>
            <a:endParaRPr lang="en-US" dirty="0"/>
          </a:p>
          <a:p>
            <a:pPr lvl="2">
              <a:buNone/>
            </a:pPr>
            <a:endParaRPr lang="en-US" dirty="0"/>
          </a:p>
          <a:p>
            <a:pPr marL="342900" lvl="2" indent="-342900"/>
            <a:r>
              <a:rPr lang="en-US" sz="2400" b="1" dirty="0">
                <a:latin typeface="Courier New" pitchFamily="49" charset="0"/>
                <a:cs typeface="Courier New" pitchFamily="49" charset="0"/>
              </a:rPr>
              <a:t>length</a:t>
            </a:r>
            <a:r>
              <a:rPr lang="en-US" sz="2400" b="1" dirty="0"/>
              <a:t> field:</a:t>
            </a:r>
          </a:p>
          <a:p>
            <a:pPr marL="800100" lvl="3" indent="-342900">
              <a:buFont typeface="Wingdings" panose="05000000000000000000" pitchFamily="2" charset="2"/>
              <a:buChar char="§"/>
            </a:pPr>
            <a:r>
              <a:rPr lang="en-US" sz="2200" dirty="0"/>
              <a:t>If we use length field with multidimensional array, it will return length of first dimension.</a:t>
            </a:r>
          </a:p>
          <a:p>
            <a:pPr marL="800100" lvl="3" indent="-342900">
              <a:buFont typeface="Wingdings" panose="05000000000000000000" pitchFamily="2" charset="2"/>
              <a:buChar char="§"/>
            </a:pPr>
            <a:r>
              <a:rPr lang="en-US" sz="2200" dirty="0"/>
              <a:t>Here, if </a:t>
            </a:r>
            <a:r>
              <a:rPr lang="en-US" sz="2200" b="1" dirty="0" err="1">
                <a:solidFill>
                  <a:schemeClr val="accent2">
                    <a:lumMod val="75000"/>
                  </a:schemeClr>
                </a:solidFill>
              </a:rPr>
              <a:t>runPerOver.length</a:t>
            </a:r>
            <a:r>
              <a:rPr lang="en-US" sz="2200" dirty="0">
                <a:solidFill>
                  <a:schemeClr val="accent2">
                    <a:lumMod val="75000"/>
                  </a:schemeClr>
                </a:solidFill>
              </a:rPr>
              <a:t> </a:t>
            </a:r>
            <a:r>
              <a:rPr lang="en-US" sz="2200" dirty="0"/>
              <a:t>is accessed it will return </a:t>
            </a:r>
            <a:r>
              <a:rPr lang="en-US" sz="2200" b="1" dirty="0">
                <a:solidFill>
                  <a:schemeClr val="accent2">
                    <a:lumMod val="75000"/>
                  </a:schemeClr>
                </a:solidFill>
              </a:rPr>
              <a:t>3</a:t>
            </a:r>
          </a:p>
          <a:p>
            <a:pPr marL="800100" lvl="3" indent="-342900">
              <a:buFont typeface="Wingdings" panose="05000000000000000000" pitchFamily="2" charset="2"/>
              <a:buChar char="§"/>
            </a:pPr>
            <a:r>
              <a:rPr lang="en-US" sz="2200" dirty="0"/>
              <a:t>Also if </a:t>
            </a:r>
            <a:r>
              <a:rPr lang="en-US" sz="2200" b="1" dirty="0" err="1">
                <a:solidFill>
                  <a:schemeClr val="accent2">
                    <a:lumMod val="75000"/>
                  </a:schemeClr>
                </a:solidFill>
              </a:rPr>
              <a:t>runPerOver</a:t>
            </a:r>
            <a:r>
              <a:rPr lang="en-US" sz="2200" b="1" dirty="0">
                <a:solidFill>
                  <a:schemeClr val="accent2">
                    <a:lumMod val="75000"/>
                  </a:schemeClr>
                </a:solidFill>
              </a:rPr>
              <a:t>[0].length </a:t>
            </a:r>
            <a:r>
              <a:rPr lang="en-US" sz="2200" dirty="0"/>
              <a:t>is accessed it will be </a:t>
            </a:r>
            <a:r>
              <a:rPr lang="en-US" sz="2200" b="1" dirty="0">
                <a:solidFill>
                  <a:schemeClr val="accent2">
                    <a:lumMod val="75000"/>
                  </a:schemeClr>
                </a:solidFill>
              </a:rPr>
              <a:t>6</a:t>
            </a:r>
          </a:p>
          <a:p>
            <a:pPr lvl="2">
              <a:buNone/>
            </a:pPr>
            <a:endParaRPr lang="en-US" dirty="0"/>
          </a:p>
          <a:p>
            <a:endParaRPr lang="en-US" dirty="0"/>
          </a:p>
        </p:txBody>
      </p:sp>
      <p:grpSp>
        <p:nvGrpSpPr>
          <p:cNvPr id="4" name="Group 3"/>
          <p:cNvGrpSpPr/>
          <p:nvPr/>
        </p:nvGrpSpPr>
        <p:grpSpPr>
          <a:xfrm>
            <a:off x="3737008" y="1795335"/>
            <a:ext cx="811441" cy="674132"/>
            <a:chOff x="1026884" y="3212068"/>
            <a:chExt cx="811441" cy="674132"/>
          </a:xfrm>
        </p:grpSpPr>
        <p:sp>
          <p:nvSpPr>
            <p:cNvPr id="5" name="Rectangle 4"/>
            <p:cNvSpPr/>
            <p:nvPr/>
          </p:nvSpPr>
          <p:spPr>
            <a:xfrm>
              <a:off x="10668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4</a:t>
              </a:r>
              <a:endParaRPr lang="en-US" sz="2400" b="1" dirty="0">
                <a:solidFill>
                  <a:schemeClr val="tx1"/>
                </a:solidFill>
              </a:endParaRPr>
            </a:p>
          </p:txBody>
        </p:sp>
        <p:sp>
          <p:nvSpPr>
            <p:cNvPr id="6" name="TextBox 5"/>
            <p:cNvSpPr txBox="1"/>
            <p:nvPr/>
          </p:nvSpPr>
          <p:spPr>
            <a:xfrm>
              <a:off x="1026884" y="3516868"/>
              <a:ext cx="811441" cy="369332"/>
            </a:xfrm>
            <a:prstGeom prst="rect">
              <a:avLst/>
            </a:prstGeom>
            <a:noFill/>
          </p:spPr>
          <p:txBody>
            <a:bodyPr wrap="none" rtlCol="0">
              <a:spAutoFit/>
            </a:bodyPr>
            <a:lstStyle/>
            <a:p>
              <a:r>
                <a:rPr lang="en-IN" dirty="0">
                  <a:solidFill>
                    <a:srgbClr val="0070C0"/>
                  </a:solidFill>
                </a:rPr>
                <a:t>a[0][0]</a:t>
              </a:r>
              <a:endParaRPr lang="en-US" dirty="0">
                <a:solidFill>
                  <a:srgbClr val="0070C0"/>
                </a:solidFill>
              </a:endParaRPr>
            </a:p>
          </p:txBody>
        </p:sp>
      </p:grpSp>
      <p:grpSp>
        <p:nvGrpSpPr>
          <p:cNvPr id="7" name="Group 6"/>
          <p:cNvGrpSpPr/>
          <p:nvPr/>
        </p:nvGrpSpPr>
        <p:grpSpPr>
          <a:xfrm>
            <a:off x="4422808" y="1795335"/>
            <a:ext cx="811441" cy="674132"/>
            <a:chOff x="1712684" y="3212068"/>
            <a:chExt cx="811441" cy="674132"/>
          </a:xfrm>
        </p:grpSpPr>
        <p:sp>
          <p:nvSpPr>
            <p:cNvPr id="8" name="Rectangle 7"/>
            <p:cNvSpPr/>
            <p:nvPr/>
          </p:nvSpPr>
          <p:spPr>
            <a:xfrm>
              <a:off x="17526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9" name="TextBox 8"/>
            <p:cNvSpPr txBox="1"/>
            <p:nvPr/>
          </p:nvSpPr>
          <p:spPr>
            <a:xfrm>
              <a:off x="1712684" y="3516868"/>
              <a:ext cx="811441" cy="369332"/>
            </a:xfrm>
            <a:prstGeom prst="rect">
              <a:avLst/>
            </a:prstGeom>
            <a:noFill/>
          </p:spPr>
          <p:txBody>
            <a:bodyPr wrap="none" rtlCol="0">
              <a:spAutoFit/>
            </a:bodyPr>
            <a:lstStyle/>
            <a:p>
              <a:r>
                <a:rPr lang="en-IN" dirty="0">
                  <a:solidFill>
                    <a:srgbClr val="0070C0"/>
                  </a:solidFill>
                </a:rPr>
                <a:t>a[0][1]</a:t>
              </a:r>
              <a:endParaRPr lang="en-US" dirty="0">
                <a:solidFill>
                  <a:srgbClr val="0070C0"/>
                </a:solidFill>
              </a:endParaRPr>
            </a:p>
          </p:txBody>
        </p:sp>
      </p:grpSp>
      <p:grpSp>
        <p:nvGrpSpPr>
          <p:cNvPr id="10" name="Group 9"/>
          <p:cNvGrpSpPr/>
          <p:nvPr/>
        </p:nvGrpSpPr>
        <p:grpSpPr>
          <a:xfrm>
            <a:off x="5108608" y="1795335"/>
            <a:ext cx="811441" cy="674132"/>
            <a:chOff x="2398484" y="3212068"/>
            <a:chExt cx="811441" cy="674132"/>
          </a:xfrm>
        </p:grpSpPr>
        <p:sp>
          <p:nvSpPr>
            <p:cNvPr id="11" name="Rectangle 10"/>
            <p:cNvSpPr/>
            <p:nvPr/>
          </p:nvSpPr>
          <p:spPr>
            <a:xfrm>
              <a:off x="24384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12" name="TextBox 11"/>
            <p:cNvSpPr txBox="1"/>
            <p:nvPr/>
          </p:nvSpPr>
          <p:spPr>
            <a:xfrm>
              <a:off x="2398484" y="3516868"/>
              <a:ext cx="811441" cy="369332"/>
            </a:xfrm>
            <a:prstGeom prst="rect">
              <a:avLst/>
            </a:prstGeom>
            <a:noFill/>
          </p:spPr>
          <p:txBody>
            <a:bodyPr wrap="none" rtlCol="0">
              <a:spAutoFit/>
            </a:bodyPr>
            <a:lstStyle/>
            <a:p>
              <a:r>
                <a:rPr lang="en-IN" dirty="0">
                  <a:solidFill>
                    <a:srgbClr val="0070C0"/>
                  </a:solidFill>
                </a:rPr>
                <a:t>a[0][2]</a:t>
              </a:r>
              <a:endParaRPr lang="en-US" dirty="0">
                <a:solidFill>
                  <a:srgbClr val="0070C0"/>
                </a:solidFill>
              </a:endParaRPr>
            </a:p>
          </p:txBody>
        </p:sp>
      </p:grpSp>
      <p:grpSp>
        <p:nvGrpSpPr>
          <p:cNvPr id="13" name="Group 12"/>
          <p:cNvGrpSpPr/>
          <p:nvPr/>
        </p:nvGrpSpPr>
        <p:grpSpPr>
          <a:xfrm>
            <a:off x="5794408" y="1795335"/>
            <a:ext cx="811441" cy="674132"/>
            <a:chOff x="3084284" y="3212068"/>
            <a:chExt cx="811441" cy="674132"/>
          </a:xfrm>
        </p:grpSpPr>
        <p:sp>
          <p:nvSpPr>
            <p:cNvPr id="14" name="Rectangle 13"/>
            <p:cNvSpPr/>
            <p:nvPr/>
          </p:nvSpPr>
          <p:spPr>
            <a:xfrm>
              <a:off x="31242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3</a:t>
              </a:r>
              <a:endParaRPr lang="en-US" sz="2400" b="1" dirty="0">
                <a:solidFill>
                  <a:schemeClr val="tx1"/>
                </a:solidFill>
              </a:endParaRPr>
            </a:p>
          </p:txBody>
        </p:sp>
        <p:sp>
          <p:nvSpPr>
            <p:cNvPr id="15" name="TextBox 14"/>
            <p:cNvSpPr txBox="1"/>
            <p:nvPr/>
          </p:nvSpPr>
          <p:spPr>
            <a:xfrm>
              <a:off x="3084284" y="3516868"/>
              <a:ext cx="811441" cy="369332"/>
            </a:xfrm>
            <a:prstGeom prst="rect">
              <a:avLst/>
            </a:prstGeom>
            <a:noFill/>
          </p:spPr>
          <p:txBody>
            <a:bodyPr wrap="none" rtlCol="0">
              <a:spAutoFit/>
            </a:bodyPr>
            <a:lstStyle/>
            <a:p>
              <a:r>
                <a:rPr lang="en-IN" dirty="0">
                  <a:solidFill>
                    <a:srgbClr val="0070C0"/>
                  </a:solidFill>
                </a:rPr>
                <a:t>a[0][3]</a:t>
              </a:r>
              <a:endParaRPr lang="en-US" dirty="0">
                <a:solidFill>
                  <a:srgbClr val="0070C0"/>
                </a:solidFill>
              </a:endParaRPr>
            </a:p>
          </p:txBody>
        </p:sp>
      </p:grpSp>
      <p:grpSp>
        <p:nvGrpSpPr>
          <p:cNvPr id="16" name="Group 15"/>
          <p:cNvGrpSpPr/>
          <p:nvPr/>
        </p:nvGrpSpPr>
        <p:grpSpPr>
          <a:xfrm>
            <a:off x="6480208" y="1795335"/>
            <a:ext cx="811441" cy="674132"/>
            <a:chOff x="3770084" y="3212068"/>
            <a:chExt cx="811441" cy="674132"/>
          </a:xfrm>
        </p:grpSpPr>
        <p:sp>
          <p:nvSpPr>
            <p:cNvPr id="17" name="Rectangle 16"/>
            <p:cNvSpPr/>
            <p:nvPr/>
          </p:nvSpPr>
          <p:spPr>
            <a:xfrm>
              <a:off x="38100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6</a:t>
              </a:r>
              <a:endParaRPr lang="en-US" sz="2400" b="1" dirty="0">
                <a:solidFill>
                  <a:schemeClr val="tx1"/>
                </a:solidFill>
              </a:endParaRPr>
            </a:p>
          </p:txBody>
        </p:sp>
        <p:sp>
          <p:nvSpPr>
            <p:cNvPr id="18" name="TextBox 17"/>
            <p:cNvSpPr txBox="1"/>
            <p:nvPr/>
          </p:nvSpPr>
          <p:spPr>
            <a:xfrm>
              <a:off x="3770084" y="3516868"/>
              <a:ext cx="811441" cy="369332"/>
            </a:xfrm>
            <a:prstGeom prst="rect">
              <a:avLst/>
            </a:prstGeom>
            <a:noFill/>
          </p:spPr>
          <p:txBody>
            <a:bodyPr wrap="none" rtlCol="0">
              <a:spAutoFit/>
            </a:bodyPr>
            <a:lstStyle/>
            <a:p>
              <a:r>
                <a:rPr lang="en-IN" dirty="0">
                  <a:solidFill>
                    <a:srgbClr val="0070C0"/>
                  </a:solidFill>
                </a:rPr>
                <a:t>a[0][4]</a:t>
              </a:r>
              <a:endParaRPr lang="en-US" dirty="0">
                <a:solidFill>
                  <a:srgbClr val="0070C0"/>
                </a:solidFill>
              </a:endParaRPr>
            </a:p>
          </p:txBody>
        </p:sp>
      </p:grpSp>
      <p:grpSp>
        <p:nvGrpSpPr>
          <p:cNvPr id="19" name="Group 18"/>
          <p:cNvGrpSpPr/>
          <p:nvPr/>
        </p:nvGrpSpPr>
        <p:grpSpPr>
          <a:xfrm>
            <a:off x="7166008" y="1795335"/>
            <a:ext cx="811441" cy="674132"/>
            <a:chOff x="4455884" y="3212068"/>
            <a:chExt cx="811441" cy="674132"/>
          </a:xfrm>
        </p:grpSpPr>
        <p:sp>
          <p:nvSpPr>
            <p:cNvPr id="20" name="Rectangle 19"/>
            <p:cNvSpPr/>
            <p:nvPr/>
          </p:nvSpPr>
          <p:spPr>
            <a:xfrm>
              <a:off x="44958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21" name="TextBox 20"/>
            <p:cNvSpPr txBox="1"/>
            <p:nvPr/>
          </p:nvSpPr>
          <p:spPr>
            <a:xfrm>
              <a:off x="4455884" y="3516868"/>
              <a:ext cx="811441" cy="369332"/>
            </a:xfrm>
            <a:prstGeom prst="rect">
              <a:avLst/>
            </a:prstGeom>
            <a:noFill/>
          </p:spPr>
          <p:txBody>
            <a:bodyPr wrap="none" rtlCol="0">
              <a:spAutoFit/>
            </a:bodyPr>
            <a:lstStyle/>
            <a:p>
              <a:r>
                <a:rPr lang="en-IN" dirty="0">
                  <a:solidFill>
                    <a:srgbClr val="0070C0"/>
                  </a:solidFill>
                </a:rPr>
                <a:t>a[0][5]</a:t>
              </a:r>
              <a:endParaRPr lang="en-US" dirty="0">
                <a:solidFill>
                  <a:srgbClr val="0070C0"/>
                </a:solidFill>
              </a:endParaRPr>
            </a:p>
          </p:txBody>
        </p:sp>
      </p:grpSp>
      <p:grpSp>
        <p:nvGrpSpPr>
          <p:cNvPr id="22" name="Group 21"/>
          <p:cNvGrpSpPr/>
          <p:nvPr/>
        </p:nvGrpSpPr>
        <p:grpSpPr>
          <a:xfrm>
            <a:off x="3737008" y="2469467"/>
            <a:ext cx="4240441" cy="674132"/>
            <a:chOff x="1026884" y="3886200"/>
            <a:chExt cx="4240441" cy="674132"/>
          </a:xfrm>
        </p:grpSpPr>
        <p:sp>
          <p:nvSpPr>
            <p:cNvPr id="23" name="Rectangle 22"/>
            <p:cNvSpPr/>
            <p:nvPr/>
          </p:nvSpPr>
          <p:spPr>
            <a:xfrm>
              <a:off x="10668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24" name="TextBox 23"/>
            <p:cNvSpPr txBox="1"/>
            <p:nvPr/>
          </p:nvSpPr>
          <p:spPr>
            <a:xfrm>
              <a:off x="1026884" y="4191000"/>
              <a:ext cx="811441" cy="369332"/>
            </a:xfrm>
            <a:prstGeom prst="rect">
              <a:avLst/>
            </a:prstGeom>
            <a:noFill/>
          </p:spPr>
          <p:txBody>
            <a:bodyPr wrap="none" rtlCol="0">
              <a:spAutoFit/>
            </a:bodyPr>
            <a:lstStyle/>
            <a:p>
              <a:r>
                <a:rPr lang="en-IN" dirty="0">
                  <a:solidFill>
                    <a:srgbClr val="0070C0"/>
                  </a:solidFill>
                </a:rPr>
                <a:t>a[1][0]</a:t>
              </a:r>
              <a:endParaRPr lang="en-US" dirty="0">
                <a:solidFill>
                  <a:srgbClr val="0070C0"/>
                </a:solidFill>
              </a:endParaRPr>
            </a:p>
          </p:txBody>
        </p:sp>
        <p:sp>
          <p:nvSpPr>
            <p:cNvPr id="25" name="Rectangle 24"/>
            <p:cNvSpPr/>
            <p:nvPr/>
          </p:nvSpPr>
          <p:spPr>
            <a:xfrm>
              <a:off x="17526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26" name="TextBox 25"/>
            <p:cNvSpPr txBox="1"/>
            <p:nvPr/>
          </p:nvSpPr>
          <p:spPr>
            <a:xfrm>
              <a:off x="1712684" y="4191000"/>
              <a:ext cx="811441" cy="369332"/>
            </a:xfrm>
            <a:prstGeom prst="rect">
              <a:avLst/>
            </a:prstGeom>
            <a:noFill/>
          </p:spPr>
          <p:txBody>
            <a:bodyPr wrap="none" rtlCol="0">
              <a:spAutoFit/>
            </a:bodyPr>
            <a:lstStyle/>
            <a:p>
              <a:r>
                <a:rPr lang="en-IN" dirty="0">
                  <a:solidFill>
                    <a:srgbClr val="0070C0"/>
                  </a:solidFill>
                </a:rPr>
                <a:t>a[1][1]</a:t>
              </a:r>
              <a:endParaRPr lang="en-US" dirty="0">
                <a:solidFill>
                  <a:srgbClr val="0070C0"/>
                </a:solidFill>
              </a:endParaRPr>
            </a:p>
          </p:txBody>
        </p:sp>
        <p:sp>
          <p:nvSpPr>
            <p:cNvPr id="27" name="Rectangle 26"/>
            <p:cNvSpPr/>
            <p:nvPr/>
          </p:nvSpPr>
          <p:spPr>
            <a:xfrm>
              <a:off x="24384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28" name="TextBox 27"/>
            <p:cNvSpPr txBox="1"/>
            <p:nvPr/>
          </p:nvSpPr>
          <p:spPr>
            <a:xfrm>
              <a:off x="2398484" y="4191000"/>
              <a:ext cx="811441" cy="369332"/>
            </a:xfrm>
            <a:prstGeom prst="rect">
              <a:avLst/>
            </a:prstGeom>
            <a:noFill/>
          </p:spPr>
          <p:txBody>
            <a:bodyPr wrap="none" rtlCol="0">
              <a:spAutoFit/>
            </a:bodyPr>
            <a:lstStyle/>
            <a:p>
              <a:r>
                <a:rPr lang="en-IN" dirty="0">
                  <a:solidFill>
                    <a:srgbClr val="0070C0"/>
                  </a:solidFill>
                </a:rPr>
                <a:t>a[1][2]</a:t>
              </a:r>
              <a:endParaRPr lang="en-US" dirty="0">
                <a:solidFill>
                  <a:srgbClr val="0070C0"/>
                </a:solidFill>
              </a:endParaRPr>
            </a:p>
          </p:txBody>
        </p:sp>
        <p:sp>
          <p:nvSpPr>
            <p:cNvPr id="29" name="Rectangle 28"/>
            <p:cNvSpPr/>
            <p:nvPr/>
          </p:nvSpPr>
          <p:spPr>
            <a:xfrm>
              <a:off x="31242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6</a:t>
              </a:r>
              <a:endParaRPr lang="en-US" sz="2400" b="1" dirty="0">
                <a:solidFill>
                  <a:schemeClr val="tx1"/>
                </a:solidFill>
              </a:endParaRPr>
            </a:p>
          </p:txBody>
        </p:sp>
        <p:sp>
          <p:nvSpPr>
            <p:cNvPr id="30" name="TextBox 29"/>
            <p:cNvSpPr txBox="1"/>
            <p:nvPr/>
          </p:nvSpPr>
          <p:spPr>
            <a:xfrm>
              <a:off x="3084284" y="4191000"/>
              <a:ext cx="811441" cy="369332"/>
            </a:xfrm>
            <a:prstGeom prst="rect">
              <a:avLst/>
            </a:prstGeom>
            <a:noFill/>
          </p:spPr>
          <p:txBody>
            <a:bodyPr wrap="none" rtlCol="0">
              <a:spAutoFit/>
            </a:bodyPr>
            <a:lstStyle/>
            <a:p>
              <a:r>
                <a:rPr lang="en-IN" dirty="0">
                  <a:solidFill>
                    <a:srgbClr val="0070C0"/>
                  </a:solidFill>
                </a:rPr>
                <a:t>a[1][3]</a:t>
              </a:r>
              <a:endParaRPr lang="en-US" dirty="0">
                <a:solidFill>
                  <a:srgbClr val="0070C0"/>
                </a:solidFill>
              </a:endParaRPr>
            </a:p>
          </p:txBody>
        </p:sp>
        <p:sp>
          <p:nvSpPr>
            <p:cNvPr id="31" name="Rectangle 30"/>
            <p:cNvSpPr/>
            <p:nvPr/>
          </p:nvSpPr>
          <p:spPr>
            <a:xfrm>
              <a:off x="38100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32" name="TextBox 31"/>
            <p:cNvSpPr txBox="1"/>
            <p:nvPr/>
          </p:nvSpPr>
          <p:spPr>
            <a:xfrm>
              <a:off x="3770084" y="4191000"/>
              <a:ext cx="811441" cy="369332"/>
            </a:xfrm>
            <a:prstGeom prst="rect">
              <a:avLst/>
            </a:prstGeom>
            <a:noFill/>
          </p:spPr>
          <p:txBody>
            <a:bodyPr wrap="none" rtlCol="0">
              <a:spAutoFit/>
            </a:bodyPr>
            <a:lstStyle/>
            <a:p>
              <a:r>
                <a:rPr lang="en-IN" dirty="0">
                  <a:solidFill>
                    <a:srgbClr val="0070C0"/>
                  </a:solidFill>
                </a:rPr>
                <a:t>a[1][4]</a:t>
              </a:r>
              <a:endParaRPr lang="en-US" dirty="0">
                <a:solidFill>
                  <a:srgbClr val="0070C0"/>
                </a:solidFill>
              </a:endParaRPr>
            </a:p>
          </p:txBody>
        </p:sp>
        <p:sp>
          <p:nvSpPr>
            <p:cNvPr id="33" name="Rectangle 32"/>
            <p:cNvSpPr/>
            <p:nvPr/>
          </p:nvSpPr>
          <p:spPr>
            <a:xfrm>
              <a:off x="44958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4</a:t>
              </a:r>
              <a:endParaRPr lang="en-US" sz="2400" b="1" dirty="0">
                <a:solidFill>
                  <a:schemeClr val="tx1"/>
                </a:solidFill>
              </a:endParaRPr>
            </a:p>
          </p:txBody>
        </p:sp>
        <p:sp>
          <p:nvSpPr>
            <p:cNvPr id="34" name="TextBox 33"/>
            <p:cNvSpPr txBox="1"/>
            <p:nvPr/>
          </p:nvSpPr>
          <p:spPr>
            <a:xfrm>
              <a:off x="4455884" y="4191000"/>
              <a:ext cx="811441" cy="369332"/>
            </a:xfrm>
            <a:prstGeom prst="rect">
              <a:avLst/>
            </a:prstGeom>
            <a:noFill/>
          </p:spPr>
          <p:txBody>
            <a:bodyPr wrap="none" rtlCol="0">
              <a:spAutoFit/>
            </a:bodyPr>
            <a:lstStyle/>
            <a:p>
              <a:r>
                <a:rPr lang="en-IN" dirty="0">
                  <a:solidFill>
                    <a:srgbClr val="0070C0"/>
                  </a:solidFill>
                </a:rPr>
                <a:t>a[1][5]</a:t>
              </a:r>
              <a:endParaRPr lang="en-US" dirty="0">
                <a:solidFill>
                  <a:srgbClr val="0070C0"/>
                </a:solidFill>
              </a:endParaRPr>
            </a:p>
          </p:txBody>
        </p:sp>
      </p:grpSp>
      <p:grpSp>
        <p:nvGrpSpPr>
          <p:cNvPr id="35" name="Group 34"/>
          <p:cNvGrpSpPr/>
          <p:nvPr/>
        </p:nvGrpSpPr>
        <p:grpSpPr>
          <a:xfrm>
            <a:off x="3737008" y="3155267"/>
            <a:ext cx="4240441" cy="674132"/>
            <a:chOff x="1026884" y="4572000"/>
            <a:chExt cx="4240441" cy="674132"/>
          </a:xfrm>
        </p:grpSpPr>
        <p:sp>
          <p:nvSpPr>
            <p:cNvPr id="36" name="Rectangle 35"/>
            <p:cNvSpPr/>
            <p:nvPr/>
          </p:nvSpPr>
          <p:spPr>
            <a:xfrm>
              <a:off x="10668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2</a:t>
              </a:r>
              <a:endParaRPr lang="en-US" sz="2400" b="1" dirty="0">
                <a:solidFill>
                  <a:schemeClr val="tx1"/>
                </a:solidFill>
              </a:endParaRPr>
            </a:p>
          </p:txBody>
        </p:sp>
        <p:sp>
          <p:nvSpPr>
            <p:cNvPr id="37" name="TextBox 36"/>
            <p:cNvSpPr txBox="1"/>
            <p:nvPr/>
          </p:nvSpPr>
          <p:spPr>
            <a:xfrm>
              <a:off x="1026884" y="4876800"/>
              <a:ext cx="811441" cy="369332"/>
            </a:xfrm>
            <a:prstGeom prst="rect">
              <a:avLst/>
            </a:prstGeom>
            <a:noFill/>
          </p:spPr>
          <p:txBody>
            <a:bodyPr wrap="none" rtlCol="0">
              <a:spAutoFit/>
            </a:bodyPr>
            <a:lstStyle/>
            <a:p>
              <a:r>
                <a:rPr lang="en-IN" dirty="0">
                  <a:solidFill>
                    <a:srgbClr val="0070C0"/>
                  </a:solidFill>
                </a:rPr>
                <a:t>a[2][0]</a:t>
              </a:r>
              <a:endParaRPr lang="en-US" dirty="0">
                <a:solidFill>
                  <a:srgbClr val="0070C0"/>
                </a:solidFill>
              </a:endParaRPr>
            </a:p>
          </p:txBody>
        </p:sp>
        <p:sp>
          <p:nvSpPr>
            <p:cNvPr id="38" name="Rectangle 37"/>
            <p:cNvSpPr/>
            <p:nvPr/>
          </p:nvSpPr>
          <p:spPr>
            <a:xfrm>
              <a:off x="17526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39" name="TextBox 38"/>
            <p:cNvSpPr txBox="1"/>
            <p:nvPr/>
          </p:nvSpPr>
          <p:spPr>
            <a:xfrm>
              <a:off x="1712684" y="4876800"/>
              <a:ext cx="811441" cy="369332"/>
            </a:xfrm>
            <a:prstGeom prst="rect">
              <a:avLst/>
            </a:prstGeom>
            <a:noFill/>
          </p:spPr>
          <p:txBody>
            <a:bodyPr wrap="none" rtlCol="0">
              <a:spAutoFit/>
            </a:bodyPr>
            <a:lstStyle/>
            <a:p>
              <a:r>
                <a:rPr lang="en-IN" dirty="0">
                  <a:solidFill>
                    <a:srgbClr val="0070C0"/>
                  </a:solidFill>
                </a:rPr>
                <a:t>a[2][1]</a:t>
              </a:r>
              <a:endParaRPr lang="en-US" dirty="0">
                <a:solidFill>
                  <a:srgbClr val="0070C0"/>
                </a:solidFill>
              </a:endParaRPr>
            </a:p>
          </p:txBody>
        </p:sp>
        <p:sp>
          <p:nvSpPr>
            <p:cNvPr id="40" name="Rectangle 39"/>
            <p:cNvSpPr/>
            <p:nvPr/>
          </p:nvSpPr>
          <p:spPr>
            <a:xfrm>
              <a:off x="24384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41" name="TextBox 40"/>
            <p:cNvSpPr txBox="1"/>
            <p:nvPr/>
          </p:nvSpPr>
          <p:spPr>
            <a:xfrm>
              <a:off x="2398484" y="4876800"/>
              <a:ext cx="811441" cy="369332"/>
            </a:xfrm>
            <a:prstGeom prst="rect">
              <a:avLst/>
            </a:prstGeom>
            <a:noFill/>
          </p:spPr>
          <p:txBody>
            <a:bodyPr wrap="none" rtlCol="0">
              <a:spAutoFit/>
            </a:bodyPr>
            <a:lstStyle/>
            <a:p>
              <a:r>
                <a:rPr lang="en-IN" dirty="0">
                  <a:solidFill>
                    <a:srgbClr val="0070C0"/>
                  </a:solidFill>
                </a:rPr>
                <a:t>a[2][2]</a:t>
              </a:r>
              <a:endParaRPr lang="en-US" dirty="0">
                <a:solidFill>
                  <a:srgbClr val="0070C0"/>
                </a:solidFill>
              </a:endParaRPr>
            </a:p>
          </p:txBody>
        </p:sp>
        <p:sp>
          <p:nvSpPr>
            <p:cNvPr id="42" name="Rectangle 41"/>
            <p:cNvSpPr/>
            <p:nvPr/>
          </p:nvSpPr>
          <p:spPr>
            <a:xfrm>
              <a:off x="31242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43" name="TextBox 42"/>
            <p:cNvSpPr txBox="1"/>
            <p:nvPr/>
          </p:nvSpPr>
          <p:spPr>
            <a:xfrm>
              <a:off x="3084284" y="4876800"/>
              <a:ext cx="811441" cy="369332"/>
            </a:xfrm>
            <a:prstGeom prst="rect">
              <a:avLst/>
            </a:prstGeom>
            <a:noFill/>
          </p:spPr>
          <p:txBody>
            <a:bodyPr wrap="none" rtlCol="0">
              <a:spAutoFit/>
            </a:bodyPr>
            <a:lstStyle/>
            <a:p>
              <a:r>
                <a:rPr lang="en-IN" dirty="0">
                  <a:solidFill>
                    <a:srgbClr val="0070C0"/>
                  </a:solidFill>
                </a:rPr>
                <a:t>a[2][3]</a:t>
              </a:r>
              <a:endParaRPr lang="en-US" dirty="0">
                <a:solidFill>
                  <a:srgbClr val="0070C0"/>
                </a:solidFill>
              </a:endParaRPr>
            </a:p>
          </p:txBody>
        </p:sp>
        <p:sp>
          <p:nvSpPr>
            <p:cNvPr id="44" name="Rectangle 43"/>
            <p:cNvSpPr/>
            <p:nvPr/>
          </p:nvSpPr>
          <p:spPr>
            <a:xfrm>
              <a:off x="38100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45" name="TextBox 44"/>
            <p:cNvSpPr txBox="1"/>
            <p:nvPr/>
          </p:nvSpPr>
          <p:spPr>
            <a:xfrm>
              <a:off x="3770084" y="4876800"/>
              <a:ext cx="811441" cy="369332"/>
            </a:xfrm>
            <a:prstGeom prst="rect">
              <a:avLst/>
            </a:prstGeom>
            <a:noFill/>
          </p:spPr>
          <p:txBody>
            <a:bodyPr wrap="none" rtlCol="0">
              <a:spAutoFit/>
            </a:bodyPr>
            <a:lstStyle/>
            <a:p>
              <a:r>
                <a:rPr lang="en-IN" dirty="0">
                  <a:solidFill>
                    <a:srgbClr val="0070C0"/>
                  </a:solidFill>
                </a:rPr>
                <a:t>a[2][4]</a:t>
              </a:r>
              <a:endParaRPr lang="en-US" dirty="0">
                <a:solidFill>
                  <a:srgbClr val="0070C0"/>
                </a:solidFill>
              </a:endParaRPr>
            </a:p>
          </p:txBody>
        </p:sp>
        <p:sp>
          <p:nvSpPr>
            <p:cNvPr id="46" name="Rectangle 45"/>
            <p:cNvSpPr/>
            <p:nvPr/>
          </p:nvSpPr>
          <p:spPr>
            <a:xfrm>
              <a:off x="44958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47" name="TextBox 46"/>
            <p:cNvSpPr txBox="1"/>
            <p:nvPr/>
          </p:nvSpPr>
          <p:spPr>
            <a:xfrm>
              <a:off x="4455884" y="4876800"/>
              <a:ext cx="811441" cy="369332"/>
            </a:xfrm>
            <a:prstGeom prst="rect">
              <a:avLst/>
            </a:prstGeom>
            <a:noFill/>
          </p:spPr>
          <p:txBody>
            <a:bodyPr wrap="none" rtlCol="0">
              <a:spAutoFit/>
            </a:bodyPr>
            <a:lstStyle/>
            <a:p>
              <a:r>
                <a:rPr lang="en-IN" dirty="0">
                  <a:solidFill>
                    <a:srgbClr val="0070C0"/>
                  </a:solidFill>
                </a:rPr>
                <a:t>a[2][5]</a:t>
              </a:r>
              <a:endParaRPr lang="en-US" dirty="0">
                <a:solidFill>
                  <a:srgbClr val="0070C0"/>
                </a:solidFill>
              </a:endParaRPr>
            </a:p>
          </p:txBody>
        </p:sp>
      </p:grpSp>
      <p:sp>
        <p:nvSpPr>
          <p:cNvPr id="48" name="TextBox 47"/>
          <p:cNvSpPr txBox="1"/>
          <p:nvPr/>
        </p:nvSpPr>
        <p:spPr>
          <a:xfrm>
            <a:off x="1500449" y="1924399"/>
            <a:ext cx="2133600" cy="369332"/>
          </a:xfrm>
          <a:prstGeom prst="rect">
            <a:avLst/>
          </a:prstGeom>
          <a:noFill/>
        </p:spPr>
        <p:txBody>
          <a:bodyPr wrap="square" rtlCol="0">
            <a:spAutoFit/>
          </a:bodyPr>
          <a:lstStyle/>
          <a:p>
            <a:pPr algn="r"/>
            <a:r>
              <a:rPr lang="en-IN" dirty="0">
                <a:solidFill>
                  <a:srgbClr val="0070C0"/>
                </a:solidFill>
              </a:rPr>
              <a:t>First Over (a[0])</a:t>
            </a:r>
          </a:p>
        </p:txBody>
      </p:sp>
      <p:sp>
        <p:nvSpPr>
          <p:cNvPr id="49" name="TextBox 48"/>
          <p:cNvSpPr txBox="1"/>
          <p:nvPr/>
        </p:nvSpPr>
        <p:spPr>
          <a:xfrm>
            <a:off x="967049" y="2610199"/>
            <a:ext cx="2667000" cy="369332"/>
          </a:xfrm>
          <a:prstGeom prst="rect">
            <a:avLst/>
          </a:prstGeom>
          <a:noFill/>
        </p:spPr>
        <p:txBody>
          <a:bodyPr wrap="square" rtlCol="0">
            <a:spAutoFit/>
          </a:bodyPr>
          <a:lstStyle/>
          <a:p>
            <a:pPr algn="r"/>
            <a:r>
              <a:rPr lang="en-IN" dirty="0">
                <a:solidFill>
                  <a:srgbClr val="0070C0"/>
                </a:solidFill>
              </a:rPr>
              <a:t>Second Over (a[1])</a:t>
            </a:r>
          </a:p>
        </p:txBody>
      </p:sp>
      <p:sp>
        <p:nvSpPr>
          <p:cNvPr id="50" name="TextBox 49"/>
          <p:cNvSpPr txBox="1"/>
          <p:nvPr/>
        </p:nvSpPr>
        <p:spPr>
          <a:xfrm>
            <a:off x="1271849" y="3295999"/>
            <a:ext cx="2362200" cy="369332"/>
          </a:xfrm>
          <a:prstGeom prst="rect">
            <a:avLst/>
          </a:prstGeom>
          <a:noFill/>
        </p:spPr>
        <p:txBody>
          <a:bodyPr wrap="square" rtlCol="0">
            <a:spAutoFit/>
          </a:bodyPr>
          <a:lstStyle/>
          <a:p>
            <a:pPr algn="r"/>
            <a:r>
              <a:rPr lang="en-IN" dirty="0">
                <a:solidFill>
                  <a:srgbClr val="0070C0"/>
                </a:solidFill>
              </a:rPr>
              <a:t>Third Over (a[2])</a:t>
            </a:r>
          </a:p>
        </p:txBody>
      </p:sp>
    </p:spTree>
    <p:extLst>
      <p:ext uri="{BB962C8B-B14F-4D97-AF65-F5344CB8AC3E}">
        <p14:creationId xmlns:p14="http://schemas.microsoft.com/office/powerpoint/2010/main" val="28513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8" grpId="0"/>
      <p:bldP spid="49" grpId="0"/>
      <p:bldP spid="5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 (Example)</a:t>
            </a:r>
          </a:p>
        </p:txBody>
      </p:sp>
      <p:sp>
        <p:nvSpPr>
          <p:cNvPr id="4" name="TextBox 3"/>
          <p:cNvSpPr txBox="1"/>
          <p:nvPr/>
        </p:nvSpPr>
        <p:spPr>
          <a:xfrm>
            <a:off x="228600" y="990600"/>
            <a:ext cx="8915400" cy="5355312"/>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Scanner </a:t>
            </a:r>
            <a:r>
              <a:rPr lang="en-US" dirty="0">
                <a:solidFill>
                  <a:srgbClr val="6A3E3E"/>
                </a:solidFill>
                <a:latin typeface="Consolas"/>
              </a:rPr>
              <a:t>s</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Scanner(</a:t>
            </a:r>
            <a:r>
              <a:rPr lang="en-US" b="1" dirty="0" err="1">
                <a:solidFill>
                  <a:srgbClr val="000000"/>
                </a:solidFill>
                <a:latin typeface="Consolas"/>
              </a:rPr>
              <a:t>System.</a:t>
            </a:r>
            <a:r>
              <a:rPr lang="en-US" b="1" i="1" dirty="0" err="1">
                <a:solidFill>
                  <a:srgbClr val="0000C0"/>
                </a:solidFill>
                <a:latin typeface="Consolas"/>
              </a:rPr>
              <a:t>in</a:t>
            </a:r>
            <a:r>
              <a:rPr lang="en-US" b="1" i="1" dirty="0">
                <a:solidFill>
                  <a:srgbClr val="000000"/>
                </a:solidFill>
                <a:latin typeface="Consolas"/>
              </a:rPr>
              <a:t>);</a:t>
            </a:r>
          </a:p>
          <a:p>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runPerOver</a:t>
            </a:r>
            <a:r>
              <a:rPr lang="en-US" b="1"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[3][6];</a:t>
            </a:r>
          </a:p>
          <a:p>
            <a:r>
              <a:rPr lang="nn-NO" b="1" dirty="0">
                <a:solidFill>
                  <a:srgbClr val="7F0055"/>
                </a:solidFill>
                <a:latin typeface="Consolas"/>
              </a:rPr>
              <a:t>for</a:t>
            </a:r>
            <a:r>
              <a:rPr lang="nn-NO" b="1" dirty="0">
                <a:solidFill>
                  <a:srgbClr val="000000"/>
                </a:solidFill>
                <a:latin typeface="Consolas"/>
              </a:rPr>
              <a:t> (</a:t>
            </a:r>
            <a:r>
              <a:rPr lang="nn-NO" b="1" dirty="0">
                <a:solidFill>
                  <a:srgbClr val="7F0055"/>
                </a:solidFill>
                <a:latin typeface="Consolas"/>
              </a:rPr>
              <a:t>int</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 0; </a:t>
            </a:r>
            <a:r>
              <a:rPr lang="nn-NO" b="1" dirty="0">
                <a:solidFill>
                  <a:srgbClr val="6A3E3E"/>
                </a:solidFill>
                <a:latin typeface="Consolas"/>
              </a:rPr>
              <a:t>i</a:t>
            </a:r>
            <a:r>
              <a:rPr lang="nn-NO" b="1" dirty="0">
                <a:solidFill>
                  <a:srgbClr val="000000"/>
                </a:solidFill>
                <a:latin typeface="Consolas"/>
              </a:rPr>
              <a:t> &lt; 3; </a:t>
            </a:r>
            <a:r>
              <a:rPr lang="nn-NO" b="1" dirty="0">
                <a:solidFill>
                  <a:srgbClr val="6A3E3E"/>
                </a:solidFill>
                <a:latin typeface="Consolas"/>
              </a:rPr>
              <a:t>i</a:t>
            </a:r>
            <a:r>
              <a:rPr lang="nn-NO" b="1" dirty="0">
                <a:solidFill>
                  <a:srgbClr val="000000"/>
                </a:solidFill>
                <a:latin typeface="Consolas"/>
              </a:rPr>
              <a:t>++) {</a:t>
            </a:r>
          </a:p>
          <a:p>
            <a:pPr lvl="1"/>
            <a:r>
              <a:rPr lang="en-US" b="1" dirty="0">
                <a:solidFill>
                  <a:srgbClr val="7F0055"/>
                </a:solidFill>
                <a:latin typeface="Consolas"/>
              </a:rPr>
              <a:t>for</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j</a:t>
            </a:r>
            <a:r>
              <a:rPr lang="en-US" b="1" dirty="0">
                <a:solidFill>
                  <a:srgbClr val="000000"/>
                </a:solidFill>
                <a:latin typeface="Consolas"/>
              </a:rPr>
              <a:t> = 0; </a:t>
            </a:r>
            <a:r>
              <a:rPr lang="en-US" b="1" dirty="0">
                <a:solidFill>
                  <a:srgbClr val="6A3E3E"/>
                </a:solidFill>
                <a:latin typeface="Consolas"/>
              </a:rPr>
              <a:t>j</a:t>
            </a:r>
            <a:r>
              <a:rPr lang="en-US" b="1" dirty="0">
                <a:solidFill>
                  <a:srgbClr val="000000"/>
                </a:solidFill>
                <a:latin typeface="Consolas"/>
              </a:rPr>
              <a:t> &lt; 6; </a:t>
            </a:r>
            <a:r>
              <a:rPr lang="en-US" b="1" dirty="0">
                <a:solidFill>
                  <a:srgbClr val="6A3E3E"/>
                </a:solidFill>
                <a:latin typeface="Consolas"/>
              </a:rPr>
              <a:t>j</a:t>
            </a:r>
            <a:r>
              <a:rPr lang="en-US" b="1" dirty="0">
                <a:solidFill>
                  <a:srgbClr val="000000"/>
                </a:solidFill>
                <a:latin typeface="Consolas"/>
              </a:rPr>
              <a:t>++) {</a:t>
            </a:r>
          </a:p>
          <a:p>
            <a:pPr lvl="2"/>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a:t>
            </a:r>
            <a:r>
              <a:rPr lang="en-US" b="1" i="1" dirty="0">
                <a:solidFill>
                  <a:srgbClr val="000000"/>
                </a:solidFill>
                <a:latin typeface="Consolas"/>
              </a:rPr>
              <a:t>(</a:t>
            </a:r>
            <a:r>
              <a:rPr lang="en-US" b="1" i="1" dirty="0">
                <a:solidFill>
                  <a:srgbClr val="2A00FF"/>
                </a:solidFill>
                <a:latin typeface="Consolas"/>
              </a:rPr>
              <a:t>"Enter Run taken"</a:t>
            </a:r>
            <a:r>
              <a:rPr lang="en-US" b="1" i="1" dirty="0">
                <a:solidFill>
                  <a:srgbClr val="000000"/>
                </a:solidFill>
                <a:latin typeface="Consolas"/>
              </a:rPr>
              <a:t> + </a:t>
            </a:r>
          </a:p>
          <a:p>
            <a:pPr lvl="2"/>
            <a:r>
              <a:rPr lang="en-US" b="1" i="1" dirty="0">
                <a:solidFill>
                  <a:srgbClr val="2A00FF"/>
                </a:solidFill>
                <a:latin typeface="Consolas"/>
              </a:rPr>
              <a:t>" in Over </a:t>
            </a:r>
            <a:r>
              <a:rPr lang="en-US" b="1" i="1" dirty="0" err="1">
                <a:solidFill>
                  <a:srgbClr val="2A00FF"/>
                </a:solidFill>
                <a:latin typeface="Consolas"/>
              </a:rPr>
              <a:t>numner</a:t>
            </a:r>
            <a:r>
              <a:rPr lang="en-US" b="1" i="1" dirty="0">
                <a:solidFill>
                  <a:srgbClr val="2A00FF"/>
                </a:solidFill>
                <a:latin typeface="Consolas"/>
              </a:rPr>
              <a:t> "</a:t>
            </a:r>
            <a:r>
              <a:rPr lang="en-US" b="1" i="1" dirty="0">
                <a:solidFill>
                  <a:srgbClr val="000000"/>
                </a:solidFill>
                <a:latin typeface="Consolas"/>
              </a:rPr>
              <a:t> + (</a:t>
            </a:r>
            <a:r>
              <a:rPr lang="en-US" b="1" i="1" dirty="0" err="1">
                <a:solidFill>
                  <a:srgbClr val="6A3E3E"/>
                </a:solidFill>
                <a:latin typeface="Consolas"/>
              </a:rPr>
              <a:t>i</a:t>
            </a:r>
            <a:r>
              <a:rPr lang="en-US" b="1" i="1" dirty="0">
                <a:solidFill>
                  <a:srgbClr val="000000"/>
                </a:solidFill>
                <a:latin typeface="Consolas"/>
              </a:rPr>
              <a:t> + 1) + </a:t>
            </a:r>
          </a:p>
          <a:p>
            <a:pPr lvl="2"/>
            <a:r>
              <a:rPr lang="en-US" b="1" i="1" dirty="0">
                <a:solidFill>
                  <a:srgbClr val="2A00FF"/>
                </a:solidFill>
                <a:latin typeface="Consolas"/>
              </a:rPr>
              <a:t>" and Ball number "</a:t>
            </a:r>
            <a:r>
              <a:rPr lang="en-US" b="1" i="1" dirty="0">
                <a:solidFill>
                  <a:srgbClr val="000000"/>
                </a:solidFill>
                <a:latin typeface="Consolas"/>
              </a:rPr>
              <a:t> + (</a:t>
            </a:r>
            <a:r>
              <a:rPr lang="en-US" b="1" i="1" dirty="0">
                <a:solidFill>
                  <a:srgbClr val="6A3E3E"/>
                </a:solidFill>
                <a:latin typeface="Consolas"/>
              </a:rPr>
              <a:t>j</a:t>
            </a:r>
            <a:r>
              <a:rPr lang="en-US" b="1" i="1" dirty="0">
                <a:solidFill>
                  <a:srgbClr val="000000"/>
                </a:solidFill>
                <a:latin typeface="Consolas"/>
              </a:rPr>
              <a:t> + 1) + </a:t>
            </a:r>
            <a:r>
              <a:rPr lang="en-US" b="1" i="1" dirty="0">
                <a:solidFill>
                  <a:srgbClr val="2A00FF"/>
                </a:solidFill>
                <a:latin typeface="Consolas"/>
              </a:rPr>
              <a:t>" = "</a:t>
            </a:r>
            <a:r>
              <a:rPr lang="en-US" b="1" i="1" dirty="0">
                <a:solidFill>
                  <a:srgbClr val="000000"/>
                </a:solidFill>
                <a:latin typeface="Consolas"/>
              </a:rPr>
              <a:t>);</a:t>
            </a:r>
          </a:p>
          <a:p>
            <a:pPr lvl="2"/>
            <a:r>
              <a:rPr lang="en-US" dirty="0" err="1">
                <a:solidFill>
                  <a:srgbClr val="6A3E3E"/>
                </a:solidFill>
                <a:latin typeface="Consolas"/>
              </a:rPr>
              <a:t>runPerOver</a:t>
            </a:r>
            <a:r>
              <a:rPr lang="en-US" dirty="0">
                <a:solidFill>
                  <a:srgbClr val="000000"/>
                </a:solidFill>
                <a:latin typeface="Consolas"/>
              </a:rPr>
              <a:t>[</a:t>
            </a:r>
            <a:r>
              <a:rPr lang="en-US" dirty="0" err="1">
                <a:solidFill>
                  <a:srgbClr val="6A3E3E"/>
                </a:solidFill>
                <a:latin typeface="Consolas"/>
              </a:rPr>
              <a:t>i</a:t>
            </a:r>
            <a:r>
              <a:rPr lang="en-US" dirty="0">
                <a:solidFill>
                  <a:srgbClr val="000000"/>
                </a:solidFill>
                <a:latin typeface="Consolas"/>
              </a:rPr>
              <a:t>][</a:t>
            </a:r>
            <a:r>
              <a:rPr lang="en-US" dirty="0">
                <a:solidFill>
                  <a:srgbClr val="6A3E3E"/>
                </a:solidFill>
                <a:latin typeface="Consolas"/>
              </a:rPr>
              <a:t>j</a:t>
            </a:r>
            <a:r>
              <a:rPr lang="en-US" dirty="0">
                <a:solidFill>
                  <a:srgbClr val="000000"/>
                </a:solidFill>
                <a:latin typeface="Consolas"/>
              </a:rPr>
              <a:t>] = </a:t>
            </a:r>
            <a:r>
              <a:rPr lang="en-US" dirty="0" err="1">
                <a:solidFill>
                  <a:srgbClr val="6A3E3E"/>
                </a:solidFill>
                <a:latin typeface="Consolas"/>
              </a:rPr>
              <a:t>s</a:t>
            </a:r>
            <a:r>
              <a:rPr lang="en-US" dirty="0" err="1">
                <a:solidFill>
                  <a:srgbClr val="000000"/>
                </a:solidFill>
                <a:latin typeface="Consolas"/>
              </a:rPr>
              <a:t>.nextInt</a:t>
            </a:r>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a:p>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totalRun</a:t>
            </a:r>
            <a:r>
              <a:rPr lang="en-US" b="1" dirty="0">
                <a:solidFill>
                  <a:srgbClr val="000000"/>
                </a:solidFill>
                <a:latin typeface="Consolas"/>
              </a:rPr>
              <a:t> = 0;</a:t>
            </a:r>
          </a:p>
          <a:p>
            <a:r>
              <a:rPr lang="nn-NO" b="1" dirty="0">
                <a:solidFill>
                  <a:srgbClr val="7F0055"/>
                </a:solidFill>
                <a:latin typeface="Consolas"/>
              </a:rPr>
              <a:t>for</a:t>
            </a:r>
            <a:r>
              <a:rPr lang="nn-NO" b="1" dirty="0">
                <a:solidFill>
                  <a:srgbClr val="000000"/>
                </a:solidFill>
                <a:latin typeface="Consolas"/>
              </a:rPr>
              <a:t> (</a:t>
            </a:r>
            <a:r>
              <a:rPr lang="nn-NO" b="1" dirty="0">
                <a:solidFill>
                  <a:srgbClr val="7F0055"/>
                </a:solidFill>
                <a:latin typeface="Consolas"/>
              </a:rPr>
              <a:t>int</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 0; </a:t>
            </a:r>
            <a:r>
              <a:rPr lang="nn-NO" b="1" dirty="0">
                <a:solidFill>
                  <a:srgbClr val="6A3E3E"/>
                </a:solidFill>
                <a:latin typeface="Consolas"/>
              </a:rPr>
              <a:t>i</a:t>
            </a:r>
            <a:r>
              <a:rPr lang="nn-NO" b="1" dirty="0">
                <a:solidFill>
                  <a:srgbClr val="000000"/>
                </a:solidFill>
                <a:latin typeface="Consolas"/>
              </a:rPr>
              <a:t> &lt; 3; </a:t>
            </a:r>
            <a:r>
              <a:rPr lang="nn-NO" b="1" dirty="0">
                <a:solidFill>
                  <a:srgbClr val="6A3E3E"/>
                </a:solidFill>
                <a:latin typeface="Consolas"/>
              </a:rPr>
              <a:t>i</a:t>
            </a:r>
            <a:r>
              <a:rPr lang="nn-NO" b="1" dirty="0">
                <a:solidFill>
                  <a:srgbClr val="000000"/>
                </a:solidFill>
                <a:latin typeface="Consolas"/>
              </a:rPr>
              <a:t>++) {</a:t>
            </a:r>
          </a:p>
          <a:p>
            <a:pPr lvl="1"/>
            <a:r>
              <a:rPr lang="en-US" b="1" dirty="0">
                <a:solidFill>
                  <a:srgbClr val="7F0055"/>
                </a:solidFill>
                <a:latin typeface="Consolas"/>
              </a:rPr>
              <a:t>for</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j</a:t>
            </a:r>
            <a:r>
              <a:rPr lang="en-US" b="1" dirty="0">
                <a:solidFill>
                  <a:srgbClr val="000000"/>
                </a:solidFill>
                <a:latin typeface="Consolas"/>
              </a:rPr>
              <a:t> = 0; </a:t>
            </a:r>
            <a:r>
              <a:rPr lang="en-US" b="1" dirty="0">
                <a:solidFill>
                  <a:srgbClr val="6A3E3E"/>
                </a:solidFill>
                <a:latin typeface="Consolas"/>
              </a:rPr>
              <a:t>j</a:t>
            </a:r>
            <a:r>
              <a:rPr lang="en-US" b="1" dirty="0">
                <a:solidFill>
                  <a:srgbClr val="000000"/>
                </a:solidFill>
                <a:latin typeface="Consolas"/>
              </a:rPr>
              <a:t> &lt; 6; </a:t>
            </a:r>
            <a:r>
              <a:rPr lang="en-US" b="1" dirty="0">
                <a:solidFill>
                  <a:srgbClr val="6A3E3E"/>
                </a:solidFill>
                <a:latin typeface="Consolas"/>
              </a:rPr>
              <a:t>j</a:t>
            </a:r>
            <a:r>
              <a:rPr lang="en-US" b="1" dirty="0">
                <a:solidFill>
                  <a:srgbClr val="000000"/>
                </a:solidFill>
                <a:latin typeface="Consolas"/>
              </a:rPr>
              <a:t>++) {</a:t>
            </a:r>
          </a:p>
          <a:p>
            <a:pPr lvl="1"/>
            <a:r>
              <a:rPr lang="en-US" dirty="0">
                <a:solidFill>
                  <a:srgbClr val="6A3E3E"/>
                </a:solidFill>
                <a:latin typeface="Consolas"/>
              </a:rPr>
              <a:t>	</a:t>
            </a:r>
            <a:r>
              <a:rPr lang="en-US" dirty="0" err="1">
                <a:solidFill>
                  <a:srgbClr val="6A3E3E"/>
                </a:solidFill>
                <a:latin typeface="Consolas"/>
              </a:rPr>
              <a:t>totalRun</a:t>
            </a:r>
            <a:r>
              <a:rPr lang="en-US" dirty="0">
                <a:solidFill>
                  <a:srgbClr val="000000"/>
                </a:solidFill>
                <a:latin typeface="Consolas"/>
              </a:rPr>
              <a:t> += </a:t>
            </a:r>
            <a:r>
              <a:rPr lang="en-US" dirty="0" err="1">
                <a:solidFill>
                  <a:srgbClr val="6A3E3E"/>
                </a:solidFill>
                <a:latin typeface="Consolas"/>
              </a:rPr>
              <a:t>runPerOver</a:t>
            </a:r>
            <a:r>
              <a:rPr lang="en-US" dirty="0">
                <a:solidFill>
                  <a:srgbClr val="000000"/>
                </a:solidFill>
                <a:latin typeface="Consolas"/>
              </a:rPr>
              <a:t>[</a:t>
            </a:r>
            <a:r>
              <a:rPr lang="en-US" dirty="0" err="1">
                <a:solidFill>
                  <a:srgbClr val="6A3E3E"/>
                </a:solidFill>
                <a:latin typeface="Consolas"/>
              </a:rPr>
              <a:t>i</a:t>
            </a:r>
            <a:r>
              <a:rPr lang="en-US" dirty="0">
                <a:solidFill>
                  <a:srgbClr val="000000"/>
                </a:solidFill>
                <a:latin typeface="Consolas"/>
              </a:rPr>
              <a:t>][</a:t>
            </a:r>
            <a:r>
              <a:rPr lang="en-US" dirty="0">
                <a:solidFill>
                  <a:srgbClr val="6A3E3E"/>
                </a:solidFill>
                <a:latin typeface="Consolas"/>
              </a:rPr>
              <a:t>j</a:t>
            </a:r>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a:p>
            <a:r>
              <a:rPr lang="en-US" b="1" dirty="0">
                <a:solidFill>
                  <a:srgbClr val="7F0055"/>
                </a:solidFill>
                <a:latin typeface="Consolas"/>
              </a:rPr>
              <a:t>double</a:t>
            </a:r>
            <a:r>
              <a:rPr lang="en-US" b="1" dirty="0">
                <a:solidFill>
                  <a:srgbClr val="000000"/>
                </a:solidFill>
                <a:latin typeface="Consolas"/>
              </a:rPr>
              <a:t> </a:t>
            </a:r>
            <a:r>
              <a:rPr lang="en-US" b="1" dirty="0">
                <a:solidFill>
                  <a:srgbClr val="6A3E3E"/>
                </a:solidFill>
                <a:latin typeface="Consolas"/>
              </a:rPr>
              <a:t>average</a:t>
            </a:r>
            <a:r>
              <a:rPr lang="en-US" b="1" dirty="0">
                <a:solidFill>
                  <a:srgbClr val="000000"/>
                </a:solidFill>
                <a:latin typeface="Consolas"/>
              </a:rPr>
              <a:t> = </a:t>
            </a:r>
            <a:r>
              <a:rPr lang="en-US" b="1" dirty="0" err="1">
                <a:solidFill>
                  <a:srgbClr val="6A3E3E"/>
                </a:solidFill>
                <a:latin typeface="Consolas"/>
              </a:rPr>
              <a:t>totalRun</a:t>
            </a:r>
            <a:r>
              <a:rPr lang="en-US" b="1" dirty="0">
                <a:solidFill>
                  <a:srgbClr val="000000"/>
                </a:solidFill>
                <a:latin typeface="Consolas"/>
              </a:rPr>
              <a:t> / (</a:t>
            </a:r>
            <a:r>
              <a:rPr lang="en-US" b="1" dirty="0">
                <a:solidFill>
                  <a:srgbClr val="7F0055"/>
                </a:solidFill>
                <a:latin typeface="Consolas"/>
              </a:rPr>
              <a:t>double</a:t>
            </a:r>
            <a:r>
              <a:rPr lang="en-US" b="1" dirty="0">
                <a:solidFill>
                  <a:srgbClr val="000000"/>
                </a:solidFill>
                <a:latin typeface="Consolas"/>
              </a:rPr>
              <a:t>) </a:t>
            </a:r>
            <a:r>
              <a:rPr lang="en-US" b="1" dirty="0" err="1">
                <a:solidFill>
                  <a:srgbClr val="6A3E3E"/>
                </a:solidFill>
                <a:latin typeface="Consolas"/>
              </a:rPr>
              <a:t>runPerOver</a:t>
            </a:r>
            <a:r>
              <a:rPr lang="en-US" b="1" dirty="0" err="1">
                <a:solidFill>
                  <a:srgbClr val="000000"/>
                </a:solidFill>
                <a:latin typeface="Consolas"/>
              </a:rPr>
              <a:t>.</a:t>
            </a:r>
            <a:r>
              <a:rPr lang="en-US" b="1" dirty="0" err="1">
                <a:solidFill>
                  <a:srgbClr val="0000C0"/>
                </a:solidFill>
                <a:latin typeface="Consolas"/>
              </a:rPr>
              <a:t>length</a:t>
            </a:r>
            <a:r>
              <a:rPr lang="en-US" b="1" dirty="0">
                <a:solidFill>
                  <a:srgbClr val="000000"/>
                </a:solidFill>
                <a:latin typeface="Consolas"/>
              </a:rPr>
              <a:t>;</a:t>
            </a:r>
          </a:p>
          <a:p>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"Total Run = "</a:t>
            </a:r>
            <a:r>
              <a:rPr lang="en-US" b="1" i="1" dirty="0">
                <a:solidFill>
                  <a:srgbClr val="000000"/>
                </a:solidFill>
                <a:latin typeface="Consolas"/>
              </a:rPr>
              <a:t> + </a:t>
            </a:r>
            <a:r>
              <a:rPr lang="en-US" b="1" i="1" dirty="0" err="1">
                <a:solidFill>
                  <a:srgbClr val="6A3E3E"/>
                </a:solidFill>
                <a:latin typeface="Consolas"/>
              </a:rPr>
              <a:t>totalRun</a:t>
            </a:r>
            <a:r>
              <a:rPr lang="en-US" b="1" i="1" dirty="0">
                <a:solidFill>
                  <a:srgbClr val="000000"/>
                </a:solidFill>
                <a:latin typeface="Consolas"/>
              </a:rPr>
              <a:t>);</a:t>
            </a:r>
          </a:p>
          <a:p>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"Average per over = "</a:t>
            </a:r>
            <a:r>
              <a:rPr lang="en-US" b="1" i="1" dirty="0">
                <a:solidFill>
                  <a:srgbClr val="000000"/>
                </a:solidFill>
                <a:latin typeface="Consolas"/>
              </a:rPr>
              <a:t> + </a:t>
            </a:r>
            <a:r>
              <a:rPr lang="en-US" b="1" i="1" dirty="0">
                <a:solidFill>
                  <a:srgbClr val="6A3E3E"/>
                </a:solidFill>
                <a:latin typeface="Consolas"/>
              </a:rPr>
              <a:t>average</a:t>
            </a:r>
            <a:r>
              <a:rPr lang="en-US" b="1" i="1" dirty="0">
                <a:solidFill>
                  <a:srgbClr val="000000"/>
                </a:solidFill>
                <a:latin typeface="Consolas"/>
              </a:rPr>
              <a:t>);</a:t>
            </a:r>
            <a:endParaRPr lang="en-US" dirty="0">
              <a:solidFill>
                <a:srgbClr val="000000"/>
              </a:solidFill>
              <a:latin typeface="Consolas"/>
            </a:endParaRPr>
          </a:p>
        </p:txBody>
      </p:sp>
      <p:pic>
        <p:nvPicPr>
          <p:cNvPr id="5" name="Picture 2"/>
          <p:cNvPicPr>
            <a:picLocks noChangeAspect="1" noChangeArrowheads="1"/>
          </p:cNvPicPr>
          <p:nvPr/>
        </p:nvPicPr>
        <p:blipFill>
          <a:blip r:embed="rId2" cstate="print"/>
          <a:srcRect/>
          <a:stretch>
            <a:fillRect/>
          </a:stretch>
        </p:blipFill>
        <p:spPr bwMode="auto">
          <a:xfrm>
            <a:off x="6138358" y="711201"/>
            <a:ext cx="6011284" cy="4733635"/>
          </a:xfrm>
          <a:prstGeom prst="rect">
            <a:avLst/>
          </a:prstGeom>
          <a:noFill/>
          <a:ln w="9525">
            <a:noFill/>
            <a:miter lim="800000"/>
            <a:headEnd/>
            <a:tailEnd/>
          </a:ln>
        </p:spPr>
      </p:pic>
    </p:spTree>
    <p:extLst>
      <p:ext uri="{BB962C8B-B14F-4D97-AF65-F5344CB8AC3E}">
        <p14:creationId xmlns:p14="http://schemas.microsoft.com/office/powerpoint/2010/main" val="301723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 (Cont.)</a:t>
            </a:r>
          </a:p>
        </p:txBody>
      </p:sp>
      <p:sp>
        <p:nvSpPr>
          <p:cNvPr id="3" name="Content Placeholder 2"/>
          <p:cNvSpPr>
            <a:spLocks noGrp="1"/>
          </p:cNvSpPr>
          <p:nvPr>
            <p:ph idx="1"/>
          </p:nvPr>
        </p:nvSpPr>
        <p:spPr/>
        <p:txBody>
          <a:bodyPr/>
          <a:lstStyle/>
          <a:p>
            <a:r>
              <a:rPr lang="en-US" b="1" dirty="0"/>
              <a:t>manually</a:t>
            </a:r>
            <a:r>
              <a:rPr lang="en-US" dirty="0"/>
              <a:t> allocate </a:t>
            </a:r>
            <a:r>
              <a:rPr lang="en-US" b="1" dirty="0"/>
              <a:t>different</a:t>
            </a:r>
            <a:r>
              <a:rPr lang="en-US" dirty="0"/>
              <a:t> size:</a:t>
            </a:r>
          </a:p>
          <a:p>
            <a:pPr lvl="2">
              <a:buNone/>
            </a:pPr>
            <a:r>
              <a:rPr lang="en-US" sz="2000" dirty="0" err="1">
                <a:latin typeface="Cambria" pitchFamily="18" charset="0"/>
                <a:ea typeface="Cambria" pitchFamily="18" charset="0"/>
              </a:rPr>
              <a:t>int</a:t>
            </a:r>
            <a:r>
              <a:rPr lang="en-US" sz="2000" dirty="0">
                <a:latin typeface="Cambria" pitchFamily="18" charset="0"/>
                <a:ea typeface="Cambria" pitchFamily="18" charset="0"/>
              </a:rPr>
              <a:t> </a:t>
            </a:r>
            <a:r>
              <a:rPr lang="en-US" sz="2000" dirty="0" err="1">
                <a:latin typeface="Cambria" pitchFamily="18" charset="0"/>
                <a:ea typeface="Cambria" pitchFamily="18" charset="0"/>
              </a:rPr>
              <a:t>runPerOver</a:t>
            </a:r>
            <a:r>
              <a:rPr lang="en-US" sz="2000" dirty="0">
                <a:latin typeface="Cambria" pitchFamily="18" charset="0"/>
                <a:ea typeface="Cambria" pitchFamily="18" charset="0"/>
              </a:rPr>
              <a:t>[][]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[3][];</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[0]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[6];</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[1]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[7];</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[2]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[6]; </a:t>
            </a:r>
          </a:p>
          <a:p>
            <a:r>
              <a:rPr lang="en-US" b="1" dirty="0"/>
              <a:t>initialization</a:t>
            </a:r>
            <a:r>
              <a:rPr lang="en-US" dirty="0"/>
              <a:t>:</a:t>
            </a:r>
          </a:p>
          <a:p>
            <a:pPr lvl="1">
              <a:buNone/>
            </a:pP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runPerOver</a:t>
            </a:r>
            <a:r>
              <a:rPr lang="en-US" dirty="0">
                <a:latin typeface="Cambria" pitchFamily="18" charset="0"/>
                <a:ea typeface="Cambria" pitchFamily="18" charset="0"/>
              </a:rPr>
              <a:t>[][] = {</a:t>
            </a:r>
          </a:p>
          <a:p>
            <a:pPr lvl="1">
              <a:buNone/>
            </a:pPr>
            <a:r>
              <a:rPr lang="en-US" dirty="0">
                <a:latin typeface="Cambria" pitchFamily="18" charset="0"/>
                <a:ea typeface="Cambria" pitchFamily="18" charset="0"/>
              </a:rPr>
              <a:t>				{0,4,2,1,0,6},</a:t>
            </a:r>
          </a:p>
          <a:p>
            <a:pPr lvl="1">
              <a:buNone/>
            </a:pPr>
            <a:r>
              <a:rPr lang="en-US" dirty="0">
                <a:latin typeface="Cambria" pitchFamily="18" charset="0"/>
                <a:ea typeface="Cambria" pitchFamily="18" charset="0"/>
              </a:rPr>
              <a:t>				{1,-1,4,1,2,4,0},</a:t>
            </a:r>
          </a:p>
          <a:p>
            <a:pPr lvl="1">
              <a:buNone/>
            </a:pPr>
            <a:r>
              <a:rPr lang="en-US" dirty="0">
                <a:latin typeface="Cambria" pitchFamily="18" charset="0"/>
                <a:ea typeface="Cambria" pitchFamily="18" charset="0"/>
              </a:rPr>
              <a:t>				{6,4,1,0,2,2},</a:t>
            </a:r>
          </a:p>
          <a:p>
            <a:pPr lvl="1">
              <a:buNone/>
            </a:pPr>
            <a:r>
              <a:rPr lang="en-US" dirty="0">
                <a:latin typeface="Cambria" pitchFamily="18" charset="0"/>
                <a:ea typeface="Cambria" pitchFamily="18" charset="0"/>
              </a:rPr>
              <a:t>			}</a:t>
            </a:r>
          </a:p>
          <a:p>
            <a:pPr lvl="1">
              <a:buNone/>
            </a:pPr>
            <a:r>
              <a:rPr lang="en-IN" dirty="0">
                <a:solidFill>
                  <a:schemeClr val="accent2">
                    <a:lumMod val="75000"/>
                  </a:schemeClr>
                </a:solidFill>
              </a:rPr>
              <a:t>Note : here to specify extra runs (Wide, No Ball etc.. ) negative values are used</a:t>
            </a:r>
            <a:endParaRPr lang="en-US" dirty="0">
              <a:solidFill>
                <a:schemeClr val="accent2">
                  <a:lumMod val="75000"/>
                </a:schemeClr>
              </a:solidFill>
            </a:endParaRPr>
          </a:p>
          <a:p>
            <a:endParaRPr lang="en-US" dirty="0"/>
          </a:p>
        </p:txBody>
      </p:sp>
    </p:spTree>
    <p:extLst>
      <p:ext uri="{BB962C8B-B14F-4D97-AF65-F5344CB8AC3E}">
        <p14:creationId xmlns:p14="http://schemas.microsoft.com/office/powerpoint/2010/main" val="118230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Installation: help</a:t>
            </a:r>
            <a:endParaRPr lang="en-US" dirty="0"/>
          </a:p>
        </p:txBody>
      </p:sp>
      <p:sp>
        <p:nvSpPr>
          <p:cNvPr id="3" name="Content Placeholder 2"/>
          <p:cNvSpPr>
            <a:spLocks noGrp="1"/>
          </p:cNvSpPr>
          <p:nvPr>
            <p:ph idx="1"/>
          </p:nvPr>
        </p:nvSpPr>
        <p:spPr/>
        <p:txBody>
          <a:bodyPr/>
          <a:lstStyle/>
          <a:p>
            <a:r>
              <a:rPr lang="en-US" dirty="0"/>
              <a:t>Download JDK for Windows platform (.exe) from </a:t>
            </a:r>
          </a:p>
          <a:p>
            <a:pPr lvl="1"/>
            <a:r>
              <a:rPr lang="en-US" dirty="0"/>
              <a:t>https://www.oracle.com/technetwork/java/javase/downloads/index.html</a:t>
            </a:r>
          </a:p>
          <a:p>
            <a:r>
              <a:rPr lang="en-US" dirty="0"/>
              <a:t>Install the executable of JDK</a:t>
            </a:r>
          </a:p>
          <a:p>
            <a:r>
              <a:rPr lang="en-US" dirty="0"/>
              <a:t>Set the path variable of System variables by performing following steps</a:t>
            </a:r>
          </a:p>
          <a:p>
            <a:pPr lvl="1"/>
            <a:r>
              <a:rPr lang="en-US" dirty="0"/>
              <a:t>Go to "System Properties" (Right click This PC → Properties → Advanced System Settings)</a:t>
            </a:r>
          </a:p>
          <a:p>
            <a:pPr lvl="1"/>
            <a:r>
              <a:rPr lang="en-US" dirty="0"/>
              <a:t>Click on the "Environment variables" button under the "Advanced" tab</a:t>
            </a:r>
          </a:p>
          <a:p>
            <a:pPr lvl="1"/>
            <a:r>
              <a:rPr lang="en-US" dirty="0"/>
              <a:t>Then, select the "Path" variable in System variables and click on the "Edit" button</a:t>
            </a:r>
          </a:p>
          <a:p>
            <a:pPr lvl="1"/>
            <a:r>
              <a:rPr lang="en-US" dirty="0"/>
              <a:t>Click on the "New" button and add the path where Java is installed, followed by </a:t>
            </a:r>
            <a:r>
              <a:rPr lang="en-US" dirty="0">
                <a:latin typeface="Consolas" panose="020B0609020204030204" pitchFamily="49" charset="0"/>
              </a:rPr>
              <a:t>\bin</a:t>
            </a:r>
            <a:r>
              <a:rPr lang="en-US" dirty="0"/>
              <a:t>. By default, Java is installed in </a:t>
            </a:r>
            <a:r>
              <a:rPr lang="en-US" dirty="0">
                <a:latin typeface="Consolas" panose="020B0609020204030204" pitchFamily="49" charset="0"/>
              </a:rPr>
              <a:t>C:\Program Files\Java\jdk-11.0.1</a:t>
            </a:r>
            <a:r>
              <a:rPr lang="en-US" dirty="0"/>
              <a:t> (If nothing else was specified when you installed it). In that case, You will have to add a new path with: </a:t>
            </a:r>
            <a:r>
              <a:rPr lang="en-US" dirty="0">
                <a:latin typeface="Consolas" panose="020B0609020204030204" pitchFamily="49" charset="0"/>
              </a:rPr>
              <a:t>C:\Program Files\Java\jdk-11.0.1\bin</a:t>
            </a:r>
          </a:p>
          <a:p>
            <a:pPr lvl="1"/>
            <a:r>
              <a:rPr lang="en-US" dirty="0"/>
              <a:t>Then, click "OK", and save the settings</a:t>
            </a:r>
          </a:p>
          <a:p>
            <a:pPr lvl="1"/>
            <a:r>
              <a:rPr lang="en-US" dirty="0"/>
              <a:t>At last, open Command Prompt (cmd.exe) and type java -version to see if Java is running on your machine</a:t>
            </a:r>
          </a:p>
          <a:p>
            <a:endParaRPr lang="en-US" dirty="0"/>
          </a:p>
        </p:txBody>
      </p:sp>
    </p:spTree>
    <p:extLst>
      <p:ext uri="{BB962C8B-B14F-4D97-AF65-F5344CB8AC3E}">
        <p14:creationId xmlns:p14="http://schemas.microsoft.com/office/powerpoint/2010/main" val="20061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in Array</a:t>
            </a:r>
          </a:p>
        </p:txBody>
      </p:sp>
      <p:sp>
        <p:nvSpPr>
          <p:cNvPr id="3" name="Content Placeholder 2"/>
          <p:cNvSpPr>
            <a:spLocks noGrp="1"/>
          </p:cNvSpPr>
          <p:nvPr>
            <p:ph idx="1"/>
          </p:nvPr>
        </p:nvSpPr>
        <p:spPr/>
        <p:txBody>
          <a:bodyPr/>
          <a:lstStyle/>
          <a:p>
            <a:r>
              <a:rPr lang="en-US" sz="2000" dirty="0"/>
              <a:t>Searching is the process of looking for a specific element in an array. for example, discovering whether a certain element is included in the array.</a:t>
            </a:r>
          </a:p>
          <a:p>
            <a:r>
              <a:rPr lang="en-US" sz="2000" dirty="0"/>
              <a:t>Searching is a common task in computer programming. Many algorithms and data structures are devoted to searching.</a:t>
            </a:r>
          </a:p>
          <a:p>
            <a:r>
              <a:rPr lang="en-US" sz="2000" dirty="0"/>
              <a:t>We will discuss two commonly used approaches,</a:t>
            </a:r>
          </a:p>
          <a:p>
            <a:pPr lvl="1"/>
            <a:r>
              <a:rPr lang="en-US" sz="2000" b="1" dirty="0"/>
              <a:t>Linear Search: </a:t>
            </a:r>
            <a:r>
              <a:rPr lang="en-US" sz="2000" dirty="0"/>
              <a:t>The linear search approach compares the key element key sequentially with each element in the array. It continues to do so until the key matches an element in the array or the array is exhausted without a match being found.</a:t>
            </a:r>
          </a:p>
          <a:p>
            <a:pPr lvl="1"/>
            <a:r>
              <a:rPr lang="en-US" sz="2000" b="1" dirty="0"/>
              <a:t>Binary Search: </a:t>
            </a:r>
            <a:r>
              <a:rPr lang="en-US" sz="2000" dirty="0"/>
              <a:t>The binary search first compares the key with the element in the middle of the array. Consider the following three cases: </a:t>
            </a:r>
          </a:p>
          <a:p>
            <a:pPr lvl="2"/>
            <a:r>
              <a:rPr lang="en-US" sz="2000" dirty="0"/>
              <a:t>If the key is less than the middle element, you need to continue to search for the key only in the first half of the array.</a:t>
            </a:r>
          </a:p>
          <a:p>
            <a:pPr lvl="2"/>
            <a:r>
              <a:rPr lang="en-US" sz="2000" dirty="0"/>
              <a:t>If the key is equal to the middle element, the search ends with a match.</a:t>
            </a:r>
          </a:p>
          <a:p>
            <a:pPr lvl="2"/>
            <a:r>
              <a:rPr lang="en-US" sz="2000" dirty="0"/>
              <a:t>If the key is greater than the middle element, you need to continue to search for the key only in the second half of the array.</a:t>
            </a:r>
          </a:p>
          <a:p>
            <a:pPr marL="914400" lvl="2" indent="0">
              <a:buNone/>
            </a:pPr>
            <a:r>
              <a:rPr lang="en-US" sz="2000" dirty="0"/>
              <a:t>Note: Array should be sorted in ascending order if we want to use Binary Search.</a:t>
            </a:r>
          </a:p>
        </p:txBody>
      </p:sp>
    </p:spTree>
    <p:extLst>
      <p:ext uri="{BB962C8B-B14F-4D97-AF65-F5344CB8AC3E}">
        <p14:creationId xmlns:p14="http://schemas.microsoft.com/office/powerpoint/2010/main" val="3824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Search</a:t>
            </a:r>
          </a:p>
        </p:txBody>
      </p:sp>
      <p:sp>
        <p:nvSpPr>
          <p:cNvPr id="4" name="TextBox 3"/>
          <p:cNvSpPr txBox="1"/>
          <p:nvPr/>
        </p:nvSpPr>
        <p:spPr>
          <a:xfrm>
            <a:off x="178724" y="799407"/>
            <a:ext cx="8449887" cy="5909310"/>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java.util.Scanner</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LinearSearchDemo</a:t>
            </a:r>
            <a:r>
              <a:rPr lang="en-US" b="1"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 = {5,3,6,8,4,6,2,8,9,11};</a:t>
            </a:r>
            <a:endParaRPr lang="en-US" dirty="0">
              <a:latin typeface="Consolas" panose="020B0609020204030204" pitchFamily="49" charset="0"/>
            </a:endParaRPr>
          </a:p>
          <a:p>
            <a:pPr lvl="2"/>
            <a:r>
              <a:rPr lang="en-US" dirty="0">
                <a:solidFill>
                  <a:srgbClr val="000000"/>
                </a:solidFill>
                <a:latin typeface="Consolas" panose="020B0609020204030204" pitchFamily="49" charset="0"/>
              </a:rPr>
              <a:t>Scanner </a:t>
            </a:r>
            <a:r>
              <a:rPr lang="en-US" dirty="0" err="1">
                <a:solidFill>
                  <a:srgbClr val="6A3E3E"/>
                </a:solidFill>
                <a:latin typeface="Consolas" panose="020B0609020204030204" pitchFamily="49" charset="0"/>
              </a:rPr>
              <a:t>sc</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Scanner(System.</a:t>
            </a:r>
            <a:r>
              <a:rPr lang="en-US" b="1" i="1" dirty="0">
                <a:solidFill>
                  <a:srgbClr val="0000C0"/>
                </a:solidFill>
                <a:latin typeface="Consolas" panose="020B0609020204030204" pitchFamily="49" charset="0"/>
              </a:rPr>
              <a:t>in</a:t>
            </a:r>
            <a:r>
              <a:rPr lang="en-US" b="1" i="1"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"Enter number to search"</a:t>
            </a:r>
            <a:r>
              <a:rPr lang="en-US" b="1" i="1" dirty="0">
                <a:solidFill>
                  <a:srgbClr val="000000"/>
                </a:solidFill>
                <a:latin typeface="Consolas" panose="020B0609020204030204" pitchFamily="49" charset="0"/>
              </a:rPr>
              <a:t>);</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sc</a:t>
            </a:r>
            <a:r>
              <a:rPr lang="en-US" b="1" dirty="0" err="1">
                <a:solidFill>
                  <a:srgbClr val="000000"/>
                </a:solidFill>
                <a:latin typeface="Consolas" panose="020B0609020204030204" pitchFamily="49" charset="0"/>
              </a:rPr>
              <a:t>.nextInt</a:t>
            </a:r>
            <a:r>
              <a:rPr lang="en-US" b="1"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sc</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flag</a:t>
            </a:r>
            <a:r>
              <a:rPr lang="en-US" b="1"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=0;</a:t>
            </a:r>
            <a:r>
              <a:rPr lang="en-US" b="1" dirty="0">
                <a:solidFill>
                  <a:srgbClr val="6A3E3E"/>
                </a:solidFill>
                <a:latin typeface="Consolas" panose="020B0609020204030204" pitchFamily="49" charset="0"/>
              </a:rPr>
              <a:t>i</a:t>
            </a:r>
            <a:r>
              <a:rPr lang="en-US" b="1" dirty="0">
                <a:solidFill>
                  <a:srgbClr val="000000"/>
                </a:solidFill>
                <a:latin typeface="Consolas" panose="020B0609020204030204" pitchFamily="49" charset="0"/>
              </a:rPr>
              <a:t>&lt;</a:t>
            </a:r>
            <a:r>
              <a:rPr lang="en-US" b="1" dirty="0" err="1">
                <a:solidFill>
                  <a:srgbClr val="6A3E3E"/>
                </a:solidFill>
                <a:latin typeface="Consolas" panose="020B0609020204030204" pitchFamily="49" charset="0"/>
              </a:rPr>
              <a:t>myArray</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err="1">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p>
          <a:p>
            <a:pPr lvl="3"/>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a:t>
            </a:r>
          </a:p>
          <a:p>
            <a:pPr lvl="4"/>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"Found at = "</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i</a:t>
            </a:r>
            <a:r>
              <a:rPr lang="en-US" b="1" i="1" dirty="0">
                <a:solidFill>
                  <a:srgbClr val="000000"/>
                </a:solidFill>
                <a:latin typeface="Consolas" panose="020B0609020204030204" pitchFamily="49" charset="0"/>
              </a:rPr>
              <a:t>);</a:t>
            </a:r>
          </a:p>
          <a:p>
            <a:pPr lvl="4"/>
            <a:r>
              <a:rPr lang="en-US" dirty="0">
                <a:solidFill>
                  <a:srgbClr val="6A3E3E"/>
                </a:solidFill>
                <a:latin typeface="Consolas" panose="020B0609020204030204" pitchFamily="49" charset="0"/>
              </a:rPr>
              <a:t>flag</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a:t>
            </a:r>
          </a:p>
          <a:p>
            <a:pPr lvl="4"/>
            <a:r>
              <a:rPr lang="en-US" b="1" dirty="0">
                <a:solidFill>
                  <a:srgbClr val="7F0055"/>
                </a:solidFill>
                <a:latin typeface="Consolas" panose="020B0609020204030204" pitchFamily="49" charset="0"/>
              </a:rPr>
              <a:t>break</a:t>
            </a:r>
            <a:r>
              <a:rPr lang="en-US" b="1" dirty="0">
                <a:solidFill>
                  <a:srgbClr val="000000"/>
                </a:solidFill>
                <a:latin typeface="Consolas" panose="020B0609020204030204" pitchFamily="49" charset="0"/>
              </a:rPr>
              <a:t>;</a:t>
            </a:r>
          </a:p>
          <a:p>
            <a:pPr lvl="3"/>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flag</a:t>
            </a:r>
            <a:r>
              <a:rPr lang="en-US" b="1"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"Number does not exist in array"</a:t>
            </a:r>
            <a:r>
              <a:rPr lang="en-US" b="1" i="1"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solidFill>
                <a:srgbClr val="000000"/>
              </a:solidFill>
              <a:latin typeface="Consolas"/>
            </a:endParaRPr>
          </a:p>
        </p:txBody>
      </p:sp>
      <p:pic>
        <p:nvPicPr>
          <p:cNvPr id="5" name="Picture 4"/>
          <p:cNvPicPr>
            <a:picLocks noChangeAspect="1"/>
          </p:cNvPicPr>
          <p:nvPr/>
        </p:nvPicPr>
        <p:blipFill>
          <a:blip r:embed="rId2"/>
          <a:stretch>
            <a:fillRect/>
          </a:stretch>
        </p:blipFill>
        <p:spPr>
          <a:xfrm>
            <a:off x="6096000" y="4149437"/>
            <a:ext cx="6062663" cy="1368988"/>
          </a:xfrm>
          <a:prstGeom prst="rect">
            <a:avLst/>
          </a:prstGeom>
        </p:spPr>
      </p:pic>
    </p:spTree>
    <p:extLst>
      <p:ext uri="{BB962C8B-B14F-4D97-AF65-F5344CB8AC3E}">
        <p14:creationId xmlns:p14="http://schemas.microsoft.com/office/powerpoint/2010/main" val="420641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 (Animation)</a:t>
            </a:r>
          </a:p>
        </p:txBody>
      </p:sp>
      <p:pic>
        <p:nvPicPr>
          <p:cNvPr id="4" name="Untitled 2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825" y="1899862"/>
            <a:ext cx="11928475" cy="3500438"/>
          </a:xfrm>
        </p:spPr>
      </p:pic>
    </p:spTree>
    <p:extLst>
      <p:ext uri="{BB962C8B-B14F-4D97-AF65-F5344CB8AC3E}">
        <p14:creationId xmlns:p14="http://schemas.microsoft.com/office/powerpoint/2010/main" val="22705164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a:t>
            </a:r>
          </a:p>
        </p:txBody>
      </p:sp>
      <p:sp>
        <p:nvSpPr>
          <p:cNvPr id="4" name="TextBox 3"/>
          <p:cNvSpPr txBox="1"/>
          <p:nvPr/>
        </p:nvSpPr>
        <p:spPr>
          <a:xfrm>
            <a:off x="1" y="711201"/>
            <a:ext cx="5381896" cy="5355312"/>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java.util.Scanner</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BinarySearchDemo</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 </a:t>
            </a:r>
          </a:p>
          <a:p>
            <a:pPr lvl="1"/>
            <a:r>
              <a:rPr lang="en-US" b="1" dirty="0">
                <a:solidFill>
                  <a:srgbClr val="000000"/>
                </a:solidFill>
                <a:latin typeface="Consolas" panose="020B0609020204030204" pitchFamily="49" charset="0"/>
              </a:rPr>
              <a:t>	= {2,3,5,6,8,9,11,18,29,65};</a:t>
            </a:r>
          </a:p>
          <a:p>
            <a:pPr lvl="1"/>
            <a:endParaRPr lang="en-US" dirty="0">
              <a:latin typeface="Consolas" panose="020B0609020204030204" pitchFamily="49" charset="0"/>
            </a:endParaRPr>
          </a:p>
          <a:p>
            <a:pPr lvl="1"/>
            <a:r>
              <a:rPr lang="en-US" dirty="0">
                <a:solidFill>
                  <a:srgbClr val="000000"/>
                </a:solidFill>
                <a:latin typeface="Consolas" panose="020B0609020204030204" pitchFamily="49" charset="0"/>
              </a:rPr>
              <a:t>Scanner </a:t>
            </a:r>
            <a:r>
              <a:rPr lang="en-US" dirty="0" err="1">
                <a:solidFill>
                  <a:srgbClr val="6A3E3E"/>
                </a:solidFill>
                <a:latin typeface="Consolas" panose="020B0609020204030204" pitchFamily="49" charset="0"/>
              </a:rPr>
              <a:t>sc</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Scanner(System.</a:t>
            </a:r>
            <a:r>
              <a:rPr lang="en-US" b="1" i="1" dirty="0">
                <a:solidFill>
                  <a:srgbClr val="0000C0"/>
                </a:solidFill>
                <a:latin typeface="Consolas" panose="020B0609020204030204" pitchFamily="49" charset="0"/>
              </a:rPr>
              <a:t>in</a:t>
            </a:r>
            <a:r>
              <a:rPr lang="en-US" b="1" i="1"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endParaRPr lang="en-US" b="1" i="1" dirty="0">
              <a:solidFill>
                <a:srgbClr val="000000"/>
              </a:solidFill>
              <a:latin typeface="Consolas" panose="020B0609020204030204" pitchFamily="49" charset="0"/>
            </a:endParaRPr>
          </a:p>
          <a:p>
            <a:pPr lvl="1"/>
            <a:r>
              <a:rPr lang="en-US" b="1" i="1" dirty="0">
                <a:solidFill>
                  <a:srgbClr val="000000"/>
                </a:solidFill>
                <a:latin typeface="Consolas" panose="020B0609020204030204" pitchFamily="49" charset="0"/>
              </a:rPr>
              <a:t>	(</a:t>
            </a:r>
            <a:r>
              <a:rPr lang="en-US" b="1" i="1" dirty="0">
                <a:solidFill>
                  <a:srgbClr val="2A00FF"/>
                </a:solidFill>
                <a:latin typeface="Consolas" panose="020B0609020204030204" pitchFamily="49" charset="0"/>
              </a:rPr>
              <a:t>"Enter number to search"</a:t>
            </a:r>
            <a:r>
              <a:rPr lang="en-US" b="1" i="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sc</a:t>
            </a:r>
            <a:r>
              <a:rPr lang="en-US" b="1" dirty="0" err="1">
                <a:solidFill>
                  <a:srgbClr val="000000"/>
                </a:solidFill>
                <a:latin typeface="Consolas" panose="020B0609020204030204" pitchFamily="49" charset="0"/>
              </a:rPr>
              <a:t>.nextInt</a:t>
            </a:r>
            <a:r>
              <a:rPr lang="en-US" b="1" dirty="0">
                <a:solidFill>
                  <a:srgbClr val="000000"/>
                </a:solidFill>
                <a:latin typeface="Consolas" panose="020B0609020204030204" pitchFamily="49" charset="0"/>
              </a:rPr>
              <a:t>();</a:t>
            </a:r>
          </a:p>
          <a:p>
            <a:pPr lvl="1"/>
            <a:r>
              <a:rPr lang="en-US" dirty="0" err="1">
                <a:solidFill>
                  <a:srgbClr val="6A3E3E"/>
                </a:solidFill>
                <a:latin typeface="Consolas" panose="020B0609020204030204" pitchFamily="49" charset="0"/>
              </a:rPr>
              <a:t>sc</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low</a:t>
            </a:r>
            <a:r>
              <a:rPr lang="en-US" b="1" dirty="0">
                <a:solidFill>
                  <a:srgbClr val="000000"/>
                </a:solidFill>
                <a:latin typeface="Consolas" panose="020B0609020204030204" pitchFamily="49" charset="0"/>
              </a:rPr>
              <a:t> = 0;</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high</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myArray</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a:solidFill>
                  <a:srgbClr val="000000"/>
                </a:solidFill>
                <a:latin typeface="Consolas" panose="020B0609020204030204" pitchFamily="49" charset="0"/>
              </a:rPr>
              <a:t> - 1;</a:t>
            </a:r>
          </a:p>
          <a:p>
            <a:pPr lvl="1"/>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isFound</a:t>
            </a:r>
            <a:r>
              <a:rPr lang="en-US" b="1"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p>
          <a:p>
            <a:pPr lvl="1"/>
            <a:endParaRPr lang="en-US" dirty="0">
              <a:latin typeface="Consolas" panose="020B0609020204030204" pitchFamily="49" charset="0"/>
            </a:endParaRPr>
          </a:p>
        </p:txBody>
      </p:sp>
      <p:sp>
        <p:nvSpPr>
          <p:cNvPr id="5" name="TextBox 4"/>
          <p:cNvSpPr txBox="1"/>
          <p:nvPr/>
        </p:nvSpPr>
        <p:spPr>
          <a:xfrm>
            <a:off x="5381897" y="711201"/>
            <a:ext cx="6810103" cy="5632311"/>
          </a:xfrm>
          <a:prstGeom prst="rect">
            <a:avLst/>
          </a:prstGeom>
          <a:noFill/>
          <a:ln w="19050">
            <a:solidFill>
              <a:schemeClr val="accent1"/>
            </a:solidFill>
            <a:prstDash val="dash"/>
          </a:ln>
        </p:spPr>
        <p:txBody>
          <a:bodyPr wrap="square" rtlCol="0">
            <a:spAutoFit/>
          </a:bodyPr>
          <a:lstStyle/>
          <a:p>
            <a:pPr lvl="1"/>
            <a:r>
              <a:rPr lang="en-US" b="1" dirty="0">
                <a:solidFill>
                  <a:srgbClr val="7F0055"/>
                </a:solidFill>
                <a:latin typeface="Consolas" panose="020B0609020204030204" pitchFamily="49" charset="0"/>
              </a:rPr>
              <a:t>while</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high</a:t>
            </a:r>
            <a:r>
              <a:rPr lang="en-US" b="1" dirty="0">
                <a:solidFill>
                  <a:srgbClr val="000000"/>
                </a:solidFill>
                <a:latin typeface="Consolas" panose="020B0609020204030204" pitchFamily="49" charset="0"/>
              </a:rPr>
              <a:t>&gt;=</a:t>
            </a:r>
            <a:r>
              <a:rPr lang="en-US" b="1" dirty="0">
                <a:solidFill>
                  <a:srgbClr val="6A3E3E"/>
                </a:solidFill>
                <a:latin typeface="Consolas" panose="020B0609020204030204" pitchFamily="49" charset="0"/>
              </a:rPr>
              <a:t>low</a:t>
            </a:r>
            <a:r>
              <a:rPr lang="en-US" b="1" dirty="0">
                <a:solidFill>
                  <a:srgbClr val="000000"/>
                </a:solidFill>
                <a:latin typeface="Consolas" panose="020B0609020204030204" pitchFamily="49" charset="0"/>
              </a:rPr>
              <a:t>) {</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mid</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high</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low</a:t>
            </a:r>
            <a:r>
              <a:rPr lang="en-US" b="1" dirty="0">
                <a:solidFill>
                  <a:srgbClr val="000000"/>
                </a:solidFill>
                <a:latin typeface="Consolas" panose="020B0609020204030204" pitchFamily="49" charset="0"/>
              </a:rPr>
              <a:t>) / 2 ;</a:t>
            </a:r>
          </a:p>
          <a:p>
            <a:pPr lvl="2"/>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&lt;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mid</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	high</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mid</a:t>
            </a:r>
            <a:r>
              <a:rPr lang="en-US" dirty="0">
                <a:solidFill>
                  <a:srgbClr val="000000"/>
                </a:solidFill>
                <a:latin typeface="Consolas" panose="020B0609020204030204" pitchFamily="49" charset="0"/>
              </a:rPr>
              <a:t> - 1;</a:t>
            </a:r>
          </a:p>
          <a:p>
            <a:pPr lvl="2"/>
            <a:r>
              <a:rPr lang="en-US"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mid</a:t>
            </a:r>
            <a:r>
              <a:rPr lang="en-US" b="1" dirty="0">
                <a:solidFill>
                  <a:srgbClr val="000000"/>
                </a:solidFill>
                <a:latin typeface="Consolas" panose="020B0609020204030204" pitchFamily="49" charset="0"/>
              </a:rPr>
              <a:t>]) {</a:t>
            </a:r>
          </a:p>
          <a:p>
            <a:pPr lvl="3"/>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"Found at =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mid</a:t>
            </a:r>
            <a:r>
              <a:rPr lang="en-US" b="1" i="1" dirty="0">
                <a:solidFill>
                  <a:srgbClr val="000000"/>
                </a:solidFill>
                <a:latin typeface="Consolas" panose="020B0609020204030204" pitchFamily="49" charset="0"/>
              </a:rPr>
              <a:t>);</a:t>
            </a:r>
          </a:p>
          <a:p>
            <a:pPr lvl="3"/>
            <a:r>
              <a:rPr lang="en-US" dirty="0" err="1">
                <a:solidFill>
                  <a:srgbClr val="6A3E3E"/>
                </a:solidFill>
                <a:latin typeface="Consolas" panose="020B0609020204030204" pitchFamily="49" charset="0"/>
              </a:rPr>
              <a:t>isFound</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a:t>
            </a:r>
          </a:p>
          <a:p>
            <a:pPr lvl="3"/>
            <a:r>
              <a:rPr lang="en-US" b="1" dirty="0">
                <a:solidFill>
                  <a:srgbClr val="7F0055"/>
                </a:solidFill>
                <a:latin typeface="Consolas" panose="020B0609020204030204" pitchFamily="49" charset="0"/>
              </a:rPr>
              <a:t>break</a:t>
            </a:r>
            <a:r>
              <a:rPr lang="en-US" b="1"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	low</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mid</a:t>
            </a:r>
            <a:r>
              <a:rPr lang="en-US" dirty="0">
                <a:solidFill>
                  <a:srgbClr val="000000"/>
                </a:solidFill>
                <a:latin typeface="Consolas" panose="020B0609020204030204" pitchFamily="49" charset="0"/>
              </a:rPr>
              <a:t> + 1;</a:t>
            </a:r>
          </a:p>
          <a:p>
            <a:pPr lvl="2"/>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isFound</a:t>
            </a:r>
            <a:r>
              <a:rPr lang="en-US" b="1" dirty="0">
                <a:solidFill>
                  <a:srgbClr val="000000"/>
                </a:solidFill>
                <a:latin typeface="Consolas" panose="020B0609020204030204" pitchFamily="49" charset="0"/>
              </a:rPr>
              <a:t>) {</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endParaRPr lang="en-US" b="1" i="1" dirty="0">
              <a:solidFill>
                <a:srgbClr val="000000"/>
              </a:solidFill>
              <a:latin typeface="Consolas" panose="020B0609020204030204" pitchFamily="49" charset="0"/>
            </a:endParaRPr>
          </a:p>
          <a:p>
            <a:pPr lvl="1"/>
            <a:r>
              <a:rPr lang="en-US" b="1" i="1" dirty="0">
                <a:solidFill>
                  <a:srgbClr val="000000"/>
                </a:solidFill>
                <a:latin typeface="Consolas" panose="020B0609020204030204" pitchFamily="49" charset="0"/>
              </a:rPr>
              <a:t>		(</a:t>
            </a:r>
            <a:r>
              <a:rPr lang="en-US" b="1" i="1" dirty="0">
                <a:solidFill>
                  <a:srgbClr val="2A00FF"/>
                </a:solidFill>
                <a:latin typeface="Consolas" panose="020B0609020204030204" pitchFamily="49" charset="0"/>
              </a:rPr>
              <a:t>"Number does not exist in array"</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a:latin typeface="Consolas" panose="020B0609020204030204" pitchFamily="49" charset="0"/>
            </a:endParaRP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78352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P spid="5" grpId="0" build="p" bldLvl="5"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 Array</a:t>
            </a:r>
          </a:p>
        </p:txBody>
      </p:sp>
      <p:sp>
        <p:nvSpPr>
          <p:cNvPr id="3" name="Content Placeholder 2"/>
          <p:cNvSpPr>
            <a:spLocks noGrp="1"/>
          </p:cNvSpPr>
          <p:nvPr>
            <p:ph idx="1"/>
          </p:nvPr>
        </p:nvSpPr>
        <p:spPr/>
        <p:txBody>
          <a:bodyPr/>
          <a:lstStyle/>
          <a:p>
            <a:r>
              <a:rPr lang="en-US" dirty="0"/>
              <a:t>Sorting, like searching, is a common task in computer programming. Many different algorithms have been developed for sorting.</a:t>
            </a:r>
          </a:p>
          <a:p>
            <a:r>
              <a:rPr lang="en-US" dirty="0"/>
              <a:t>There are many sorting techniques available, we are going to explore selection sort.</a:t>
            </a:r>
          </a:p>
          <a:p>
            <a:r>
              <a:rPr lang="en-US" dirty="0"/>
              <a:t>Selection sort</a:t>
            </a:r>
          </a:p>
          <a:p>
            <a:pPr lvl="1"/>
            <a:r>
              <a:rPr lang="en-US" dirty="0"/>
              <a:t>finds the smallest number in the list and swaps it with the first element.</a:t>
            </a:r>
          </a:p>
          <a:p>
            <a:pPr lvl="1"/>
            <a:r>
              <a:rPr lang="en-US" dirty="0"/>
              <a:t>It then finds the smallest number remaining and swaps it with the second element, and so on, until only a single number remains.</a:t>
            </a:r>
          </a:p>
        </p:txBody>
      </p:sp>
      <p:pic>
        <p:nvPicPr>
          <p:cNvPr id="4" name="Untitled 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51160" y="3782926"/>
            <a:ext cx="4724400" cy="2381250"/>
          </a:xfrm>
          <a:prstGeom prst="rect">
            <a:avLst/>
          </a:prstGeom>
        </p:spPr>
      </p:pic>
    </p:spTree>
    <p:extLst>
      <p:ext uri="{BB962C8B-B14F-4D97-AF65-F5344CB8AC3E}">
        <p14:creationId xmlns:p14="http://schemas.microsoft.com/office/powerpoint/2010/main" val="26091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video>
              <p:cMediaNode vol="80000">
                <p:cTn id="24" fill="hold" display="0">
                  <p:stCondLst>
                    <p:cond delay="indefinite"/>
                  </p:stCondLst>
                </p:cTn>
                <p:tgtEl>
                  <p:spTgt spid="4"/>
                </p:tgtEl>
              </p:cMediaNode>
            </p:video>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(Example)</a:t>
            </a:r>
          </a:p>
        </p:txBody>
      </p:sp>
      <p:sp>
        <p:nvSpPr>
          <p:cNvPr id="4" name="TextBox 3"/>
          <p:cNvSpPr txBox="1"/>
          <p:nvPr/>
        </p:nvSpPr>
        <p:spPr>
          <a:xfrm>
            <a:off x="236537" y="850901"/>
            <a:ext cx="6864351" cy="5632311"/>
          </a:xfrm>
          <a:prstGeom prst="rect">
            <a:avLst/>
          </a:prstGeom>
          <a:noFill/>
          <a:ln w="19050">
            <a:solidFill>
              <a:schemeClr val="accent1"/>
            </a:solidFill>
            <a:prstDash val="dash"/>
          </a:ln>
        </p:spPr>
        <p:txBody>
          <a:bodyPr wrap="square" rtlCol="0">
            <a:spAutoFit/>
          </a:bodyPr>
          <a:lstStyle/>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 = { 5, 2, 9, 3, 4, 1, 8, 6, 7 };</a:t>
            </a:r>
          </a:p>
          <a:p>
            <a:r>
              <a:rPr lang="nn-NO" b="1" dirty="0">
                <a:solidFill>
                  <a:srgbClr val="7F0055"/>
                </a:solidFill>
                <a:latin typeface="Consolas" panose="020B0609020204030204" pitchFamily="49" charset="0"/>
              </a:rPr>
              <a:t>for</a:t>
            </a:r>
            <a:r>
              <a:rPr lang="nn-NO" b="1" dirty="0">
                <a:solidFill>
                  <a:srgbClr val="000000"/>
                </a:solidFill>
                <a:latin typeface="Consolas" panose="020B0609020204030204" pitchFamily="49" charset="0"/>
              </a:rPr>
              <a:t> (</a:t>
            </a:r>
            <a:r>
              <a:rPr lang="nn-NO" b="1" dirty="0">
                <a:solidFill>
                  <a:srgbClr val="7F0055"/>
                </a:solidFill>
                <a:latin typeface="Consolas" panose="020B0609020204030204" pitchFamily="49" charset="0"/>
              </a:rPr>
              <a:t>int</a:t>
            </a:r>
            <a:r>
              <a:rPr lang="nn-NO" b="1" dirty="0">
                <a:solidFill>
                  <a:srgbClr val="000000"/>
                </a:solidFill>
                <a:latin typeface="Consolas" panose="020B0609020204030204" pitchFamily="49" charset="0"/>
              </a:rPr>
              <a:t>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 0;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&lt; </a:t>
            </a:r>
            <a:r>
              <a:rPr lang="nn-NO" b="1" dirty="0">
                <a:solidFill>
                  <a:srgbClr val="6A3E3E"/>
                </a:solidFill>
                <a:latin typeface="Consolas" panose="020B0609020204030204" pitchFamily="49" charset="0"/>
              </a:rPr>
              <a:t>a</a:t>
            </a:r>
            <a:r>
              <a:rPr lang="nn-NO" b="1" dirty="0">
                <a:solidFill>
                  <a:srgbClr val="000000"/>
                </a:solidFill>
                <a:latin typeface="Consolas" panose="020B0609020204030204" pitchFamily="49" charset="0"/>
              </a:rPr>
              <a:t>.</a:t>
            </a:r>
            <a:r>
              <a:rPr lang="nn-NO" b="1" dirty="0">
                <a:solidFill>
                  <a:srgbClr val="0000C0"/>
                </a:solidFill>
                <a:latin typeface="Consolas" panose="020B0609020204030204" pitchFamily="49" charset="0"/>
              </a:rPr>
              <a:t>length</a:t>
            </a:r>
            <a:r>
              <a:rPr lang="nn-NO" b="1" dirty="0">
                <a:solidFill>
                  <a:srgbClr val="000000"/>
                </a:solidFill>
                <a:latin typeface="Consolas" panose="020B0609020204030204" pitchFamily="49" charset="0"/>
              </a:rPr>
              <a:t> - 1;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a:t>
            </a:r>
          </a:p>
          <a:p>
            <a:pPr lvl="1"/>
            <a:r>
              <a:rPr lang="en-US" dirty="0">
                <a:solidFill>
                  <a:srgbClr val="3F7F5F"/>
                </a:solidFill>
                <a:latin typeface="Consolas" panose="020B0609020204030204" pitchFamily="49" charset="0"/>
              </a:rPr>
              <a:t>// Find the minimum in the list[i..a.length-1]</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currentMinIndex</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 + 1; </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&lt; </a:t>
            </a:r>
            <a:r>
              <a:rPr lang="en-US" b="1" dirty="0" err="1">
                <a:solidFill>
                  <a:srgbClr val="6A3E3E"/>
                </a:solidFill>
                <a:latin typeface="Consolas" panose="020B0609020204030204" pitchFamily="49" charset="0"/>
              </a:rPr>
              <a:t>a</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j</a:t>
            </a:r>
            <a:r>
              <a:rPr lang="en-US" b="1" dirty="0" err="1">
                <a:solidFill>
                  <a:srgbClr val="000000"/>
                </a:solidFill>
                <a:latin typeface="Consolas" panose="020B0609020204030204" pitchFamily="49" charset="0"/>
              </a:rPr>
              <a:t>++</a:t>
            </a:r>
            <a:r>
              <a:rPr lang="en-US" b="1" dirty="0">
                <a:solidFill>
                  <a:srgbClr val="000000"/>
                </a:solidFill>
                <a:latin typeface="Consolas" panose="020B0609020204030204" pitchFamily="49" charset="0"/>
              </a:rPr>
              <a:t>) {</a:t>
            </a:r>
          </a:p>
          <a:p>
            <a:pPr lvl="2"/>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a:t>
            </a:r>
            <a:r>
              <a:rPr lang="en-US" b="1" dirty="0">
                <a:solidFill>
                  <a:srgbClr val="000000"/>
                </a:solidFill>
                <a:latin typeface="Consolas" panose="020B0609020204030204" pitchFamily="49" charset="0"/>
              </a:rPr>
              <a:t> &gt;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a:t>
            </a:r>
          </a:p>
          <a:p>
            <a:pPr lvl="3"/>
            <a:r>
              <a:rPr lang="en-US" dirty="0" err="1">
                <a:solidFill>
                  <a:srgbClr val="6A3E3E"/>
                </a:solidFill>
                <a:latin typeface="Consolas" panose="020B0609020204030204" pitchFamily="49" charset="0"/>
              </a:rPr>
              <a:t>currentMin</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j</a:t>
            </a:r>
            <a:r>
              <a:rPr lang="en-US" dirty="0">
                <a:solidFill>
                  <a:srgbClr val="000000"/>
                </a:solidFill>
                <a:latin typeface="Consolas" panose="020B0609020204030204" pitchFamily="49" charset="0"/>
              </a:rPr>
              <a:t>];</a:t>
            </a:r>
          </a:p>
          <a:p>
            <a:pPr lvl="3"/>
            <a:r>
              <a:rPr lang="en-US" dirty="0" err="1">
                <a:solidFill>
                  <a:srgbClr val="6A3E3E"/>
                </a:solidFill>
                <a:latin typeface="Consolas" panose="020B0609020204030204" pitchFamily="49" charset="0"/>
              </a:rPr>
              <a:t>currentMinIndex</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j</a:t>
            </a:r>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endParaRPr lang="en-US" dirty="0">
              <a:latin typeface="Consolas" panose="020B0609020204030204" pitchFamily="49" charset="0"/>
            </a:endParaRPr>
          </a:p>
          <a:p>
            <a:pPr lvl="1"/>
            <a:r>
              <a:rPr lang="en-US" dirty="0">
                <a:solidFill>
                  <a:srgbClr val="3F7F5F"/>
                </a:solidFill>
                <a:latin typeface="Consolas" panose="020B0609020204030204" pitchFamily="49" charset="0"/>
              </a:rPr>
              <a:t>// Swap a[</a:t>
            </a:r>
            <a:r>
              <a:rPr lang="en-US" dirty="0" err="1">
                <a:solidFill>
                  <a:srgbClr val="3F7F5F"/>
                </a:solidFill>
                <a:latin typeface="Consolas" panose="020B0609020204030204" pitchFamily="49" charset="0"/>
              </a:rPr>
              <a:t>i</a:t>
            </a:r>
            <a:r>
              <a:rPr lang="en-US" dirty="0">
                <a:solidFill>
                  <a:srgbClr val="3F7F5F"/>
                </a:solidFill>
                <a:latin typeface="Consolas" panose="020B0609020204030204" pitchFamily="49" charset="0"/>
              </a:rPr>
              <a:t>] with a[</a:t>
            </a:r>
            <a:r>
              <a:rPr lang="en-US" dirty="0" err="1">
                <a:solidFill>
                  <a:srgbClr val="3F7F5F"/>
                </a:solidFill>
                <a:latin typeface="Consolas" panose="020B0609020204030204" pitchFamily="49" charset="0"/>
              </a:rPr>
              <a:t>currentMinIndex</a:t>
            </a:r>
            <a:r>
              <a:rPr lang="en-US" dirty="0">
                <a:solidFill>
                  <a:srgbClr val="3F7F5F"/>
                </a:solidFill>
                <a:latin typeface="Consolas" panose="020B0609020204030204" pitchFamily="49" charset="0"/>
              </a:rPr>
              <a:t>] if necessary</a:t>
            </a:r>
          </a:p>
          <a:p>
            <a:pPr lvl="1"/>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currentMinIndex</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currentMinIndex</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i</a:t>
            </a:r>
            <a:r>
              <a:rPr lang="en-US" dirty="0">
                <a:solidFill>
                  <a:srgbClr val="000000"/>
                </a:solidFill>
                <a:latin typeface="Consolas" panose="020B0609020204030204" pitchFamily="49" charset="0"/>
              </a:rPr>
              <a:t>];</a:t>
            </a:r>
          </a:p>
          <a:p>
            <a:pPr lvl="2"/>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i</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currentMin</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temp</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 { </a:t>
            </a:r>
            <a:r>
              <a:rPr lang="en-US" dirty="0">
                <a:solidFill>
                  <a:srgbClr val="3F7F5F"/>
                </a:solidFill>
                <a:latin typeface="Consolas" panose="020B0609020204030204" pitchFamily="49" charset="0"/>
              </a:rPr>
              <a:t>// this is </a:t>
            </a:r>
            <a:r>
              <a:rPr lang="en-US" dirty="0" err="1">
                <a:solidFill>
                  <a:srgbClr val="3F7F5F"/>
                </a:solidFill>
                <a:latin typeface="Consolas" panose="020B0609020204030204" pitchFamily="49" charset="0"/>
              </a:rPr>
              <a:t>foreach</a:t>
            </a:r>
            <a:r>
              <a:rPr lang="en-US" dirty="0">
                <a:solidFill>
                  <a:srgbClr val="3F7F5F"/>
                </a:solidFill>
                <a:latin typeface="Consolas" panose="020B0609020204030204" pitchFamily="49" charset="0"/>
              </a:rPr>
              <a:t> loop </a:t>
            </a:r>
            <a:endParaRPr lang="en-US" b="1"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temp</a:t>
            </a:r>
            <a:r>
              <a:rPr lang="en-US" b="1" i="1" dirty="0">
                <a:solidFill>
                  <a:srgbClr val="000000"/>
                </a:solidFill>
                <a:latin typeface="Consolas" panose="020B0609020204030204" pitchFamily="49" charset="0"/>
              </a:rPr>
              <a:t> + </a:t>
            </a:r>
            <a:r>
              <a:rPr lang="en-US" b="1" i="1" dirty="0">
                <a:solidFill>
                  <a:srgbClr val="2A00FF"/>
                </a:solidFill>
                <a:latin typeface="Consolas" panose="020B0609020204030204" pitchFamily="49" charset="0"/>
              </a:rPr>
              <a:t>", "</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79926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i="1" dirty="0"/>
              <a:t>Thank You</a:t>
            </a:r>
          </a:p>
        </p:txBody>
      </p:sp>
      <p:sp>
        <p:nvSpPr>
          <p:cNvPr id="2" name="Text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33307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Installation : </a:t>
            </a:r>
            <a:r>
              <a:rPr lang="en-US" dirty="0"/>
              <a:t>Setting Path Variable</a:t>
            </a:r>
          </a:p>
        </p:txBody>
      </p:sp>
      <p:grpSp>
        <p:nvGrpSpPr>
          <p:cNvPr id="15" name="Group 14"/>
          <p:cNvGrpSpPr/>
          <p:nvPr/>
        </p:nvGrpSpPr>
        <p:grpSpPr>
          <a:xfrm>
            <a:off x="0" y="733362"/>
            <a:ext cx="9144000" cy="1893824"/>
            <a:chOff x="4762" y="14287"/>
            <a:chExt cx="9144000" cy="189382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4287"/>
              <a:ext cx="9144000" cy="1893824"/>
            </a:xfrm>
            <a:prstGeom prst="rect">
              <a:avLst/>
            </a:prstGeom>
          </p:spPr>
        </p:pic>
        <p:sp>
          <p:nvSpPr>
            <p:cNvPr id="8" name="Oval 7"/>
            <p:cNvSpPr/>
            <p:nvPr/>
          </p:nvSpPr>
          <p:spPr>
            <a:xfrm>
              <a:off x="5963194" y="351599"/>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1</a:t>
              </a:r>
            </a:p>
          </p:txBody>
        </p:sp>
      </p:grpSp>
      <p:grpSp>
        <p:nvGrpSpPr>
          <p:cNvPr id="12" name="Group 11"/>
          <p:cNvGrpSpPr/>
          <p:nvPr/>
        </p:nvGrpSpPr>
        <p:grpSpPr>
          <a:xfrm>
            <a:off x="8267152" y="733362"/>
            <a:ext cx="3924848" cy="4458322"/>
            <a:chOff x="4762" y="1908111"/>
            <a:chExt cx="3924848" cy="445832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1908111"/>
              <a:ext cx="3924848" cy="4458322"/>
            </a:xfrm>
            <a:prstGeom prst="rect">
              <a:avLst/>
            </a:prstGeom>
          </p:spPr>
        </p:pic>
        <p:sp>
          <p:nvSpPr>
            <p:cNvPr id="9" name="Oval 8"/>
            <p:cNvSpPr/>
            <p:nvPr/>
          </p:nvSpPr>
          <p:spPr>
            <a:xfrm>
              <a:off x="152400" y="5242882"/>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2</a:t>
              </a:r>
            </a:p>
          </p:txBody>
        </p:sp>
      </p:grpSp>
      <p:grpSp>
        <p:nvGrpSpPr>
          <p:cNvPr id="16" name="Group 15"/>
          <p:cNvGrpSpPr/>
          <p:nvPr/>
        </p:nvGrpSpPr>
        <p:grpSpPr>
          <a:xfrm>
            <a:off x="3062287" y="2536685"/>
            <a:ext cx="5204865" cy="2786451"/>
            <a:chOff x="3062287" y="2536685"/>
            <a:chExt cx="5204865" cy="2786451"/>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50000"/>
            <a:stretch/>
          </p:blipFill>
          <p:spPr>
            <a:xfrm>
              <a:off x="3062287" y="2536685"/>
              <a:ext cx="5204865" cy="2786451"/>
            </a:xfrm>
            <a:prstGeom prst="rect">
              <a:avLst/>
            </a:prstGeom>
          </p:spPr>
        </p:pic>
        <p:sp>
          <p:nvSpPr>
            <p:cNvPr id="10" name="Oval 9"/>
            <p:cNvSpPr/>
            <p:nvPr/>
          </p:nvSpPr>
          <p:spPr>
            <a:xfrm>
              <a:off x="5653632" y="4677733"/>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3</a:t>
              </a:r>
            </a:p>
          </p:txBody>
        </p:sp>
      </p:grpSp>
      <p:grpSp>
        <p:nvGrpSpPr>
          <p:cNvPr id="13" name="Group 12"/>
          <p:cNvGrpSpPr/>
          <p:nvPr/>
        </p:nvGrpSpPr>
        <p:grpSpPr>
          <a:xfrm>
            <a:off x="0" y="4547913"/>
            <a:ext cx="5200103" cy="1706238"/>
            <a:chOff x="3943896" y="4694563"/>
            <a:chExt cx="5200103" cy="1706238"/>
          </a:xfrm>
        </p:grpSpPr>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64250"/>
            <a:stretch/>
          </p:blipFill>
          <p:spPr>
            <a:xfrm>
              <a:off x="3943896" y="4694563"/>
              <a:ext cx="5200103" cy="1706238"/>
            </a:xfrm>
            <a:prstGeom prst="rect">
              <a:avLst/>
            </a:prstGeom>
          </p:spPr>
        </p:pic>
        <p:sp>
          <p:nvSpPr>
            <p:cNvPr id="11" name="Oval 10"/>
            <p:cNvSpPr/>
            <p:nvPr/>
          </p:nvSpPr>
          <p:spPr>
            <a:xfrm>
              <a:off x="7010400" y="5286887"/>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4</a:t>
              </a:r>
            </a:p>
          </p:txBody>
        </p:sp>
      </p:grpSp>
    </p:spTree>
    <p:extLst>
      <p:ext uri="{BB962C8B-B14F-4D97-AF65-F5344CB8AC3E}">
        <p14:creationId xmlns:p14="http://schemas.microsoft.com/office/powerpoint/2010/main" val="277168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JAVA</a:t>
            </a:r>
          </a:p>
        </p:txBody>
      </p:sp>
      <p:sp>
        <p:nvSpPr>
          <p:cNvPr id="4" name="Content Placeholder 2"/>
          <p:cNvSpPr>
            <a:spLocks noGrp="1"/>
          </p:cNvSpPr>
          <p:nvPr>
            <p:ph idx="1"/>
          </p:nvPr>
        </p:nvSpPr>
        <p:spPr>
          <a:xfrm>
            <a:off x="1562100" y="990600"/>
            <a:ext cx="10077450" cy="1066800"/>
          </a:xfrm>
          <a:prstGeom prst="roundRect">
            <a:avLst/>
          </a:prstGeom>
          <a:ln cap="sq">
            <a:solidFill>
              <a:schemeClr val="accent1">
                <a:shade val="50000"/>
              </a:schemeClr>
            </a:solidFill>
          </a:ln>
        </p:spPr>
        <p:txBody>
          <a:bodyPr>
            <a:normAutofit/>
          </a:bodyPr>
          <a:lstStyle/>
          <a:p>
            <a:pPr marL="0" indent="0" algn="just">
              <a:buNone/>
            </a:pPr>
            <a:r>
              <a:rPr lang="en-IN" sz="2200" dirty="0">
                <a:solidFill>
                  <a:srgbClr val="C00000"/>
                </a:solidFill>
              </a:rPr>
              <a:t>Simple:</a:t>
            </a:r>
            <a:r>
              <a:rPr lang="en-IN" sz="2200" dirty="0"/>
              <a:t> Java inherits C/C++ syntax and many object-oriented features of C++.</a:t>
            </a:r>
          </a:p>
        </p:txBody>
      </p:sp>
      <p:pic>
        <p:nvPicPr>
          <p:cNvPr id="5" name="Picture 4" descr="Simple feature of java - what is java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906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57335" y="2230438"/>
            <a:ext cx="10082213"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Object Oriented: </a:t>
            </a:r>
            <a:r>
              <a:rPr lang="en-IN" sz="2200" dirty="0"/>
              <a:t>“</a:t>
            </a:r>
            <a:r>
              <a:rPr lang="en-IN" sz="2200" u="sng" dirty="0">
                <a:solidFill>
                  <a:srgbClr val="1D3064"/>
                </a:solidFill>
              </a:rPr>
              <a:t>Everything is an object</a:t>
            </a:r>
            <a:r>
              <a:rPr lang="en-IN" sz="2200" dirty="0"/>
              <a:t>” paradigm, </a:t>
            </a:r>
            <a:r>
              <a:rPr lang="en-US" sz="2200" dirty="0"/>
              <a:t>which possess some state, behavior and all the operations are performed using these objects.</a:t>
            </a:r>
            <a:endParaRPr lang="en-IN" sz="22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2230438"/>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1533523" y="3576637"/>
            <a:ext cx="10106025"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Robust: </a:t>
            </a:r>
            <a:r>
              <a:rPr lang="en-US" sz="2200" dirty="0"/>
              <a:t> Java has a </a:t>
            </a:r>
            <a:r>
              <a:rPr lang="en-US" sz="2200" b="1" dirty="0"/>
              <a:t>strong memory management</a:t>
            </a:r>
            <a:r>
              <a:rPr lang="en-US" sz="2200" dirty="0"/>
              <a:t> system. It helps in eliminating error as it checks the code during compile and runtime.</a:t>
            </a:r>
            <a:endParaRPr lang="en-IN" sz="2200"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2424" y="3576637"/>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533523" y="4922836"/>
            <a:ext cx="10106024"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Multithreaded: </a:t>
            </a:r>
            <a:r>
              <a:rPr lang="en-US" sz="2200" dirty="0"/>
              <a:t>Java supports multiple threads of execution, including a set of </a:t>
            </a:r>
            <a:r>
              <a:rPr lang="en-US" sz="2200" b="1" dirty="0"/>
              <a:t>synchronization</a:t>
            </a:r>
            <a:r>
              <a:rPr lang="en-US" sz="2200" dirty="0"/>
              <a:t> primitives. This makes programming with threads much easier.</a:t>
            </a:r>
            <a:endParaRPr lang="en-IN" sz="2200" dirty="0"/>
          </a:p>
        </p:txBody>
      </p:sp>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2424" y="492283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19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JAVA (Cont.)</a:t>
            </a:r>
          </a:p>
        </p:txBody>
      </p:sp>
      <p:sp>
        <p:nvSpPr>
          <p:cNvPr id="4" name="Content Placeholder 2"/>
          <p:cNvSpPr>
            <a:spLocks noGrp="1"/>
          </p:cNvSpPr>
          <p:nvPr>
            <p:ph idx="1"/>
          </p:nvPr>
        </p:nvSpPr>
        <p:spPr>
          <a:xfrm>
            <a:off x="1562100" y="990599"/>
            <a:ext cx="10134600" cy="1066801"/>
          </a:xfrm>
          <a:prstGeom prst="roundRect">
            <a:avLst/>
          </a:prstGeom>
          <a:ln cap="sq">
            <a:solidFill>
              <a:schemeClr val="accent1">
                <a:shade val="50000"/>
              </a:schemeClr>
            </a:solidFill>
          </a:ln>
        </p:spPr>
        <p:txBody>
          <a:bodyPr>
            <a:noAutofit/>
          </a:bodyPr>
          <a:lstStyle/>
          <a:p>
            <a:pPr marL="0" indent="0" algn="just">
              <a:buNone/>
            </a:pPr>
            <a:r>
              <a:rPr lang="en-IN" sz="2200" dirty="0">
                <a:solidFill>
                  <a:srgbClr val="C00000"/>
                </a:solidFill>
              </a:rPr>
              <a:t>Architectural Neutral: </a:t>
            </a:r>
            <a:r>
              <a:rPr lang="en-US" sz="2200" dirty="0"/>
              <a:t>Java is </a:t>
            </a:r>
            <a:r>
              <a:rPr lang="en-US" sz="2200" b="1" dirty="0">
                <a:solidFill>
                  <a:srgbClr val="1D3064"/>
                </a:solidFill>
              </a:rPr>
              <a:t>platform independent </a:t>
            </a:r>
            <a:r>
              <a:rPr lang="en-US" sz="2200" dirty="0"/>
              <a:t>which means that any application written on one platform can be easily ported to another platform.</a:t>
            </a:r>
            <a:endParaRPr lang="en-IN" sz="2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9906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62100" y="2369740"/>
            <a:ext cx="10134600"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Interpreted: </a:t>
            </a:r>
            <a:r>
              <a:rPr lang="en-US" sz="2200" dirty="0"/>
              <a:t>Java is compiled to </a:t>
            </a:r>
            <a:r>
              <a:rPr lang="en-US" sz="2200" b="1" dirty="0" err="1">
                <a:solidFill>
                  <a:srgbClr val="1D3064"/>
                </a:solidFill>
              </a:rPr>
              <a:t>bytecodes</a:t>
            </a:r>
            <a:r>
              <a:rPr lang="en-US" sz="2200" dirty="0"/>
              <a:t>, which are interpreted by a Java run-time environment.</a:t>
            </a:r>
            <a:r>
              <a:rPr lang="en-IN" sz="2200" dirty="0">
                <a:solidFill>
                  <a:srgbClr val="C00000"/>
                </a:solidFill>
              </a:rPr>
              <a:t> </a:t>
            </a:r>
            <a:endParaRPr lang="en-IN" sz="22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2402681"/>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1552575" y="3748880"/>
            <a:ext cx="10144125" cy="1385095"/>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200" dirty="0">
                <a:solidFill>
                  <a:srgbClr val="C00000"/>
                </a:solidFill>
              </a:rPr>
              <a:t>High Performance:</a:t>
            </a:r>
            <a:r>
              <a:rPr lang="en-US" sz="2200" dirty="0"/>
              <a:t> Java achieves high performance through the use of </a:t>
            </a:r>
            <a:r>
              <a:rPr lang="en-US" sz="2200" dirty="0" err="1"/>
              <a:t>bytecode</a:t>
            </a:r>
            <a:r>
              <a:rPr lang="en-US" sz="2200" dirty="0"/>
              <a:t> which can be easily </a:t>
            </a:r>
            <a:r>
              <a:rPr lang="en-US" sz="2200" dirty="0">
                <a:solidFill>
                  <a:srgbClr val="1D3064"/>
                </a:solidFill>
              </a:rPr>
              <a:t>translated</a:t>
            </a:r>
            <a:r>
              <a:rPr lang="en-US" sz="2200" dirty="0"/>
              <a:t> into native machine code. With the use of </a:t>
            </a:r>
            <a:r>
              <a:rPr lang="en-US" sz="2200" dirty="0">
                <a:solidFill>
                  <a:srgbClr val="1D3064"/>
                </a:solidFill>
              </a:rPr>
              <a:t>JIT</a:t>
            </a:r>
            <a:r>
              <a:rPr lang="en-US" sz="2200" dirty="0"/>
              <a:t> (Just-In-Time) compilers, Java enables high performance. </a:t>
            </a:r>
            <a:endParaRPr lang="en-IN" sz="2200"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475" y="374888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84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JAVA (Cont.)</a:t>
            </a:r>
          </a:p>
        </p:txBody>
      </p:sp>
      <p:sp>
        <p:nvSpPr>
          <p:cNvPr id="4" name="Content Placeholder 2"/>
          <p:cNvSpPr>
            <a:spLocks noGrp="1"/>
          </p:cNvSpPr>
          <p:nvPr>
            <p:ph idx="1"/>
          </p:nvPr>
        </p:nvSpPr>
        <p:spPr>
          <a:xfrm>
            <a:off x="1562100" y="3429000"/>
            <a:ext cx="10125074" cy="1259114"/>
          </a:xfrm>
          <a:prstGeom prst="roundRect">
            <a:avLst/>
          </a:prstGeom>
          <a:ln cap="sq">
            <a:solidFill>
              <a:schemeClr val="accent1">
                <a:shade val="50000"/>
              </a:schemeClr>
            </a:solidFill>
          </a:ln>
        </p:spPr>
        <p:txBody>
          <a:bodyPr>
            <a:normAutofit/>
          </a:bodyPr>
          <a:lstStyle/>
          <a:p>
            <a:pPr marL="0" indent="0" algn="just">
              <a:lnSpc>
                <a:spcPct val="100000"/>
              </a:lnSpc>
              <a:buNone/>
            </a:pPr>
            <a:r>
              <a:rPr lang="en-IN" sz="2200" dirty="0">
                <a:solidFill>
                  <a:srgbClr val="C00000"/>
                </a:solidFill>
              </a:rPr>
              <a:t>Dynamic: </a:t>
            </a:r>
            <a:r>
              <a:rPr lang="en-US" sz="2200" dirty="0"/>
              <a:t>Java has ability to </a:t>
            </a:r>
            <a:r>
              <a:rPr lang="en-US" sz="2200" b="1" dirty="0"/>
              <a:t>adapt</a:t>
            </a:r>
            <a:r>
              <a:rPr lang="en-US" sz="2200" dirty="0"/>
              <a:t> to an evolving environment which supports </a:t>
            </a:r>
            <a:r>
              <a:rPr lang="en-US" sz="2200" dirty="0">
                <a:solidFill>
                  <a:srgbClr val="1D3064"/>
                </a:solidFill>
              </a:rPr>
              <a:t>dynamic memory allocation </a:t>
            </a:r>
            <a:r>
              <a:rPr lang="en-US" sz="2200" dirty="0"/>
              <a:t>due to which </a:t>
            </a:r>
            <a:r>
              <a:rPr lang="en-US" sz="2200" b="1" dirty="0"/>
              <a:t>memory wastage is reduced </a:t>
            </a:r>
            <a:r>
              <a:rPr lang="en-US" sz="2200" dirty="0"/>
              <a:t>and </a:t>
            </a:r>
            <a:r>
              <a:rPr lang="en-US" sz="2200" b="1" dirty="0"/>
              <a:t>performance</a:t>
            </a:r>
            <a:r>
              <a:rPr lang="en-US" sz="2200" dirty="0"/>
              <a:t> of the application is increased.</a:t>
            </a:r>
            <a:endParaRPr lang="en-IN" sz="2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34290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66861" y="1066800"/>
            <a:ext cx="10120313" cy="1763486"/>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Distributed: </a:t>
            </a:r>
            <a:r>
              <a:rPr lang="en-US" sz="2200" dirty="0"/>
              <a:t>Java provides a feature which helps to create distributed applications. Using </a:t>
            </a:r>
            <a:r>
              <a:rPr lang="en-US" sz="2200" dirty="0">
                <a:solidFill>
                  <a:srgbClr val="1D3064"/>
                </a:solidFill>
              </a:rPr>
              <a:t>Remote Method Invocation (RMI)</a:t>
            </a:r>
            <a:r>
              <a:rPr lang="en-US" sz="2200" dirty="0"/>
              <a:t>, a program can invoke a method of another program across a network and get the output. You can access files by calling the methods from any machine on the </a:t>
            </a:r>
            <a:r>
              <a:rPr lang="en-US" sz="2200" b="1" dirty="0"/>
              <a:t>internet</a:t>
            </a:r>
            <a:r>
              <a:rPr lang="en-US" sz="2200" dirty="0"/>
              <a:t>.</a:t>
            </a:r>
            <a:endParaRPr lang="en-IN" sz="22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107095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89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Teaching and Examination Scheme</a:t>
            </a:r>
          </a:p>
        </p:txBody>
      </p:sp>
      <p:graphicFrame>
        <p:nvGraphicFramePr>
          <p:cNvPr id="3" name="Table 2"/>
          <p:cNvGraphicFramePr>
            <a:graphicFrameLocks noGrp="1"/>
          </p:cNvGraphicFramePr>
          <p:nvPr>
            <p:extLst>
              <p:ext uri="{D42A27DB-BD31-4B8C-83A1-F6EECF244321}">
                <p14:modId xmlns:p14="http://schemas.microsoft.com/office/powerpoint/2010/main" val="3726447892"/>
              </p:ext>
            </p:extLst>
          </p:nvPr>
        </p:nvGraphicFramePr>
        <p:xfrm>
          <a:off x="508000" y="1432720"/>
          <a:ext cx="11219544" cy="1592057"/>
        </p:xfrm>
        <a:graphic>
          <a:graphicData uri="http://schemas.openxmlformats.org/drawingml/2006/table">
            <a:tbl>
              <a:tblPr firstRow="1" bandRow="1">
                <a:tableStyleId>{5940675A-B579-460E-94D1-54222C63F5DA}</a:tableStyleId>
              </a:tblPr>
              <a:tblGrid>
                <a:gridCol w="1246616">
                  <a:extLst>
                    <a:ext uri="{9D8B030D-6E8A-4147-A177-3AD203B41FA5}">
                      <a16:colId xmlns:a16="http://schemas.microsoft.com/office/drawing/2014/main" val="20000"/>
                    </a:ext>
                  </a:extLst>
                </a:gridCol>
                <a:gridCol w="1246616">
                  <a:extLst>
                    <a:ext uri="{9D8B030D-6E8A-4147-A177-3AD203B41FA5}">
                      <a16:colId xmlns:a16="http://schemas.microsoft.com/office/drawing/2014/main" val="20001"/>
                    </a:ext>
                  </a:extLst>
                </a:gridCol>
                <a:gridCol w="1246616">
                  <a:extLst>
                    <a:ext uri="{9D8B030D-6E8A-4147-A177-3AD203B41FA5}">
                      <a16:colId xmlns:a16="http://schemas.microsoft.com/office/drawing/2014/main" val="20002"/>
                    </a:ext>
                  </a:extLst>
                </a:gridCol>
                <a:gridCol w="1246616">
                  <a:extLst>
                    <a:ext uri="{9D8B030D-6E8A-4147-A177-3AD203B41FA5}">
                      <a16:colId xmlns:a16="http://schemas.microsoft.com/office/drawing/2014/main" val="20003"/>
                    </a:ext>
                  </a:extLst>
                </a:gridCol>
                <a:gridCol w="1246616">
                  <a:extLst>
                    <a:ext uri="{9D8B030D-6E8A-4147-A177-3AD203B41FA5}">
                      <a16:colId xmlns:a16="http://schemas.microsoft.com/office/drawing/2014/main" val="20004"/>
                    </a:ext>
                  </a:extLst>
                </a:gridCol>
                <a:gridCol w="1246616">
                  <a:extLst>
                    <a:ext uri="{9D8B030D-6E8A-4147-A177-3AD203B41FA5}">
                      <a16:colId xmlns:a16="http://schemas.microsoft.com/office/drawing/2014/main" val="20005"/>
                    </a:ext>
                  </a:extLst>
                </a:gridCol>
                <a:gridCol w="1246616">
                  <a:extLst>
                    <a:ext uri="{9D8B030D-6E8A-4147-A177-3AD203B41FA5}">
                      <a16:colId xmlns:a16="http://schemas.microsoft.com/office/drawing/2014/main" val="20006"/>
                    </a:ext>
                  </a:extLst>
                </a:gridCol>
                <a:gridCol w="1246616">
                  <a:extLst>
                    <a:ext uri="{9D8B030D-6E8A-4147-A177-3AD203B41FA5}">
                      <a16:colId xmlns:a16="http://schemas.microsoft.com/office/drawing/2014/main" val="20007"/>
                    </a:ext>
                  </a:extLst>
                </a:gridCol>
                <a:gridCol w="1246616">
                  <a:extLst>
                    <a:ext uri="{9D8B030D-6E8A-4147-A177-3AD203B41FA5}">
                      <a16:colId xmlns:a16="http://schemas.microsoft.com/office/drawing/2014/main" val="20008"/>
                    </a:ext>
                  </a:extLst>
                </a:gridCol>
              </a:tblGrid>
              <a:tr h="397935">
                <a:tc gridSpan="4">
                  <a:txBody>
                    <a:bodyPr/>
                    <a:lstStyle/>
                    <a:p>
                      <a:pPr algn="ctr"/>
                      <a:r>
                        <a:rPr lang="en-IN" sz="1800" b="1" i="0" u="none" strike="noStrike" kern="1200" baseline="0" dirty="0">
                          <a:solidFill>
                            <a:schemeClr val="tx1"/>
                          </a:solidFill>
                          <a:latin typeface="+mn-lt"/>
                          <a:ea typeface="+mn-ea"/>
                          <a:cs typeface="+mn-cs"/>
                        </a:rPr>
                        <a:t>Teaching Scheme (Contact Hours)</a:t>
                      </a:r>
                      <a:endParaRPr lang="en-IN" dirty="0"/>
                    </a:p>
                  </a:txBody>
                  <a:tcPr>
                    <a:solidFill>
                      <a:schemeClr val="bg1">
                        <a:lumMod val="95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gridSpan="5">
                  <a:txBody>
                    <a:bodyPr/>
                    <a:lstStyle/>
                    <a:p>
                      <a:pPr algn="ctr"/>
                      <a:r>
                        <a:rPr lang="en-IN" sz="1800" b="1" i="0" u="none" strike="noStrike" kern="1200" baseline="0" dirty="0">
                          <a:solidFill>
                            <a:schemeClr val="tx1"/>
                          </a:solidFill>
                          <a:latin typeface="+mn-lt"/>
                          <a:ea typeface="+mn-ea"/>
                          <a:cs typeface="+mn-cs"/>
                        </a:rPr>
                        <a:t>Examination Scheme</a:t>
                      </a:r>
                      <a:endParaRPr lang="en-IN" dirty="0"/>
                    </a:p>
                  </a:txBody>
                  <a:tcPr>
                    <a:solidFill>
                      <a:schemeClr val="bg1">
                        <a:lumMod val="95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462602">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Lecture</a:t>
                      </a:r>
                      <a:endParaRPr lang="en-IN" dirty="0"/>
                    </a:p>
                  </a:txBody>
                  <a:tcPr/>
                </a:tc>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Tutorial</a:t>
                      </a:r>
                      <a:endParaRPr lang="en-IN" dirty="0"/>
                    </a:p>
                  </a:txBody>
                  <a:tcPr/>
                </a:tc>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Lab</a:t>
                      </a:r>
                      <a:endParaRPr lang="en-IN" dirty="0"/>
                    </a:p>
                  </a:txBody>
                  <a:tcPr/>
                </a:tc>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Credit</a:t>
                      </a:r>
                      <a:endParaRPr lang="en-IN" dirty="0"/>
                    </a:p>
                  </a:txBody>
                  <a:tcPr/>
                </a:tc>
                <a:tc gridSpan="2">
                  <a:txBody>
                    <a:bodyPr/>
                    <a:lstStyle/>
                    <a:p>
                      <a:pPr algn="ctr"/>
                      <a:r>
                        <a:rPr lang="en-IN" sz="1800" b="1" i="0" u="none" strike="noStrike" kern="1200" baseline="0" dirty="0">
                          <a:solidFill>
                            <a:schemeClr val="tx1"/>
                          </a:solidFill>
                          <a:latin typeface="+mn-lt"/>
                          <a:ea typeface="+mn-ea"/>
                          <a:cs typeface="+mn-cs"/>
                        </a:rPr>
                        <a:t>Theory Marks</a:t>
                      </a:r>
                      <a:endParaRPr lang="en-IN" dirty="0"/>
                    </a:p>
                  </a:txBody>
                  <a:tcPr/>
                </a:tc>
                <a:tc hMerge="1">
                  <a:txBody>
                    <a:bodyPr/>
                    <a:lstStyle/>
                    <a:p>
                      <a:endParaRPr lang="en-IN" dirty="0"/>
                    </a:p>
                  </a:txBody>
                  <a:tcPr/>
                </a:tc>
                <a:tc gridSpan="2">
                  <a:txBody>
                    <a:bodyPr/>
                    <a:lstStyle/>
                    <a:p>
                      <a:pPr algn="ctr"/>
                      <a:r>
                        <a:rPr lang="en-IN" sz="1800" b="1" i="0" u="none" strike="noStrike" kern="1200" baseline="0" dirty="0">
                          <a:solidFill>
                            <a:schemeClr val="tx1"/>
                          </a:solidFill>
                          <a:latin typeface="+mn-lt"/>
                          <a:ea typeface="+mn-ea"/>
                          <a:cs typeface="+mn-cs"/>
                        </a:rPr>
                        <a:t>Practical Marks</a:t>
                      </a:r>
                      <a:endParaRPr lang="en-IN" dirty="0"/>
                    </a:p>
                  </a:txBody>
                  <a:tcPr/>
                </a:tc>
                <a:tc hMerge="1">
                  <a:txBody>
                    <a:bodyPr/>
                    <a:lstStyle/>
                    <a:p>
                      <a:endParaRPr lang="en-IN" dirty="0"/>
                    </a:p>
                  </a:txBody>
                  <a:tcPr/>
                </a:tc>
                <a:tc rowSpan="2">
                  <a:txBody>
                    <a:bodyPr/>
                    <a:lstStyle/>
                    <a:p>
                      <a:pPr algn="ctr"/>
                      <a:r>
                        <a:rPr lang="en-IN" sz="1800" b="1" i="0" u="none" strike="noStrike" kern="1200" baseline="0" dirty="0">
                          <a:solidFill>
                            <a:schemeClr val="tx1"/>
                          </a:solidFill>
                          <a:latin typeface="+mn-lt"/>
                          <a:ea typeface="+mn-ea"/>
                          <a:cs typeface="+mn-cs"/>
                        </a:rPr>
                        <a:t>Total</a:t>
                      </a:r>
                    </a:p>
                    <a:p>
                      <a:pPr algn="ctr"/>
                      <a:r>
                        <a:rPr lang="en-IN" sz="1800" b="1" i="0" u="none" strike="noStrike" kern="1200" baseline="0" dirty="0">
                          <a:solidFill>
                            <a:schemeClr val="tx1"/>
                          </a:solidFill>
                          <a:latin typeface="+mn-lt"/>
                          <a:ea typeface="+mn-ea"/>
                          <a:cs typeface="+mn-cs"/>
                        </a:rPr>
                        <a:t>Marks</a:t>
                      </a:r>
                      <a:endParaRPr lang="en-IN" dirty="0"/>
                    </a:p>
                  </a:txBody>
                  <a:tcPr/>
                </a:tc>
                <a:extLst>
                  <a:ext uri="{0D108BD9-81ED-4DB2-BD59-A6C34878D82A}">
                    <a16:rowId xmlns:a16="http://schemas.microsoft.com/office/drawing/2014/main" val="10001"/>
                  </a:ext>
                </a:extLst>
              </a:tr>
              <a:tr h="0">
                <a:tc vMerge="1">
                  <a:txBody>
                    <a:bodyPr/>
                    <a:lstStyle/>
                    <a:p>
                      <a:endParaRPr lang="en-IN" dirty="0"/>
                    </a:p>
                  </a:txBody>
                  <a:tcPr/>
                </a:tc>
                <a:tc vMerge="1">
                  <a:txBody>
                    <a:bodyPr/>
                    <a:lstStyle/>
                    <a:p>
                      <a:endParaRPr lang="en-IN" dirty="0"/>
                    </a:p>
                  </a:txBody>
                  <a:tcPr/>
                </a:tc>
                <a:tc vMerge="1">
                  <a:txBody>
                    <a:bodyPr/>
                    <a:lstStyle/>
                    <a:p>
                      <a:endParaRPr lang="en-IN" dirty="0"/>
                    </a:p>
                  </a:txBody>
                  <a:tcPr/>
                </a:tc>
                <a:tc vMerge="1">
                  <a:txBody>
                    <a:bodyPr/>
                    <a:lstStyle/>
                    <a:p>
                      <a:endParaRPr lang="en-IN" dirty="0"/>
                    </a:p>
                  </a:txBody>
                  <a:tcPr/>
                </a:tc>
                <a:tc>
                  <a:txBody>
                    <a:bodyPr/>
                    <a:lstStyle/>
                    <a:p>
                      <a:pPr algn="ctr"/>
                      <a:r>
                        <a:rPr lang="en-IN" sz="1800" b="1" i="0" u="none" strike="noStrike" kern="1200" baseline="0" dirty="0">
                          <a:solidFill>
                            <a:schemeClr val="tx1"/>
                          </a:solidFill>
                          <a:latin typeface="+mn-lt"/>
                          <a:ea typeface="+mn-ea"/>
                          <a:cs typeface="+mn-cs"/>
                        </a:rPr>
                        <a:t>SEE</a:t>
                      </a:r>
                      <a:endParaRPr lang="en-IN" dirty="0"/>
                    </a:p>
                  </a:txBody>
                  <a:tcPr/>
                </a:tc>
                <a:tc>
                  <a:txBody>
                    <a:bodyPr/>
                    <a:lstStyle/>
                    <a:p>
                      <a:pPr algn="ctr"/>
                      <a:r>
                        <a:rPr lang="en-US" b="1" dirty="0"/>
                        <a:t>CIA</a:t>
                      </a:r>
                      <a:endParaRPr lang="en-IN" b="1" dirty="0"/>
                    </a:p>
                  </a:txBody>
                  <a:tcPr/>
                </a:tc>
                <a:tc>
                  <a:txBody>
                    <a:bodyPr/>
                    <a:lstStyle/>
                    <a:p>
                      <a:pPr algn="ctr"/>
                      <a:r>
                        <a:rPr lang="en-IN" sz="1800" b="1" i="0" u="none" strike="noStrike" kern="1200" baseline="0" dirty="0">
                          <a:solidFill>
                            <a:schemeClr val="tx1"/>
                          </a:solidFill>
                          <a:latin typeface="+mn-lt"/>
                          <a:ea typeface="+mn-ea"/>
                          <a:cs typeface="+mn-cs"/>
                        </a:rPr>
                        <a:t>SEE</a:t>
                      </a:r>
                      <a:endParaRPr lang="en-IN" dirty="0"/>
                    </a:p>
                  </a:txBody>
                  <a:tcPr/>
                </a:tc>
                <a:tc>
                  <a:txBody>
                    <a:bodyPr/>
                    <a:lstStyle/>
                    <a:p>
                      <a:pPr algn="ctr"/>
                      <a:r>
                        <a:rPr lang="en-US" b="1" dirty="0"/>
                        <a:t>CIA</a:t>
                      </a:r>
                      <a:endParaRPr lang="en-IN" b="1" dirty="0"/>
                    </a:p>
                  </a:txBody>
                  <a:tcPr/>
                </a:tc>
                <a:tc vMerge="1">
                  <a:txBody>
                    <a:bodyPr/>
                    <a:lstStyle/>
                    <a:p>
                      <a:endParaRPr lang="en-IN" dirty="0"/>
                    </a:p>
                  </a:txBody>
                  <a:tcPr/>
                </a:tc>
                <a:extLst>
                  <a:ext uri="{0D108BD9-81ED-4DB2-BD59-A6C34878D82A}">
                    <a16:rowId xmlns:a16="http://schemas.microsoft.com/office/drawing/2014/main" val="10002"/>
                  </a:ext>
                </a:extLst>
              </a:tr>
              <a:tr h="353100">
                <a:tc>
                  <a:txBody>
                    <a:bodyPr/>
                    <a:lstStyle/>
                    <a:p>
                      <a:pPr algn="ctr"/>
                      <a:r>
                        <a:rPr lang="en-US" dirty="0"/>
                        <a:t>2</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40</a:t>
                      </a:r>
                      <a:endParaRPr lang="en-IN" dirty="0"/>
                    </a:p>
                  </a:txBody>
                  <a:tcPr/>
                </a:tc>
                <a:tc>
                  <a:txBody>
                    <a:bodyPr/>
                    <a:lstStyle/>
                    <a:p>
                      <a:pPr algn="ctr"/>
                      <a:r>
                        <a:rPr lang="en-US" dirty="0"/>
                        <a:t>30</a:t>
                      </a:r>
                      <a:endParaRPr lang="en-IN" dirty="0"/>
                    </a:p>
                  </a:txBody>
                  <a:tcPr/>
                </a:tc>
                <a:tc>
                  <a:txBody>
                    <a:bodyPr/>
                    <a:lstStyle/>
                    <a:p>
                      <a:pPr algn="ctr"/>
                      <a:r>
                        <a:rPr lang="en-US" dirty="0"/>
                        <a:t>20</a:t>
                      </a:r>
                      <a:endParaRPr lang="en-IN" dirty="0"/>
                    </a:p>
                  </a:txBody>
                  <a:tcPr/>
                </a:tc>
                <a:tc>
                  <a:txBody>
                    <a:bodyPr/>
                    <a:lstStyle/>
                    <a:p>
                      <a:pPr algn="ctr"/>
                      <a:r>
                        <a:rPr lang="en-US" dirty="0"/>
                        <a:t>10</a:t>
                      </a:r>
                      <a:endParaRPr lang="en-IN" dirty="0"/>
                    </a:p>
                  </a:txBody>
                  <a:tcPr/>
                </a:tc>
                <a:tc>
                  <a:txBody>
                    <a:bodyPr/>
                    <a:lstStyle/>
                    <a:p>
                      <a:pPr algn="ctr"/>
                      <a:r>
                        <a:rPr lang="en-US" dirty="0"/>
                        <a:t>100</a:t>
                      </a:r>
                      <a:endParaRPr lang="en-IN" dirty="0"/>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515257" y="3039907"/>
            <a:ext cx="11509830" cy="307777"/>
          </a:xfrm>
          <a:prstGeom prst="rect">
            <a:avLst/>
          </a:prstGeom>
        </p:spPr>
        <p:txBody>
          <a:bodyPr wrap="square">
            <a:spAutoFit/>
          </a:bodyPr>
          <a:lstStyle/>
          <a:p>
            <a:r>
              <a:rPr lang="en-US" sz="1400" b="1" i="1" dirty="0">
                <a:latin typeface="Roboto Condensed,BoldItalic"/>
              </a:rPr>
              <a:t>SEE </a:t>
            </a:r>
            <a:r>
              <a:rPr lang="en-US" sz="1400" i="1" dirty="0">
                <a:latin typeface="Roboto Condensed,Italic"/>
              </a:rPr>
              <a:t>- Semester End Examination, </a:t>
            </a:r>
            <a:r>
              <a:rPr lang="en-US" sz="1400" b="1" i="1" dirty="0">
                <a:latin typeface="Roboto Condensed,BoldItalic"/>
              </a:rPr>
              <a:t>CIA </a:t>
            </a:r>
            <a:r>
              <a:rPr lang="en-US" sz="1400" i="1" dirty="0">
                <a:latin typeface="Roboto Condensed,Italic"/>
              </a:rPr>
              <a:t>- Continuous Internal Assessment (It consists of Assignments/Seminars/Presentations/MCQ Tests, etc.)</a:t>
            </a:r>
            <a:endParaRPr lang="en-IN" sz="1400" dirty="0"/>
          </a:p>
        </p:txBody>
      </p:sp>
    </p:spTree>
    <p:extLst>
      <p:ext uri="{BB962C8B-B14F-4D97-AF65-F5344CB8AC3E}">
        <p14:creationId xmlns:p14="http://schemas.microsoft.com/office/powerpoint/2010/main" val="209925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Java</a:t>
            </a:r>
          </a:p>
        </p:txBody>
      </p:sp>
      <p:sp>
        <p:nvSpPr>
          <p:cNvPr id="3" name="Content Placeholder 2"/>
          <p:cNvSpPr>
            <a:spLocks noGrp="1"/>
          </p:cNvSpPr>
          <p:nvPr>
            <p:ph idx="1"/>
          </p:nvPr>
        </p:nvSpPr>
        <p:spPr>
          <a:xfrm>
            <a:off x="7732130" y="758669"/>
            <a:ext cx="4462041" cy="5590565"/>
          </a:xfrm>
        </p:spPr>
        <p:txBody>
          <a:bodyPr/>
          <a:lstStyle/>
          <a:p>
            <a:r>
              <a:rPr lang="en-US" dirty="0"/>
              <a:t>Java Virtual Machine (JVM)</a:t>
            </a:r>
          </a:p>
          <a:p>
            <a:r>
              <a:rPr lang="en-US" dirty="0"/>
              <a:t>Java Runtime Environment (JRE)</a:t>
            </a:r>
          </a:p>
          <a:p>
            <a:r>
              <a:rPr lang="en-US" dirty="0"/>
              <a:t>Java Development Kit (JDK)</a:t>
            </a:r>
          </a:p>
        </p:txBody>
      </p:sp>
      <p:sp>
        <p:nvSpPr>
          <p:cNvPr id="4" name="Oval 3"/>
          <p:cNvSpPr/>
          <p:nvPr/>
        </p:nvSpPr>
        <p:spPr>
          <a:xfrm>
            <a:off x="131180" y="1009649"/>
            <a:ext cx="8534400" cy="5168901"/>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121780" y="1987551"/>
            <a:ext cx="6553200" cy="3200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31380" y="2139951"/>
            <a:ext cx="1905000" cy="2667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Compiler (javac.exe)</a:t>
            </a:r>
          </a:p>
          <a:p>
            <a:pPr algn="ctr"/>
            <a:r>
              <a:rPr lang="en-US" b="1" dirty="0">
                <a:solidFill>
                  <a:schemeClr val="tx1"/>
                </a:solidFill>
              </a:rPr>
              <a:t>Java Application</a:t>
            </a:r>
          </a:p>
          <a:p>
            <a:pPr algn="ctr"/>
            <a:endParaRPr lang="en-US" b="1" dirty="0">
              <a:solidFill>
                <a:schemeClr val="tx1"/>
              </a:solidFill>
            </a:endParaRPr>
          </a:p>
          <a:p>
            <a:pPr algn="ctr"/>
            <a:r>
              <a:rPr lang="en-US" b="1" dirty="0">
                <a:solidFill>
                  <a:schemeClr val="tx1"/>
                </a:solidFill>
              </a:rPr>
              <a:t> Launcher (java.exe), </a:t>
            </a:r>
            <a:r>
              <a:rPr lang="en-US" b="1" dirty="0" err="1">
                <a:solidFill>
                  <a:schemeClr val="tx1"/>
                </a:solidFill>
              </a:rPr>
              <a:t>AppletViewer</a:t>
            </a:r>
            <a:r>
              <a:rPr lang="en-US" b="1" dirty="0">
                <a:solidFill>
                  <a:schemeClr val="tx1"/>
                </a:solidFill>
              </a:rPr>
              <a:t>, etc..</a:t>
            </a:r>
            <a:r>
              <a:rPr lang="en-US" b="1" dirty="0"/>
              <a:t>)</a:t>
            </a:r>
          </a:p>
        </p:txBody>
      </p:sp>
      <p:sp>
        <p:nvSpPr>
          <p:cNvPr id="7" name="Rectangle 6"/>
          <p:cNvSpPr/>
          <p:nvPr/>
        </p:nvSpPr>
        <p:spPr>
          <a:xfrm>
            <a:off x="4017380" y="2139951"/>
            <a:ext cx="3505200" cy="2667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245980" y="2292351"/>
            <a:ext cx="1752600" cy="106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Java Packages</a:t>
            </a:r>
          </a:p>
          <a:p>
            <a:pPr algn="ctr"/>
            <a:r>
              <a:rPr lang="en-US" b="1" dirty="0">
                <a:solidFill>
                  <a:schemeClr val="tx1"/>
                </a:solidFill>
              </a:rPr>
              <a:t>(math, </a:t>
            </a:r>
            <a:r>
              <a:rPr lang="en-US" b="1" dirty="0" err="1">
                <a:solidFill>
                  <a:schemeClr val="tx1"/>
                </a:solidFill>
              </a:rPr>
              <a:t>util</a:t>
            </a:r>
            <a:r>
              <a:rPr lang="en-US" b="1" dirty="0">
                <a:solidFill>
                  <a:schemeClr val="tx1"/>
                </a:solidFill>
              </a:rPr>
              <a:t>, </a:t>
            </a:r>
            <a:r>
              <a:rPr lang="en-US" b="1" dirty="0" err="1">
                <a:solidFill>
                  <a:schemeClr val="tx1"/>
                </a:solidFill>
              </a:rPr>
              <a:t>awt</a:t>
            </a:r>
            <a:r>
              <a:rPr lang="en-US" b="1" dirty="0">
                <a:solidFill>
                  <a:schemeClr val="tx1"/>
                </a:solidFill>
              </a:rPr>
              <a:t> etc…)</a:t>
            </a:r>
          </a:p>
        </p:txBody>
      </p:sp>
      <p:sp>
        <p:nvSpPr>
          <p:cNvPr id="9" name="Rounded Rectangle 8"/>
          <p:cNvSpPr/>
          <p:nvPr/>
        </p:nvSpPr>
        <p:spPr>
          <a:xfrm>
            <a:off x="4245980" y="3587751"/>
            <a:ext cx="1752600" cy="106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Runtime Libraries </a:t>
            </a:r>
          </a:p>
        </p:txBody>
      </p:sp>
      <p:sp>
        <p:nvSpPr>
          <p:cNvPr id="10" name="Oval 9"/>
          <p:cNvSpPr/>
          <p:nvPr/>
        </p:nvSpPr>
        <p:spPr>
          <a:xfrm>
            <a:off x="6227180" y="2292351"/>
            <a:ext cx="1143000" cy="121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JVM</a:t>
            </a:r>
          </a:p>
        </p:txBody>
      </p:sp>
      <p:sp>
        <p:nvSpPr>
          <p:cNvPr id="11" name="TextBox 10"/>
          <p:cNvSpPr txBox="1"/>
          <p:nvPr/>
        </p:nvSpPr>
        <p:spPr>
          <a:xfrm>
            <a:off x="1655180" y="4806951"/>
            <a:ext cx="2057400" cy="369332"/>
          </a:xfrm>
          <a:prstGeom prst="rect">
            <a:avLst/>
          </a:prstGeom>
          <a:noFill/>
        </p:spPr>
        <p:txBody>
          <a:bodyPr wrap="square" rtlCol="0">
            <a:spAutoFit/>
          </a:bodyPr>
          <a:lstStyle/>
          <a:p>
            <a:r>
              <a:rPr lang="en-US" b="1" dirty="0"/>
              <a:t>Development tools</a:t>
            </a:r>
          </a:p>
        </p:txBody>
      </p:sp>
      <p:sp>
        <p:nvSpPr>
          <p:cNvPr id="12" name="TextBox 11"/>
          <p:cNvSpPr txBox="1"/>
          <p:nvPr/>
        </p:nvSpPr>
        <p:spPr>
          <a:xfrm>
            <a:off x="5388980" y="4806951"/>
            <a:ext cx="933450" cy="369332"/>
          </a:xfrm>
          <a:prstGeom prst="rect">
            <a:avLst/>
          </a:prstGeom>
          <a:noFill/>
        </p:spPr>
        <p:txBody>
          <a:bodyPr wrap="square" rtlCol="0">
            <a:spAutoFit/>
          </a:bodyPr>
          <a:lstStyle/>
          <a:p>
            <a:r>
              <a:rPr lang="en-US" b="1" dirty="0"/>
              <a:t>JRE</a:t>
            </a:r>
          </a:p>
        </p:txBody>
      </p:sp>
      <p:sp>
        <p:nvSpPr>
          <p:cNvPr id="13" name="TextBox 12"/>
          <p:cNvSpPr txBox="1"/>
          <p:nvPr/>
        </p:nvSpPr>
        <p:spPr>
          <a:xfrm>
            <a:off x="4093580" y="1149351"/>
            <a:ext cx="838200" cy="369332"/>
          </a:xfrm>
          <a:prstGeom prst="rect">
            <a:avLst/>
          </a:prstGeom>
          <a:noFill/>
        </p:spPr>
        <p:txBody>
          <a:bodyPr wrap="square" rtlCol="0">
            <a:spAutoFit/>
          </a:bodyPr>
          <a:lstStyle/>
          <a:p>
            <a:r>
              <a:rPr lang="en-US" b="1" dirty="0"/>
              <a:t>JDK</a:t>
            </a:r>
          </a:p>
        </p:txBody>
      </p:sp>
    </p:spTree>
    <p:extLst>
      <p:ext uri="{BB962C8B-B14F-4D97-AF65-F5344CB8AC3E}">
        <p14:creationId xmlns:p14="http://schemas.microsoft.com/office/powerpoint/2010/main" val="164611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22" presetClass="entr" presetSubtype="4"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par>
                                <p:cTn id="28" presetID="2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Development Kit (JDK)</a:t>
            </a:r>
          </a:p>
        </p:txBody>
      </p:sp>
      <p:sp>
        <p:nvSpPr>
          <p:cNvPr id="3" name="Content Placeholder 2"/>
          <p:cNvSpPr>
            <a:spLocks noGrp="1"/>
          </p:cNvSpPr>
          <p:nvPr>
            <p:ph idx="1"/>
          </p:nvPr>
        </p:nvSpPr>
        <p:spPr>
          <a:xfrm>
            <a:off x="131180" y="863444"/>
            <a:ext cx="5898145" cy="5590565"/>
          </a:xfrm>
        </p:spPr>
        <p:txBody>
          <a:bodyPr/>
          <a:lstStyle/>
          <a:p>
            <a:r>
              <a:rPr lang="en-US" dirty="0"/>
              <a:t>JDK contains tools needed ,</a:t>
            </a:r>
          </a:p>
          <a:p>
            <a:pPr lvl="1"/>
            <a:r>
              <a:rPr lang="en-US" dirty="0"/>
              <a:t>To develop the Java programs and </a:t>
            </a:r>
          </a:p>
          <a:p>
            <a:pPr lvl="1"/>
            <a:r>
              <a:rPr lang="en-US" dirty="0"/>
              <a:t>JRE to run the programs. </a:t>
            </a:r>
          </a:p>
          <a:p>
            <a:r>
              <a:rPr lang="en-US" dirty="0"/>
              <a:t>The tools include </a:t>
            </a:r>
          </a:p>
          <a:p>
            <a:pPr lvl="1"/>
            <a:r>
              <a:rPr lang="en-US" dirty="0"/>
              <a:t>compiler (javac.exe), </a:t>
            </a:r>
          </a:p>
          <a:p>
            <a:pPr lvl="1"/>
            <a:r>
              <a:rPr lang="en-US" dirty="0"/>
              <a:t>Java application launcher (java.exe), </a:t>
            </a:r>
          </a:p>
          <a:p>
            <a:pPr lvl="1"/>
            <a:r>
              <a:rPr lang="en-US" dirty="0" err="1"/>
              <a:t>Appletviewer</a:t>
            </a:r>
            <a:r>
              <a:rPr lang="en-US" dirty="0"/>
              <a:t>, etc… </a:t>
            </a:r>
          </a:p>
          <a:p>
            <a:r>
              <a:rPr lang="en-US" dirty="0"/>
              <a:t>Java application launcher (java.exe) opens a JRE, loads the class, and invokes its main method. </a:t>
            </a:r>
          </a:p>
          <a:p>
            <a:endParaRPr lang="en-US" dirty="0"/>
          </a:p>
        </p:txBody>
      </p:sp>
      <p:pic>
        <p:nvPicPr>
          <p:cNvPr id="4" name="Picture 3"/>
          <p:cNvPicPr>
            <a:picLocks noChangeAspect="1"/>
          </p:cNvPicPr>
          <p:nvPr/>
        </p:nvPicPr>
        <p:blipFill rotWithShape="1">
          <a:blip r:embed="rId2"/>
          <a:srcRect l="20981" t="11948" r="19167" b="8211"/>
          <a:stretch/>
        </p:blipFill>
        <p:spPr>
          <a:xfrm>
            <a:off x="8340252" y="1314450"/>
            <a:ext cx="3089748" cy="3000375"/>
          </a:xfrm>
          <a:prstGeom prst="rect">
            <a:avLst/>
          </a:prstGeom>
        </p:spPr>
      </p:pic>
    </p:spTree>
    <p:extLst>
      <p:ext uri="{BB962C8B-B14F-4D97-AF65-F5344CB8AC3E}">
        <p14:creationId xmlns:p14="http://schemas.microsoft.com/office/powerpoint/2010/main" val="217443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Runtime Environment (JRE)</a:t>
            </a:r>
          </a:p>
        </p:txBody>
      </p:sp>
      <p:sp>
        <p:nvSpPr>
          <p:cNvPr id="3" name="Content Placeholder 2"/>
          <p:cNvSpPr>
            <a:spLocks noGrp="1"/>
          </p:cNvSpPr>
          <p:nvPr>
            <p:ph idx="1"/>
          </p:nvPr>
        </p:nvSpPr>
        <p:spPr>
          <a:xfrm>
            <a:off x="131180" y="863444"/>
            <a:ext cx="8241295" cy="5590565"/>
          </a:xfrm>
        </p:spPr>
        <p:txBody>
          <a:bodyPr/>
          <a:lstStyle/>
          <a:p>
            <a:r>
              <a:rPr lang="en-US" dirty="0"/>
              <a:t>The JRE is required to </a:t>
            </a:r>
            <a:r>
              <a:rPr lang="en-US" b="1" dirty="0">
                <a:solidFill>
                  <a:srgbClr val="1D3064"/>
                </a:solidFill>
              </a:rPr>
              <a:t>run</a:t>
            </a:r>
            <a:r>
              <a:rPr lang="en-US" dirty="0"/>
              <a:t> java applications. </a:t>
            </a:r>
          </a:p>
          <a:p>
            <a:r>
              <a:rPr lang="en-US" dirty="0"/>
              <a:t>It combines the </a:t>
            </a:r>
            <a:r>
              <a:rPr lang="en-US" dirty="0">
                <a:solidFill>
                  <a:srgbClr val="1D3064"/>
                </a:solidFill>
              </a:rPr>
              <a:t>Java Virtual Machine (JVM), </a:t>
            </a:r>
            <a:r>
              <a:rPr lang="en-US" dirty="0"/>
              <a:t>platform core </a:t>
            </a:r>
            <a:r>
              <a:rPr lang="en-US" dirty="0">
                <a:solidFill>
                  <a:srgbClr val="1D3064"/>
                </a:solidFill>
              </a:rPr>
              <a:t>classes</a:t>
            </a:r>
            <a:r>
              <a:rPr lang="en-US" dirty="0"/>
              <a:t> and </a:t>
            </a:r>
            <a:r>
              <a:rPr lang="en-US" dirty="0">
                <a:solidFill>
                  <a:srgbClr val="1D3064"/>
                </a:solidFill>
              </a:rPr>
              <a:t>supporting libraries</a:t>
            </a:r>
            <a:r>
              <a:rPr lang="en-US" dirty="0"/>
              <a:t>. </a:t>
            </a:r>
          </a:p>
          <a:p>
            <a:r>
              <a:rPr lang="en-US" dirty="0">
                <a:solidFill>
                  <a:srgbClr val="1D3064"/>
                </a:solidFill>
              </a:rPr>
              <a:t>JRE</a:t>
            </a:r>
            <a:r>
              <a:rPr lang="en-US" dirty="0"/>
              <a:t> is part of the Java Development Kit (</a:t>
            </a:r>
            <a:r>
              <a:rPr lang="en-US" dirty="0">
                <a:solidFill>
                  <a:srgbClr val="1D3064"/>
                </a:solidFill>
              </a:rPr>
              <a:t>JDK</a:t>
            </a:r>
            <a:r>
              <a:rPr lang="en-US" dirty="0"/>
              <a:t>), but can be downloaded separately.</a:t>
            </a:r>
          </a:p>
          <a:p>
            <a:r>
              <a:rPr lang="en-US" dirty="0"/>
              <a:t>It does not contain any development tools such as </a:t>
            </a:r>
            <a:r>
              <a:rPr lang="en-US" dirty="0">
                <a:solidFill>
                  <a:srgbClr val="1D3064"/>
                </a:solidFill>
              </a:rPr>
              <a:t>compiler, debugger, etc. </a:t>
            </a:r>
          </a:p>
        </p:txBody>
      </p:sp>
      <p:pic>
        <p:nvPicPr>
          <p:cNvPr id="4" name="Picture 3"/>
          <p:cNvPicPr>
            <a:picLocks noChangeAspect="1"/>
          </p:cNvPicPr>
          <p:nvPr/>
        </p:nvPicPr>
        <p:blipFill rotWithShape="1">
          <a:blip r:embed="rId2"/>
          <a:srcRect l="20981" t="11948" r="19167" b="8211"/>
          <a:stretch/>
        </p:blipFill>
        <p:spPr>
          <a:xfrm>
            <a:off x="9102252" y="863444"/>
            <a:ext cx="3089748" cy="3000375"/>
          </a:xfrm>
          <a:prstGeom prst="rect">
            <a:avLst/>
          </a:prstGeom>
        </p:spPr>
      </p:pic>
    </p:spTree>
    <p:extLst>
      <p:ext uri="{BB962C8B-B14F-4D97-AF65-F5344CB8AC3E}">
        <p14:creationId xmlns:p14="http://schemas.microsoft.com/office/powerpoint/2010/main" val="277725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Virtual Machine (JVM)</a:t>
            </a:r>
          </a:p>
        </p:txBody>
      </p:sp>
      <p:sp>
        <p:nvSpPr>
          <p:cNvPr id="3" name="Content Placeholder 2"/>
          <p:cNvSpPr>
            <a:spLocks noGrp="1"/>
          </p:cNvSpPr>
          <p:nvPr>
            <p:ph idx="1"/>
          </p:nvPr>
        </p:nvSpPr>
        <p:spPr>
          <a:xfrm>
            <a:off x="131181" y="863444"/>
            <a:ext cx="8384170" cy="5590565"/>
          </a:xfrm>
        </p:spPr>
        <p:txBody>
          <a:bodyPr/>
          <a:lstStyle/>
          <a:p>
            <a:r>
              <a:rPr lang="en-US" dirty="0"/>
              <a:t>JVM is a virtual machine that </a:t>
            </a:r>
            <a:r>
              <a:rPr lang="en-US" dirty="0">
                <a:solidFill>
                  <a:srgbClr val="1D3064"/>
                </a:solidFill>
              </a:rPr>
              <a:t>enables</a:t>
            </a:r>
            <a:r>
              <a:rPr lang="en-US" dirty="0"/>
              <a:t> a computer to run Java programs as well as programs written in other languages and </a:t>
            </a:r>
            <a:r>
              <a:rPr lang="en-US" dirty="0">
                <a:solidFill>
                  <a:srgbClr val="1D3064"/>
                </a:solidFill>
              </a:rPr>
              <a:t>compiled</a:t>
            </a:r>
            <a:r>
              <a:rPr lang="en-US" dirty="0"/>
              <a:t> to Java </a:t>
            </a:r>
            <a:r>
              <a:rPr lang="en-US" dirty="0">
                <a:solidFill>
                  <a:srgbClr val="1D3064"/>
                </a:solidFill>
              </a:rPr>
              <a:t>Bytecode</a:t>
            </a:r>
            <a:r>
              <a:rPr lang="en-US" dirty="0"/>
              <a:t>.</a:t>
            </a:r>
          </a:p>
          <a:p>
            <a:r>
              <a:rPr lang="en-US" dirty="0"/>
              <a:t>Bytecode is a highly </a:t>
            </a:r>
            <a:r>
              <a:rPr lang="en-US" dirty="0">
                <a:solidFill>
                  <a:srgbClr val="1D3064"/>
                </a:solidFill>
              </a:rPr>
              <a:t>optimized</a:t>
            </a:r>
            <a:r>
              <a:rPr lang="en-US" dirty="0"/>
              <a:t> set of instructions designed to be executed by the </a:t>
            </a:r>
            <a:r>
              <a:rPr lang="en-US" dirty="0">
                <a:solidFill>
                  <a:srgbClr val="1D3064"/>
                </a:solidFill>
              </a:rPr>
              <a:t>Java Virtual Machine(JVM)</a:t>
            </a:r>
            <a:r>
              <a:rPr lang="en-US" dirty="0"/>
              <a:t>.</a:t>
            </a:r>
          </a:p>
          <a:p>
            <a:r>
              <a:rPr lang="en-US" dirty="0"/>
              <a:t>Byte code is </a:t>
            </a:r>
            <a:r>
              <a:rPr lang="en-US" dirty="0">
                <a:solidFill>
                  <a:srgbClr val="1D3064"/>
                </a:solidFill>
              </a:rPr>
              <a:t>intermediate</a:t>
            </a:r>
            <a:r>
              <a:rPr lang="en-US" dirty="0"/>
              <a:t> representation of java source code.</a:t>
            </a:r>
          </a:p>
          <a:p>
            <a:r>
              <a:rPr lang="en-US" dirty="0"/>
              <a:t>Java compiler provides </a:t>
            </a:r>
            <a:r>
              <a:rPr lang="en-US" dirty="0" err="1">
                <a:solidFill>
                  <a:srgbClr val="1D3064"/>
                </a:solidFill>
              </a:rPr>
              <a:t>Bytecode</a:t>
            </a:r>
            <a:r>
              <a:rPr lang="en-US" dirty="0">
                <a:solidFill>
                  <a:srgbClr val="1D3064"/>
                </a:solidFill>
              </a:rPr>
              <a:t> </a:t>
            </a:r>
            <a:r>
              <a:rPr lang="en-US" dirty="0"/>
              <a:t>by compiling Java Source Code.</a:t>
            </a:r>
          </a:p>
          <a:p>
            <a:r>
              <a:rPr lang="en-US" dirty="0"/>
              <a:t>Extension for java class file or byte code  is  </a:t>
            </a:r>
            <a:r>
              <a:rPr lang="en-US" b="1" u="sng" dirty="0">
                <a:solidFill>
                  <a:srgbClr val="1D3064"/>
                </a:solidFill>
              </a:rPr>
              <a:t>‘.class’</a:t>
            </a:r>
            <a:r>
              <a:rPr lang="en-US" dirty="0"/>
              <a:t>, which is platform independent.</a:t>
            </a:r>
          </a:p>
          <a:p>
            <a:r>
              <a:rPr lang="en-US" dirty="0"/>
              <a:t>JVM is </a:t>
            </a:r>
            <a:r>
              <a:rPr lang="en-US" dirty="0">
                <a:solidFill>
                  <a:srgbClr val="1D3064"/>
                </a:solidFill>
              </a:rPr>
              <a:t>virtual</a:t>
            </a:r>
            <a:r>
              <a:rPr lang="en-US" dirty="0"/>
              <a:t> because , It provides a machine interface that does not depend on the operating system and machine hardware architecture. </a:t>
            </a:r>
          </a:p>
          <a:p>
            <a:r>
              <a:rPr lang="en-US" dirty="0"/>
              <a:t>JVM </a:t>
            </a:r>
            <a:r>
              <a:rPr lang="en-US" dirty="0">
                <a:solidFill>
                  <a:srgbClr val="1D3064"/>
                </a:solidFill>
              </a:rPr>
              <a:t>interprets</a:t>
            </a:r>
            <a:r>
              <a:rPr lang="en-US" dirty="0"/>
              <a:t> the byte code into the machine code. </a:t>
            </a:r>
          </a:p>
          <a:p>
            <a:r>
              <a:rPr lang="en-US" b="1" u="sng" dirty="0"/>
              <a:t>JVM</a:t>
            </a:r>
            <a:r>
              <a:rPr lang="en-US" u="sng" dirty="0"/>
              <a:t> itself is </a:t>
            </a:r>
            <a:r>
              <a:rPr lang="en-US" b="1" u="sng" dirty="0"/>
              <a:t>platform dependent</a:t>
            </a:r>
            <a:r>
              <a:rPr lang="en-US" u="sng" dirty="0"/>
              <a:t>, but </a:t>
            </a:r>
            <a:r>
              <a:rPr lang="en-US" b="1" u="sng" dirty="0"/>
              <a:t>Java</a:t>
            </a:r>
            <a:r>
              <a:rPr lang="en-US" u="sng" dirty="0"/>
              <a:t> is </a:t>
            </a:r>
            <a:r>
              <a:rPr lang="en-US" b="1" u="sng" dirty="0"/>
              <a:t>Not</a:t>
            </a:r>
            <a:r>
              <a:rPr lang="en-US" u="sng" dirty="0"/>
              <a:t>. </a:t>
            </a:r>
          </a:p>
        </p:txBody>
      </p:sp>
      <p:pic>
        <p:nvPicPr>
          <p:cNvPr id="4" name="Picture 3"/>
          <p:cNvPicPr>
            <a:picLocks noChangeAspect="1"/>
          </p:cNvPicPr>
          <p:nvPr/>
        </p:nvPicPr>
        <p:blipFill rotWithShape="1">
          <a:blip r:embed="rId2"/>
          <a:srcRect l="20981" t="11948" r="19167" b="8211"/>
          <a:stretch/>
        </p:blipFill>
        <p:spPr>
          <a:xfrm>
            <a:off x="9102252" y="863444"/>
            <a:ext cx="3089748" cy="3000375"/>
          </a:xfrm>
          <a:prstGeom prst="rect">
            <a:avLst/>
          </a:prstGeom>
        </p:spPr>
      </p:pic>
    </p:spTree>
    <p:extLst>
      <p:ext uri="{BB962C8B-B14F-4D97-AF65-F5344CB8AC3E}">
        <p14:creationId xmlns:p14="http://schemas.microsoft.com/office/powerpoint/2010/main" val="382051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Java become Platform Independent?</a:t>
            </a:r>
          </a:p>
        </p:txBody>
      </p:sp>
      <p:sp>
        <p:nvSpPr>
          <p:cNvPr id="4" name="Rectangle 3"/>
          <p:cNvSpPr/>
          <p:nvPr/>
        </p:nvSpPr>
        <p:spPr>
          <a:xfrm>
            <a:off x="4933950" y="9525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Source code (Program)</a:t>
            </a:r>
          </a:p>
        </p:txBody>
      </p:sp>
      <p:sp>
        <p:nvSpPr>
          <p:cNvPr id="5" name="Oval 4"/>
          <p:cNvSpPr/>
          <p:nvPr/>
        </p:nvSpPr>
        <p:spPr>
          <a:xfrm>
            <a:off x="4933950" y="1943100"/>
            <a:ext cx="1524000"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Compiler</a:t>
            </a:r>
          </a:p>
        </p:txBody>
      </p:sp>
      <p:sp>
        <p:nvSpPr>
          <p:cNvPr id="6" name="Rectangle 5"/>
          <p:cNvSpPr/>
          <p:nvPr/>
        </p:nvSpPr>
        <p:spPr>
          <a:xfrm>
            <a:off x="4929187" y="29337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Bytecode</a:t>
            </a:r>
          </a:p>
        </p:txBody>
      </p:sp>
      <p:sp>
        <p:nvSpPr>
          <p:cNvPr id="7" name="Oval 6"/>
          <p:cNvSpPr/>
          <p:nvPr/>
        </p:nvSpPr>
        <p:spPr>
          <a:xfrm>
            <a:off x="2886078"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JVM</a:t>
            </a:r>
          </a:p>
          <a:p>
            <a:pPr algn="ctr"/>
            <a:r>
              <a:rPr lang="en-IN" dirty="0">
                <a:solidFill>
                  <a:schemeClr val="tx1"/>
                </a:solidFill>
              </a:rPr>
              <a:t>(Windows)</a:t>
            </a:r>
          </a:p>
        </p:txBody>
      </p:sp>
      <p:sp>
        <p:nvSpPr>
          <p:cNvPr id="8" name="Oval 7"/>
          <p:cNvSpPr/>
          <p:nvPr/>
        </p:nvSpPr>
        <p:spPr>
          <a:xfrm>
            <a:off x="4819649"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JVM</a:t>
            </a:r>
          </a:p>
          <a:p>
            <a:pPr algn="ctr"/>
            <a:r>
              <a:rPr lang="en-IN" dirty="0">
                <a:solidFill>
                  <a:schemeClr val="tx1"/>
                </a:solidFill>
              </a:rPr>
              <a:t>(Linux)</a:t>
            </a:r>
          </a:p>
        </p:txBody>
      </p:sp>
      <p:sp>
        <p:nvSpPr>
          <p:cNvPr id="9" name="Oval 8"/>
          <p:cNvSpPr/>
          <p:nvPr/>
        </p:nvSpPr>
        <p:spPr>
          <a:xfrm>
            <a:off x="6748462"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JVM </a:t>
            </a:r>
          </a:p>
          <a:p>
            <a:pPr algn="ctr"/>
            <a:r>
              <a:rPr lang="en-IN" dirty="0">
                <a:solidFill>
                  <a:schemeClr val="tx1"/>
                </a:solidFill>
              </a:rPr>
              <a:t>(Mac)</a:t>
            </a:r>
          </a:p>
        </p:txBody>
      </p:sp>
      <p:sp>
        <p:nvSpPr>
          <p:cNvPr id="10" name="Rectangle 9"/>
          <p:cNvSpPr/>
          <p:nvPr/>
        </p:nvSpPr>
        <p:spPr>
          <a:xfrm>
            <a:off x="4931567" y="52959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Machine Code</a:t>
            </a:r>
          </a:p>
        </p:txBody>
      </p:sp>
      <p:sp>
        <p:nvSpPr>
          <p:cNvPr id="11" name="Rectangle 10"/>
          <p:cNvSpPr/>
          <p:nvPr/>
        </p:nvSpPr>
        <p:spPr>
          <a:xfrm>
            <a:off x="6860380" y="52959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Machine Code</a:t>
            </a:r>
          </a:p>
        </p:txBody>
      </p:sp>
      <p:sp>
        <p:nvSpPr>
          <p:cNvPr id="12" name="TextBox 11"/>
          <p:cNvSpPr txBox="1"/>
          <p:nvPr/>
        </p:nvSpPr>
        <p:spPr>
          <a:xfrm>
            <a:off x="6457950" y="1057276"/>
            <a:ext cx="1047082" cy="400110"/>
          </a:xfrm>
          <a:prstGeom prst="rect">
            <a:avLst/>
          </a:prstGeom>
          <a:noFill/>
        </p:spPr>
        <p:txBody>
          <a:bodyPr wrap="none" rtlCol="0">
            <a:spAutoFit/>
          </a:bodyPr>
          <a:lstStyle/>
          <a:p>
            <a:r>
              <a:rPr lang="en-IN" sz="2000" dirty="0"/>
              <a:t>.java file</a:t>
            </a:r>
          </a:p>
        </p:txBody>
      </p:sp>
      <p:sp>
        <p:nvSpPr>
          <p:cNvPr id="13" name="TextBox 12"/>
          <p:cNvSpPr txBox="1"/>
          <p:nvPr/>
        </p:nvSpPr>
        <p:spPr>
          <a:xfrm>
            <a:off x="6418676" y="3043117"/>
            <a:ext cx="1167307" cy="400110"/>
          </a:xfrm>
          <a:prstGeom prst="rect">
            <a:avLst/>
          </a:prstGeom>
          <a:noFill/>
        </p:spPr>
        <p:txBody>
          <a:bodyPr wrap="none" rtlCol="0">
            <a:spAutoFit/>
          </a:bodyPr>
          <a:lstStyle/>
          <a:p>
            <a:r>
              <a:rPr lang="en-IN" sz="2000" dirty="0"/>
              <a:t>.class file</a:t>
            </a:r>
          </a:p>
        </p:txBody>
      </p:sp>
      <p:cxnSp>
        <p:nvCxnSpPr>
          <p:cNvPr id="14" name="Straight Arrow Connector 13"/>
          <p:cNvCxnSpPr>
            <a:stCxn id="4" idx="2"/>
            <a:endCxn id="5" idx="0"/>
          </p:cNvCxnSpPr>
          <p:nvPr/>
        </p:nvCxnSpPr>
        <p:spPr>
          <a:xfrm>
            <a:off x="5695950" y="1638300"/>
            <a:ext cx="0"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4"/>
            <a:endCxn id="6" idx="0"/>
          </p:cNvCxnSpPr>
          <p:nvPr/>
        </p:nvCxnSpPr>
        <p:spPr>
          <a:xfrm flipH="1">
            <a:off x="5691187" y="2628900"/>
            <a:ext cx="4763"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3750468" y="3619500"/>
            <a:ext cx="3881436" cy="622300"/>
            <a:chOff x="4226718" y="3657600"/>
            <a:chExt cx="3881436" cy="622300"/>
          </a:xfrm>
        </p:grpSpPr>
        <p:cxnSp>
          <p:nvCxnSpPr>
            <p:cNvPr id="17" name="Straight Connector 16"/>
            <p:cNvCxnSpPr/>
            <p:nvPr/>
          </p:nvCxnSpPr>
          <p:spPr>
            <a:xfrm>
              <a:off x="6172198" y="3657600"/>
              <a:ext cx="0" cy="22860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26718" y="3867150"/>
              <a:ext cx="388143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41004" y="3879850"/>
              <a:ext cx="2" cy="40005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098630" y="38862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69816" y="3771900"/>
              <a:ext cx="2" cy="4953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7996" y="4914900"/>
            <a:ext cx="1524000" cy="1066800"/>
            <a:chOff x="3474246" y="4953000"/>
            <a:chExt cx="1524000" cy="1066800"/>
          </a:xfrm>
          <a:solidFill>
            <a:schemeClr val="tx2">
              <a:lumMod val="40000"/>
              <a:lumOff val="60000"/>
            </a:schemeClr>
          </a:solidFill>
        </p:grpSpPr>
        <p:sp>
          <p:nvSpPr>
            <p:cNvPr id="23" name="Rectangle 22"/>
            <p:cNvSpPr/>
            <p:nvPr/>
          </p:nvSpPr>
          <p:spPr>
            <a:xfrm>
              <a:off x="3474246" y="5334000"/>
              <a:ext cx="1524000" cy="685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Machine Code</a:t>
              </a:r>
            </a:p>
          </p:txBody>
        </p:sp>
        <p:cxnSp>
          <p:nvCxnSpPr>
            <p:cNvPr id="24" name="Straight Arrow Connector 23"/>
            <p:cNvCxnSpPr>
              <a:stCxn id="7" idx="4"/>
              <a:endCxn id="23" idx="0"/>
            </p:cNvCxnSpPr>
            <p:nvPr/>
          </p:nvCxnSpPr>
          <p:spPr>
            <a:xfrm flipH="1">
              <a:off x="4236246" y="4953000"/>
              <a:ext cx="1" cy="381000"/>
            </a:xfrm>
            <a:prstGeom prst="straightConnector1">
              <a:avLst/>
            </a:prstGeom>
            <a:grpFill/>
            <a:ln w="31750">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a:stCxn id="9" idx="4"/>
            <a:endCxn id="11" idx="0"/>
          </p:cNvCxnSpPr>
          <p:nvPr/>
        </p:nvCxnSpPr>
        <p:spPr>
          <a:xfrm flipH="1">
            <a:off x="7622380" y="49149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4"/>
            <a:endCxn id="10" idx="0"/>
          </p:cNvCxnSpPr>
          <p:nvPr/>
        </p:nvCxnSpPr>
        <p:spPr>
          <a:xfrm flipH="1">
            <a:off x="5693567" y="49149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89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up)">
                                      <p:cBhvr>
                                        <p:cTn id="54" dur="500"/>
                                        <p:tgtEl>
                                          <p:spTgt spid="26"/>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up)">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up)">
                                      <p:cBhvr>
                                        <p:cTn id="67" dur="500"/>
                                        <p:tgtEl>
                                          <p:spTgt spid="25"/>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up)">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Bytecode</a:t>
            </a:r>
            <a:r>
              <a:rPr lang="en-IN" dirty="0"/>
              <a:t>: Java’s Magic</a:t>
            </a:r>
          </a:p>
        </p:txBody>
      </p:sp>
      <p:sp>
        <p:nvSpPr>
          <p:cNvPr id="3" name="Content Placeholder 2"/>
          <p:cNvSpPr>
            <a:spLocks noGrp="1"/>
          </p:cNvSpPr>
          <p:nvPr>
            <p:ph idx="1"/>
          </p:nvPr>
        </p:nvSpPr>
        <p:spPr>
          <a:xfrm>
            <a:off x="131180" y="863444"/>
            <a:ext cx="7866191" cy="5590565"/>
          </a:xfrm>
        </p:spPr>
        <p:txBody>
          <a:bodyPr/>
          <a:lstStyle/>
          <a:p>
            <a:r>
              <a:rPr lang="en-US" b="1" i="1" dirty="0"/>
              <a:t>Bytecode</a:t>
            </a:r>
            <a:r>
              <a:rPr lang="en-US" i="1" dirty="0"/>
              <a:t> </a:t>
            </a:r>
            <a:r>
              <a:rPr lang="en-US" dirty="0"/>
              <a:t>is a highly optimized set of instructions designed to be executed by the JVM </a:t>
            </a:r>
          </a:p>
          <a:p>
            <a:r>
              <a:rPr lang="en-US" dirty="0"/>
              <a:t>Here, JVM is an </a:t>
            </a:r>
            <a:r>
              <a:rPr lang="en-US" i="1" dirty="0">
                <a:solidFill>
                  <a:srgbClr val="1D3064"/>
                </a:solidFill>
              </a:rPr>
              <a:t>interpreter</a:t>
            </a:r>
            <a:r>
              <a:rPr lang="en-US" i="1" dirty="0"/>
              <a:t> for </a:t>
            </a:r>
            <a:r>
              <a:rPr lang="en-US" i="1" dirty="0" err="1"/>
              <a:t>bytecode</a:t>
            </a:r>
            <a:r>
              <a:rPr lang="en-US" i="1" dirty="0"/>
              <a:t>.</a:t>
            </a:r>
          </a:p>
          <a:p>
            <a:r>
              <a:rPr lang="en-US" dirty="0"/>
              <a:t>Translating a Java program into bytecode helps makes it much </a:t>
            </a:r>
            <a:r>
              <a:rPr lang="en-US" dirty="0">
                <a:solidFill>
                  <a:srgbClr val="1D3064"/>
                </a:solidFill>
              </a:rPr>
              <a:t>easier</a:t>
            </a:r>
            <a:r>
              <a:rPr lang="en-US" dirty="0"/>
              <a:t> to run a program in a wide variety of environments.</a:t>
            </a:r>
          </a:p>
          <a:p>
            <a:pPr marL="0" indent="0">
              <a:buNone/>
            </a:pPr>
            <a:r>
              <a:rPr lang="en-US" dirty="0"/>
              <a:t>	</a:t>
            </a:r>
            <a:r>
              <a:rPr lang="en-US" dirty="0" err="1"/>
              <a:t>i.e</a:t>
            </a:r>
            <a:r>
              <a:rPr lang="en-US" dirty="0"/>
              <a:t> “</a:t>
            </a:r>
            <a:r>
              <a:rPr lang="en-US" b="1" i="1" dirty="0"/>
              <a:t>WRITE ONCE RUN ANYWHERE</a:t>
            </a:r>
            <a:r>
              <a:rPr lang="en-US" dirty="0"/>
              <a:t>”</a:t>
            </a:r>
          </a:p>
          <a:p>
            <a:r>
              <a:rPr lang="en-US" dirty="0"/>
              <a:t>Thus, the interpretation of </a:t>
            </a:r>
            <a:r>
              <a:rPr lang="en-US" dirty="0">
                <a:solidFill>
                  <a:srgbClr val="1D3064"/>
                </a:solidFill>
              </a:rPr>
              <a:t>bytecode</a:t>
            </a:r>
            <a:r>
              <a:rPr lang="en-US" dirty="0"/>
              <a:t> is the easiest way to create truly portable programs.</a:t>
            </a:r>
          </a:p>
          <a:p>
            <a:r>
              <a:rPr lang="en-US" dirty="0"/>
              <a:t>Interpreted Java program are </a:t>
            </a:r>
            <a:r>
              <a:rPr lang="en-US" dirty="0">
                <a:solidFill>
                  <a:srgbClr val="1D3064"/>
                </a:solidFill>
              </a:rPr>
              <a:t>highly secured</a:t>
            </a:r>
            <a:r>
              <a:rPr lang="en-US" dirty="0"/>
              <a:t>, because the execution of every Java program is under the control of the </a:t>
            </a:r>
            <a:r>
              <a:rPr lang="en-US" dirty="0">
                <a:solidFill>
                  <a:srgbClr val="1D3064"/>
                </a:solidFill>
              </a:rPr>
              <a:t>JVM</a:t>
            </a:r>
            <a:r>
              <a:rPr lang="en-US" dirty="0"/>
              <a:t>.</a:t>
            </a:r>
            <a:endParaRPr lang="en-IN" dirty="0"/>
          </a:p>
        </p:txBody>
      </p:sp>
      <p:sp>
        <p:nvSpPr>
          <p:cNvPr id="4" name="Rectangle 3"/>
          <p:cNvSpPr/>
          <p:nvPr/>
        </p:nvSpPr>
        <p:spPr>
          <a:xfrm>
            <a:off x="9114065" y="863444"/>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Source code (Program)</a:t>
            </a:r>
          </a:p>
        </p:txBody>
      </p:sp>
      <p:sp>
        <p:nvSpPr>
          <p:cNvPr id="5" name="Oval 4"/>
          <p:cNvSpPr/>
          <p:nvPr/>
        </p:nvSpPr>
        <p:spPr>
          <a:xfrm>
            <a:off x="9114065" y="1854044"/>
            <a:ext cx="1524000"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Compiler</a:t>
            </a:r>
          </a:p>
        </p:txBody>
      </p:sp>
      <p:sp>
        <p:nvSpPr>
          <p:cNvPr id="6" name="Rectangle 5"/>
          <p:cNvSpPr/>
          <p:nvPr/>
        </p:nvSpPr>
        <p:spPr>
          <a:xfrm>
            <a:off x="9109302" y="2844644"/>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Bytecode</a:t>
            </a:r>
          </a:p>
        </p:txBody>
      </p:sp>
      <p:sp>
        <p:nvSpPr>
          <p:cNvPr id="7" name="TextBox 6"/>
          <p:cNvSpPr txBox="1"/>
          <p:nvPr/>
        </p:nvSpPr>
        <p:spPr>
          <a:xfrm>
            <a:off x="10638065" y="968220"/>
            <a:ext cx="1047082" cy="400110"/>
          </a:xfrm>
          <a:prstGeom prst="rect">
            <a:avLst/>
          </a:prstGeom>
          <a:noFill/>
        </p:spPr>
        <p:txBody>
          <a:bodyPr wrap="none" rtlCol="0">
            <a:spAutoFit/>
          </a:bodyPr>
          <a:lstStyle/>
          <a:p>
            <a:r>
              <a:rPr lang="en-IN" sz="2000" dirty="0"/>
              <a:t>.java file</a:t>
            </a:r>
          </a:p>
        </p:txBody>
      </p:sp>
      <p:sp>
        <p:nvSpPr>
          <p:cNvPr id="8" name="TextBox 7"/>
          <p:cNvSpPr txBox="1"/>
          <p:nvPr/>
        </p:nvSpPr>
        <p:spPr>
          <a:xfrm>
            <a:off x="10598791" y="2954061"/>
            <a:ext cx="1125629" cy="400110"/>
          </a:xfrm>
          <a:prstGeom prst="rect">
            <a:avLst/>
          </a:prstGeom>
          <a:noFill/>
        </p:spPr>
        <p:txBody>
          <a:bodyPr wrap="none" rtlCol="0">
            <a:spAutoFit/>
          </a:bodyPr>
          <a:lstStyle/>
          <a:p>
            <a:r>
              <a:rPr lang="en-IN" sz="2000" dirty="0"/>
              <a:t>.class file</a:t>
            </a:r>
          </a:p>
        </p:txBody>
      </p:sp>
      <p:cxnSp>
        <p:nvCxnSpPr>
          <p:cNvPr id="9" name="Straight Arrow Connector 8"/>
          <p:cNvCxnSpPr>
            <a:stCxn id="4" idx="2"/>
            <a:endCxn id="5" idx="0"/>
          </p:cNvCxnSpPr>
          <p:nvPr/>
        </p:nvCxnSpPr>
        <p:spPr>
          <a:xfrm>
            <a:off x="9876065" y="1549244"/>
            <a:ext cx="0"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4"/>
            <a:endCxn id="6" idx="0"/>
          </p:cNvCxnSpPr>
          <p:nvPr/>
        </p:nvCxnSpPr>
        <p:spPr>
          <a:xfrm flipH="1">
            <a:off x="9871302" y="2539844"/>
            <a:ext cx="4763"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56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iterate type="lt">
                                    <p:tmAbs val="0"/>
                                  </p:iterate>
                                  <p:childTnLst>
                                    <p:set>
                                      <p:cBhvr>
                                        <p:cTn id="3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6" presetClass="emph" presetSubtype="0" fill="hold" nodeType="clickEffect">
                                  <p:stCondLst>
                                    <p:cond delay="0"/>
                                  </p:stCondLst>
                                  <p:iterate type="lt">
                                    <p:tmPct val="4000"/>
                                  </p:iterate>
                                  <p:childTnLst>
                                    <p:set>
                                      <p:cBhvr override="childStyle">
                                        <p:cTn id="57" dur="500" fill="hold"/>
                                        <p:tgtEl>
                                          <p:spTgt spid="3">
                                            <p:txEl>
                                              <p:pRg st="0" end="0"/>
                                            </p:txEl>
                                          </p:spTgt>
                                        </p:tgtEl>
                                        <p:attrNameLst>
                                          <p:attrName>style.color</p:attrName>
                                        </p:attrNameLst>
                                      </p:cBhvr>
                                      <p:to>
                                        <p:clrVal>
                                          <a:schemeClr val="accent2"/>
                                        </p:clrVal>
                                      </p:to>
                                    </p:set>
                                    <p:set>
                                      <p:cBhvr>
                                        <p:cTn id="58" dur="500" fill="hold"/>
                                        <p:tgtEl>
                                          <p:spTgt spid="3">
                                            <p:txEl>
                                              <p:pRg st="0" end="0"/>
                                            </p:txEl>
                                          </p:spTgt>
                                        </p:tgtEl>
                                        <p:attrNameLst>
                                          <p:attrName>fillcolor</p:attrName>
                                        </p:attrNameLst>
                                      </p:cBhvr>
                                      <p:to>
                                        <p:clrVal>
                                          <a:schemeClr val="accent2"/>
                                        </p:clrVal>
                                      </p:to>
                                    </p:set>
                                    <p:set>
                                      <p:cBhvr>
                                        <p:cTn id="59"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Interview Question</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Difference between JRE and JVM?</a:t>
            </a:r>
          </a:p>
          <a:p>
            <a:pPr marL="457200" indent="-457200">
              <a:buFont typeface="+mj-lt"/>
              <a:buAutoNum type="arabicPeriod"/>
            </a:pPr>
            <a:r>
              <a:rPr lang="en-US" dirty="0"/>
              <a:t>Difference between interpreter and JIT compiler?</a:t>
            </a:r>
          </a:p>
          <a:p>
            <a:pPr marL="457200" indent="-457200">
              <a:buFont typeface="+mj-lt"/>
              <a:buAutoNum type="arabicPeriod"/>
            </a:pPr>
            <a:r>
              <a:rPr lang="en-US" dirty="0"/>
              <a:t>Justify Java is platform independent.</a:t>
            </a:r>
          </a:p>
          <a:p>
            <a:pPr marL="457200" indent="-457200">
              <a:buFont typeface="+mj-lt"/>
              <a:buAutoNum type="arabicPeriod"/>
            </a:pPr>
            <a:r>
              <a:rPr lang="en-US" dirty="0"/>
              <a:t>Justify Java gives high performance.</a:t>
            </a:r>
          </a:p>
          <a:p>
            <a:pPr marL="457200" indent="-457200">
              <a:buFont typeface="+mj-lt"/>
              <a:buAutoNum type="arabicPeriod"/>
            </a:pPr>
            <a:r>
              <a:rPr lang="en-US" dirty="0"/>
              <a:t>Justify Java is Robust language.</a:t>
            </a:r>
          </a:p>
          <a:p>
            <a:pPr marL="457200" indent="-457200">
              <a:buFont typeface="+mj-lt"/>
              <a:buAutoNum type="arabicPeriod"/>
            </a:pPr>
            <a:r>
              <a:rPr lang="en-IN" dirty="0"/>
              <a:t>What are Java bytecodes?</a:t>
            </a:r>
          </a:p>
          <a:p>
            <a:pPr marL="457200" indent="-457200">
              <a:buFont typeface="+mj-lt"/>
              <a:buAutoNum type="arabicPeriod"/>
            </a:pPr>
            <a:r>
              <a:rPr lang="en-US" dirty="0"/>
              <a:t>JVM vs. JRE vs. JDK</a:t>
            </a:r>
          </a:p>
          <a:p>
            <a:endParaRPr lang="en-IN" dirty="0"/>
          </a:p>
        </p:txBody>
      </p:sp>
    </p:spTree>
    <p:extLst>
      <p:ext uri="{BB962C8B-B14F-4D97-AF65-F5344CB8AC3E}">
        <p14:creationId xmlns:p14="http://schemas.microsoft.com/office/powerpoint/2010/main" val="393546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First Java Program</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971276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 Java Program</a:t>
            </a:r>
          </a:p>
        </p:txBody>
      </p:sp>
      <p:sp>
        <p:nvSpPr>
          <p:cNvPr id="3" name="Content Placeholder 2"/>
          <p:cNvSpPr>
            <a:spLocks noGrp="1"/>
          </p:cNvSpPr>
          <p:nvPr>
            <p:ph idx="1"/>
          </p:nvPr>
        </p:nvSpPr>
        <p:spPr/>
        <p:txBody>
          <a:bodyPr/>
          <a:lstStyle/>
          <a:p>
            <a:pPr>
              <a:buNone/>
            </a:pPr>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HelloWorld</a:t>
            </a:r>
          </a:p>
          <a:p>
            <a:pPr>
              <a:buNone/>
            </a:pPr>
            <a:r>
              <a:rPr lang="en-US" b="1" dirty="0">
                <a:solidFill>
                  <a:srgbClr val="000000"/>
                </a:solidFill>
                <a:latin typeface="Consolas"/>
              </a:rPr>
              <a:t>{</a:t>
            </a:r>
          </a:p>
          <a:p>
            <a:pPr>
              <a:buNone/>
            </a:pPr>
            <a:r>
              <a:rPr lang="en-US" b="1" dirty="0">
                <a:solidFill>
                  <a:srgbClr val="7F0055"/>
                </a:solidFill>
                <a:latin typeface="Consolas"/>
              </a:rPr>
              <a:t>	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a:t>
            </a:r>
          </a:p>
          <a:p>
            <a:pPr>
              <a:buNone/>
            </a:pPr>
            <a:r>
              <a:rPr lang="en-US" dirty="0">
                <a:solidFill>
                  <a:srgbClr val="000000"/>
                </a:solidFill>
                <a:latin typeface="Consolas"/>
              </a:rPr>
              <a:t>	{</a:t>
            </a:r>
          </a:p>
          <a:p>
            <a:pPr>
              <a:buNone/>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"Hello World"</a:t>
            </a:r>
            <a:r>
              <a:rPr lang="en-US" b="1" i="1" dirty="0">
                <a:solidFill>
                  <a:srgbClr val="000000"/>
                </a:solidFill>
                <a:latin typeface="Consolas"/>
              </a:rPr>
              <a:t>);</a:t>
            </a:r>
          </a:p>
          <a:p>
            <a:pPr>
              <a:buNone/>
            </a:pPr>
            <a:r>
              <a:rPr lang="en-US" dirty="0">
                <a:solidFill>
                  <a:srgbClr val="000000"/>
                </a:solidFill>
                <a:latin typeface="Consolas"/>
              </a:rPr>
              <a:t>	}</a:t>
            </a:r>
          </a:p>
          <a:p>
            <a:pPr>
              <a:buNone/>
            </a:pPr>
            <a:r>
              <a:rPr lang="en-US" dirty="0">
                <a:solidFill>
                  <a:srgbClr val="000000"/>
                </a:solidFill>
                <a:latin typeface="Consolas"/>
              </a:rPr>
              <a:t>}</a:t>
            </a:r>
          </a:p>
          <a:p>
            <a:endParaRPr lang="en-US" dirty="0"/>
          </a:p>
          <a:p>
            <a:r>
              <a:rPr lang="en-US" dirty="0"/>
              <a:t>We have to save this in</a:t>
            </a:r>
            <a:r>
              <a:rPr lang="en-US" b="1" dirty="0"/>
              <a:t> HelloWorld.java </a:t>
            </a:r>
            <a:r>
              <a:rPr lang="en-US" dirty="0"/>
              <a:t>file as it has public class named HelloWorld.</a:t>
            </a:r>
          </a:p>
          <a:p>
            <a:r>
              <a:rPr lang="en-US" b="1" dirty="0"/>
              <a:t>String</a:t>
            </a:r>
            <a:r>
              <a:rPr lang="en-US" dirty="0"/>
              <a:t> and </a:t>
            </a:r>
            <a:r>
              <a:rPr lang="en-US" b="1" dirty="0"/>
              <a:t>System</a:t>
            </a:r>
            <a:r>
              <a:rPr lang="en-US" dirty="0"/>
              <a:t> are </a:t>
            </a:r>
            <a:r>
              <a:rPr lang="en-US" dirty="0">
                <a:solidFill>
                  <a:srgbClr val="1D3064"/>
                </a:solidFill>
              </a:rPr>
              <a:t>inbuilt</a:t>
            </a:r>
            <a:r>
              <a:rPr lang="en-US" dirty="0"/>
              <a:t> Java Classes.</a:t>
            </a:r>
          </a:p>
          <a:p>
            <a:r>
              <a:rPr lang="en-US" dirty="0"/>
              <a:t>Classes in java are always written in Camel case.</a:t>
            </a:r>
          </a:p>
          <a:p>
            <a:pPr>
              <a:buNone/>
            </a:pPr>
            <a:endParaRPr lang="en-US" dirty="0"/>
          </a:p>
          <a:p>
            <a:endParaRPr lang="en-US" dirty="0"/>
          </a:p>
        </p:txBody>
      </p:sp>
      <p:sp>
        <p:nvSpPr>
          <p:cNvPr id="4" name="Rounded Rectangular Callout 3"/>
          <p:cNvSpPr/>
          <p:nvPr/>
        </p:nvSpPr>
        <p:spPr>
          <a:xfrm>
            <a:off x="4848225" y="733268"/>
            <a:ext cx="3962400" cy="676432"/>
          </a:xfrm>
          <a:prstGeom prst="wedgeRoundRectCallout">
            <a:avLst>
              <a:gd name="adj1" fmla="val -66517"/>
              <a:gd name="adj2" fmla="val -1463"/>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File must be saved as HelloWorld.java</a:t>
            </a:r>
          </a:p>
        </p:txBody>
      </p:sp>
      <p:sp>
        <p:nvSpPr>
          <p:cNvPr id="5" name="Rounded Rectangular Callout 4"/>
          <p:cNvSpPr/>
          <p:nvPr/>
        </p:nvSpPr>
        <p:spPr>
          <a:xfrm>
            <a:off x="4914900" y="1066800"/>
            <a:ext cx="4724400" cy="685800"/>
          </a:xfrm>
          <a:prstGeom prst="wedgeRoundRectCallout">
            <a:avLst>
              <a:gd name="adj1" fmla="val -54227"/>
              <a:gd name="adj2" fmla="val 36466"/>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Main method from where execution will start</a:t>
            </a:r>
          </a:p>
        </p:txBody>
      </p:sp>
      <p:sp>
        <p:nvSpPr>
          <p:cNvPr id="6" name="Rounded Rectangular Callout 5"/>
          <p:cNvSpPr/>
          <p:nvPr/>
        </p:nvSpPr>
        <p:spPr>
          <a:xfrm>
            <a:off x="6829425" y="2261805"/>
            <a:ext cx="3581400" cy="533400"/>
          </a:xfrm>
          <a:prstGeom prst="wedgeRoundRectCallout">
            <a:avLst>
              <a:gd name="adj1" fmla="val -45975"/>
              <a:gd name="adj2" fmla="val -90014"/>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String must start with capital letter</a:t>
            </a:r>
          </a:p>
        </p:txBody>
      </p:sp>
      <p:sp>
        <p:nvSpPr>
          <p:cNvPr id="7" name="Rounded Rectangular Callout 6"/>
          <p:cNvSpPr/>
          <p:nvPr/>
        </p:nvSpPr>
        <p:spPr>
          <a:xfrm>
            <a:off x="1476375" y="3303204"/>
            <a:ext cx="3581400" cy="533400"/>
          </a:xfrm>
          <a:prstGeom prst="wedgeRoundRectCallout">
            <a:avLst>
              <a:gd name="adj1" fmla="val -42023"/>
              <a:gd name="adj2" fmla="val -97413"/>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System must start with capital letter</a:t>
            </a:r>
          </a:p>
        </p:txBody>
      </p:sp>
    </p:spTree>
    <p:extLst>
      <p:ext uri="{BB962C8B-B14F-4D97-AF65-F5344CB8AC3E}">
        <p14:creationId xmlns:p14="http://schemas.microsoft.com/office/powerpoint/2010/main" val="28673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1" nodeType="clickEffect">
                                  <p:stCondLst>
                                    <p:cond delay="0"/>
                                  </p:stCondLst>
                                  <p:childTnLst>
                                    <p:animEffect transition="out" filter="blinds(horizontal)">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execute Java Program?</a:t>
            </a:r>
          </a:p>
        </p:txBody>
      </p:sp>
      <p:sp>
        <p:nvSpPr>
          <p:cNvPr id="3" name="Content Placeholder 2"/>
          <p:cNvSpPr>
            <a:spLocks noGrp="1"/>
          </p:cNvSpPr>
          <p:nvPr>
            <p:ph idx="1"/>
          </p:nvPr>
        </p:nvSpPr>
        <p:spPr/>
        <p:txBody>
          <a:bodyPr/>
          <a:lstStyle/>
          <a:p>
            <a:pPr marL="457200" indent="-457200">
              <a:buFont typeface="+mj-lt"/>
              <a:buAutoNum type="arabicPeriod"/>
            </a:pPr>
            <a:r>
              <a:rPr lang="en-IN" dirty="0"/>
              <a:t>Save the program with the same name as the public class with </a:t>
            </a:r>
            <a:r>
              <a:rPr lang="en-IN" b="1" dirty="0"/>
              <a:t>.java</a:t>
            </a:r>
            <a:r>
              <a:rPr lang="en-IN" dirty="0"/>
              <a:t> extension</a:t>
            </a:r>
            <a:r>
              <a:rPr lang="en-US" dirty="0">
                <a:solidFill>
                  <a:srgbClr val="000000"/>
                </a:solidFill>
                <a:latin typeface="Consolas"/>
              </a:rPr>
              <a:t>.</a:t>
            </a:r>
            <a:endParaRPr lang="en-IN" dirty="0"/>
          </a:p>
        </p:txBody>
      </p:sp>
      <p:pic>
        <p:nvPicPr>
          <p:cNvPr id="5" name="Picture 4"/>
          <p:cNvPicPr>
            <a:picLocks noChangeAspect="1"/>
          </p:cNvPicPr>
          <p:nvPr/>
        </p:nvPicPr>
        <p:blipFill>
          <a:blip r:embed="rId2"/>
          <a:stretch>
            <a:fillRect/>
          </a:stretch>
        </p:blipFill>
        <p:spPr>
          <a:xfrm>
            <a:off x="668337" y="1244138"/>
            <a:ext cx="8772525" cy="4829175"/>
          </a:xfrm>
          <a:prstGeom prst="rect">
            <a:avLst/>
          </a:prstGeom>
        </p:spPr>
      </p:pic>
    </p:spTree>
    <p:extLst>
      <p:ext uri="{BB962C8B-B14F-4D97-AF65-F5344CB8AC3E}">
        <p14:creationId xmlns:p14="http://schemas.microsoft.com/office/powerpoint/2010/main" val="16123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Syllabus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744965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execute Java Program?</a:t>
            </a:r>
          </a:p>
        </p:txBody>
      </p:sp>
      <p:sp>
        <p:nvSpPr>
          <p:cNvPr id="3" name="Content Placeholder 2"/>
          <p:cNvSpPr>
            <a:spLocks noGrp="1"/>
          </p:cNvSpPr>
          <p:nvPr>
            <p:ph idx="1"/>
          </p:nvPr>
        </p:nvSpPr>
        <p:spPr/>
        <p:txBody>
          <a:bodyPr/>
          <a:lstStyle/>
          <a:p>
            <a:pPr marL="457200" indent="-457200">
              <a:buFont typeface="+mj-lt"/>
              <a:buAutoNum type="arabicPeriod" startAt="2"/>
            </a:pPr>
            <a:r>
              <a:rPr lang="en-US" dirty="0"/>
              <a:t>Open command prompt (</a:t>
            </a:r>
            <a:r>
              <a:rPr lang="en-US" dirty="0" err="1"/>
              <a:t>cmd</a:t>
            </a:r>
            <a:r>
              <a:rPr lang="en-US" dirty="0"/>
              <a:t>) / terminal &amp; navigate to desired directory / folder.</a:t>
            </a:r>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r>
              <a:rPr lang="en-US" dirty="0"/>
              <a:t>Compile the “.java” file with </a:t>
            </a:r>
            <a:r>
              <a:rPr lang="en-US" b="1" dirty="0" err="1"/>
              <a:t>javac</a:t>
            </a:r>
            <a:r>
              <a:rPr lang="en-US" dirty="0"/>
              <a:t> command.</a:t>
            </a:r>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r>
              <a:rPr lang="en-US" dirty="0"/>
              <a:t>Execute the “.class” file with </a:t>
            </a:r>
            <a:r>
              <a:rPr lang="en-US" b="1" dirty="0"/>
              <a:t>java</a:t>
            </a:r>
            <a:r>
              <a:rPr lang="en-US" dirty="0"/>
              <a:t> command without extension.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77" y="1276350"/>
            <a:ext cx="7589997" cy="1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77" y="3102347"/>
            <a:ext cx="7588800" cy="111275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35838"/>
          <a:stretch/>
        </p:blipFill>
        <p:spPr>
          <a:xfrm>
            <a:off x="713777" y="4961101"/>
            <a:ext cx="7478169" cy="1143000"/>
          </a:xfrm>
          <a:prstGeom prst="rect">
            <a:avLst/>
          </a:prstGeom>
        </p:spPr>
      </p:pic>
    </p:spTree>
    <p:extLst>
      <p:ext uri="{BB962C8B-B14F-4D97-AF65-F5344CB8AC3E}">
        <p14:creationId xmlns:p14="http://schemas.microsoft.com/office/powerpoint/2010/main" val="424930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Assignment-1</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Differentiate JRE,JDK and JVM.</a:t>
            </a:r>
          </a:p>
          <a:p>
            <a:pPr marL="457200" indent="-457200">
              <a:buFont typeface="+mj-lt"/>
              <a:buAutoNum type="arabicPeriod"/>
            </a:pPr>
            <a:r>
              <a:rPr lang="en-US" dirty="0"/>
              <a:t>Why Java is platform independent? </a:t>
            </a:r>
            <a:endParaRPr lang="en-IN" dirty="0"/>
          </a:p>
        </p:txBody>
      </p:sp>
    </p:spTree>
    <p:extLst>
      <p:ext uri="{BB962C8B-B14F-4D97-AF65-F5344CB8AC3E}">
        <p14:creationId xmlns:p14="http://schemas.microsoft.com/office/powerpoint/2010/main" val="1146594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Unit-1(part-II)</a:t>
            </a:r>
            <a:br>
              <a:rPr lang="en-US" dirty="0"/>
            </a:br>
            <a:r>
              <a:rPr lang="en-US" dirty="0"/>
              <a:t>Data types, Variables &amp; </a:t>
            </a:r>
            <a:r>
              <a:rPr lang="en-US" dirty="0">
                <a:latin typeface="Roboto Condensed Light" panose="02000000000000000000" pitchFamily="2" charset="0"/>
                <a:ea typeface="Roboto Condensed Light" panose="02000000000000000000" pitchFamily="2" charset="0"/>
              </a:rPr>
              <a:t>Operators</a:t>
            </a: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US"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2215242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1316038" y="3035300"/>
            <a:ext cx="10515600" cy="2852737"/>
          </a:xfrm>
        </p:spPr>
        <p:txBody>
          <a:bodyPr/>
          <a:lstStyle/>
          <a:p>
            <a:r>
              <a:rPr lang="en-US"/>
              <a:t>Unit-1(part-II)</a:t>
            </a:r>
            <a:endParaRPr lang="en-US" dirty="0"/>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2862322"/>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Primitive data types</a:t>
            </a:r>
          </a:p>
          <a:p>
            <a:pPr indent="446088">
              <a:buFont typeface="Wingdings" pitchFamily="2" charset="2"/>
              <a:buChar char="ü"/>
            </a:pPr>
            <a:r>
              <a:rPr lang="en-US" sz="2000" dirty="0"/>
              <a:t>String</a:t>
            </a:r>
          </a:p>
          <a:p>
            <a:pPr indent="446088">
              <a:buFont typeface="Wingdings" pitchFamily="2" charset="2"/>
              <a:buChar char="ü"/>
            </a:pPr>
            <a:r>
              <a:rPr lang="en-US" sz="2000" dirty="0"/>
              <a:t>Variables</a:t>
            </a:r>
          </a:p>
          <a:p>
            <a:pPr indent="446088">
              <a:buFont typeface="Wingdings" pitchFamily="2" charset="2"/>
              <a:buChar char="ü"/>
            </a:pPr>
            <a:r>
              <a:rPr lang="en-US" sz="2000" dirty="0"/>
              <a:t>Type casting</a:t>
            </a:r>
          </a:p>
          <a:p>
            <a:pPr indent="446088">
              <a:buFont typeface="Wingdings" pitchFamily="2" charset="2"/>
              <a:buChar char="ü"/>
            </a:pPr>
            <a:r>
              <a:rPr lang="en-US" sz="2000" dirty="0"/>
              <a:t>Command line arguments</a:t>
            </a:r>
          </a:p>
          <a:p>
            <a:pPr indent="446088">
              <a:buFont typeface="Wingdings" pitchFamily="2" charset="2"/>
              <a:buChar char="ü"/>
            </a:pPr>
            <a:r>
              <a:rPr lang="en-US" sz="2000" dirty="0"/>
              <a:t>Operators</a:t>
            </a:r>
          </a:p>
          <a:p>
            <a:pPr indent="446088">
              <a:buFont typeface="Wingdings" pitchFamily="2" charset="2"/>
              <a:buChar char="ü"/>
            </a:pPr>
            <a:r>
              <a:rPr lang="en-US" sz="2000" dirty="0"/>
              <a:t>Operator precedence</a:t>
            </a:r>
          </a:p>
        </p:txBody>
      </p:sp>
    </p:spTree>
    <p:extLst>
      <p:ext uri="{BB962C8B-B14F-4D97-AF65-F5344CB8AC3E}">
        <p14:creationId xmlns:p14="http://schemas.microsoft.com/office/powerpoint/2010/main" val="205137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Tokens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482142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00475" y="1743075"/>
            <a:ext cx="5857875" cy="2200275"/>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dirty="0"/>
              <a:t>Tokens</a:t>
            </a:r>
          </a:p>
        </p:txBody>
      </p:sp>
      <p:sp>
        <p:nvSpPr>
          <p:cNvPr id="3" name="Content Placeholder 2"/>
          <p:cNvSpPr>
            <a:spLocks noGrp="1"/>
          </p:cNvSpPr>
          <p:nvPr>
            <p:ph idx="1"/>
          </p:nvPr>
        </p:nvSpPr>
        <p:spPr/>
        <p:txBody>
          <a:bodyPr/>
          <a:lstStyle/>
          <a:p>
            <a:r>
              <a:rPr lang="en-US" dirty="0"/>
              <a:t>The </a:t>
            </a:r>
            <a:r>
              <a:rPr lang="en-US" dirty="0">
                <a:solidFill>
                  <a:srgbClr val="1D3064"/>
                </a:solidFill>
              </a:rPr>
              <a:t>smallest individual unit </a:t>
            </a:r>
            <a:r>
              <a:rPr lang="en-US" dirty="0"/>
              <a:t>of a language / program is known as a </a:t>
            </a:r>
            <a:r>
              <a:rPr lang="en-US" b="1" dirty="0">
                <a:solidFill>
                  <a:srgbClr val="002060"/>
                </a:solidFill>
              </a:rPr>
              <a:t>token</a:t>
            </a:r>
            <a:r>
              <a:rPr lang="en-US" dirty="0"/>
              <a:t>.</a:t>
            </a:r>
          </a:p>
          <a:p>
            <a:r>
              <a:rPr lang="en-US" dirty="0"/>
              <a:t>Tokens are basic building blocks of any language.</a:t>
            </a:r>
            <a:endParaRPr lang="en-IN" dirty="0"/>
          </a:p>
          <a:p>
            <a:pPr marL="0" indent="0" algn="ctr">
              <a:buNone/>
            </a:pPr>
            <a:r>
              <a:rPr lang="en-US" b="1" i="1" dirty="0"/>
              <a:t>“Jane bakes tasty cookies.”</a:t>
            </a:r>
          </a:p>
          <a:p>
            <a:pPr marL="4214813" lvl="1" algn="l"/>
            <a:r>
              <a:rPr lang="en-US" u="sng" dirty="0"/>
              <a:t>Jane</a:t>
            </a:r>
            <a:r>
              <a:rPr lang="en-US" dirty="0"/>
              <a:t> is </a:t>
            </a:r>
            <a:r>
              <a:rPr lang="en-US" dirty="0">
                <a:solidFill>
                  <a:srgbClr val="002060"/>
                </a:solidFill>
              </a:rPr>
              <a:t>noun</a:t>
            </a:r>
          </a:p>
          <a:p>
            <a:pPr marL="4214813" lvl="1" algn="l"/>
            <a:r>
              <a:rPr lang="en-US" u="sng" dirty="0"/>
              <a:t>bakes</a:t>
            </a:r>
            <a:r>
              <a:rPr lang="en-US" dirty="0"/>
              <a:t> is </a:t>
            </a:r>
            <a:r>
              <a:rPr lang="en-US" dirty="0">
                <a:solidFill>
                  <a:srgbClr val="002060"/>
                </a:solidFill>
              </a:rPr>
              <a:t>verb</a:t>
            </a:r>
          </a:p>
          <a:p>
            <a:pPr marL="4214813" lvl="1" algn="l"/>
            <a:r>
              <a:rPr lang="en-US" u="sng" dirty="0"/>
              <a:t>tasty</a:t>
            </a:r>
            <a:r>
              <a:rPr lang="en-US" dirty="0"/>
              <a:t> is </a:t>
            </a:r>
            <a:r>
              <a:rPr lang="en-US" dirty="0">
                <a:solidFill>
                  <a:srgbClr val="002060"/>
                </a:solidFill>
              </a:rPr>
              <a:t>adjective</a:t>
            </a:r>
          </a:p>
          <a:p>
            <a:pPr marL="4214813" lvl="1" algn="l"/>
            <a:r>
              <a:rPr lang="en-US" u="sng" dirty="0"/>
              <a:t>cookies</a:t>
            </a:r>
            <a:r>
              <a:rPr lang="en-US" dirty="0"/>
              <a:t> is </a:t>
            </a:r>
            <a:r>
              <a:rPr lang="en-US" dirty="0">
                <a:solidFill>
                  <a:srgbClr val="002060"/>
                </a:solidFill>
              </a:rPr>
              <a:t>noun</a:t>
            </a:r>
          </a:p>
          <a:p>
            <a:pPr marL="4214813" lvl="1" algn="l"/>
            <a:r>
              <a:rPr lang="en-US" dirty="0"/>
              <a:t>‘</a:t>
            </a:r>
            <a:r>
              <a:rPr lang="en-US" u="sng" dirty="0"/>
              <a:t>.</a:t>
            </a:r>
            <a:r>
              <a:rPr lang="en-US" dirty="0"/>
              <a:t>’ is </a:t>
            </a:r>
            <a:r>
              <a:rPr lang="en-US" dirty="0">
                <a:solidFill>
                  <a:srgbClr val="002060"/>
                </a:solidFill>
              </a:rPr>
              <a:t>special character </a:t>
            </a:r>
            <a:r>
              <a:rPr lang="en-US" dirty="0"/>
              <a:t>to end the sentence.</a:t>
            </a:r>
          </a:p>
          <a:p>
            <a:endParaRPr lang="en-US" dirty="0"/>
          </a:p>
          <a:p>
            <a:r>
              <a:rPr lang="en-US" dirty="0"/>
              <a:t>Each and every </a:t>
            </a:r>
            <a:r>
              <a:rPr lang="en-US" dirty="0">
                <a:solidFill>
                  <a:srgbClr val="002060"/>
                </a:solidFill>
              </a:rPr>
              <a:t>word</a:t>
            </a:r>
            <a:r>
              <a:rPr lang="en-US" dirty="0"/>
              <a:t> and </a:t>
            </a:r>
            <a:r>
              <a:rPr lang="en-US" dirty="0">
                <a:solidFill>
                  <a:srgbClr val="002060"/>
                </a:solidFill>
              </a:rPr>
              <a:t>punctuation</a:t>
            </a:r>
            <a:r>
              <a:rPr lang="en-US" dirty="0"/>
              <a:t> is a token.</a:t>
            </a:r>
          </a:p>
          <a:p>
            <a:r>
              <a:rPr lang="en-US" dirty="0"/>
              <a:t>We </a:t>
            </a:r>
            <a:r>
              <a:rPr lang="en-US" dirty="0">
                <a:solidFill>
                  <a:srgbClr val="002060"/>
                </a:solidFill>
              </a:rPr>
              <a:t>divide</a:t>
            </a:r>
            <a:r>
              <a:rPr lang="en-US" dirty="0"/>
              <a:t> sentence into tokens to understand the meaning of a sentence.</a:t>
            </a:r>
          </a:p>
          <a:p>
            <a:r>
              <a:rPr lang="en-US" dirty="0"/>
              <a:t>Similarly, the </a:t>
            </a:r>
            <a:r>
              <a:rPr lang="en-US" dirty="0">
                <a:solidFill>
                  <a:srgbClr val="002060"/>
                </a:solidFill>
              </a:rPr>
              <a:t>compilers</a:t>
            </a:r>
            <a:r>
              <a:rPr lang="en-US" dirty="0"/>
              <a:t> of programming language breaks a program into the tokens and proceeds to the various stages of the compilation.</a:t>
            </a:r>
          </a:p>
          <a:p>
            <a:r>
              <a:rPr lang="en-US" dirty="0"/>
              <a:t>However, collection of tokens in appropriate sequence makes a meaningful sentence.</a:t>
            </a:r>
          </a:p>
          <a:p>
            <a:endParaRPr lang="en-US" dirty="0"/>
          </a:p>
        </p:txBody>
      </p:sp>
    </p:spTree>
    <p:extLst>
      <p:ext uri="{BB962C8B-B14F-4D97-AF65-F5344CB8AC3E}">
        <p14:creationId xmlns:p14="http://schemas.microsoft.com/office/powerpoint/2010/main" val="248690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Classification of Tokens</a:t>
            </a:r>
            <a:endParaRPr lang="en-IN" dirty="0"/>
          </a:p>
        </p:txBody>
      </p:sp>
      <p:graphicFrame>
        <p:nvGraphicFramePr>
          <p:cNvPr id="2" name="Table 1"/>
          <p:cNvGraphicFramePr>
            <a:graphicFrameLocks noGrp="1"/>
          </p:cNvGraphicFramePr>
          <p:nvPr/>
        </p:nvGraphicFramePr>
        <p:xfrm>
          <a:off x="364672" y="883009"/>
          <a:ext cx="11462657" cy="1097280"/>
        </p:xfrm>
        <a:graphic>
          <a:graphicData uri="http://schemas.openxmlformats.org/drawingml/2006/table">
            <a:tbl>
              <a:tblPr firstRow="1" bandRow="1">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solidFill>
                            <a:schemeClr val="tx1"/>
                          </a:solidFill>
                        </a:rPr>
                        <a:t>Sr.</a:t>
                      </a:r>
                    </a:p>
                  </a:txBody>
                  <a:tcPr anchor="ctr"/>
                </a:tc>
                <a:tc>
                  <a:txBody>
                    <a:bodyPr/>
                    <a:lstStyle/>
                    <a:p>
                      <a:r>
                        <a:rPr lang="en-US" sz="2000" dirty="0">
                          <a:solidFill>
                            <a:schemeClr val="tx1"/>
                          </a:solidFill>
                        </a:rPr>
                        <a:t>Token</a:t>
                      </a:r>
                    </a:p>
                  </a:txBody>
                  <a:tcPr anchor="ctr"/>
                </a:tc>
                <a:tc>
                  <a:txBody>
                    <a:bodyPr/>
                    <a:lstStyle/>
                    <a:p>
                      <a:r>
                        <a:rPr lang="en-US" sz="2000" dirty="0">
                          <a:solidFill>
                            <a:schemeClr val="tx1"/>
                          </a:solidFill>
                        </a:rPr>
                        <a:t>Description</a:t>
                      </a:r>
                    </a:p>
                  </a:txBody>
                  <a:tcPr anchor="ctr"/>
                </a:tc>
                <a:tc>
                  <a:txBody>
                    <a:bodyPr/>
                    <a:lstStyle/>
                    <a:p>
                      <a:r>
                        <a:rPr lang="en-US" sz="2000" dirty="0">
                          <a:solidFill>
                            <a:schemeClr val="tx1"/>
                          </a:solidFill>
                        </a:rPr>
                        <a:t>Examples</a:t>
                      </a:r>
                    </a:p>
                  </a:txBody>
                  <a:tcPr anchor="ctr"/>
                </a:tc>
                <a:extLst>
                  <a:ext uri="{0D108BD9-81ED-4DB2-BD59-A6C34878D82A}">
                    <a16:rowId xmlns:a16="http://schemas.microsoft.com/office/drawing/2014/main" val="10000"/>
                  </a:ext>
                </a:extLst>
              </a:tr>
              <a:tr h="548640">
                <a:tc>
                  <a:txBody>
                    <a:bodyPr/>
                    <a:lstStyle/>
                    <a:p>
                      <a:r>
                        <a:rPr lang="en-US" sz="2000" dirty="0"/>
                        <a:t>1</a:t>
                      </a:r>
                    </a:p>
                  </a:txBody>
                  <a:tcPr anchor="ctr">
                    <a:solidFill>
                      <a:schemeClr val="bg1">
                        <a:lumMod val="95000"/>
                      </a:schemeClr>
                    </a:solidFill>
                  </a:tcPr>
                </a:tc>
                <a:tc>
                  <a:txBody>
                    <a:bodyPr/>
                    <a:lstStyle/>
                    <a:p>
                      <a:r>
                        <a:rPr lang="en-US" sz="2000" b="1" dirty="0"/>
                        <a:t>Keywords</a:t>
                      </a:r>
                    </a:p>
                  </a:txBody>
                  <a:tcPr anchor="ctr">
                    <a:solidFill>
                      <a:schemeClr val="bg1">
                        <a:lumMod val="95000"/>
                      </a:schemeClr>
                    </a:solidFill>
                  </a:tcPr>
                </a:tc>
                <a:tc>
                  <a:txBody>
                    <a:bodyPr/>
                    <a:lstStyle/>
                    <a:p>
                      <a:r>
                        <a:rPr lang="en-US" sz="2000" dirty="0"/>
                        <a:t>Predefined reserved words</a:t>
                      </a:r>
                    </a:p>
                  </a:txBody>
                  <a:tcPr anchor="ctr">
                    <a:solidFill>
                      <a:schemeClr val="bg1">
                        <a:lumMod val="95000"/>
                      </a:schemeClr>
                    </a:solidFill>
                  </a:tcPr>
                </a:tc>
                <a:tc>
                  <a:txBody>
                    <a:bodyPr/>
                    <a:lstStyle/>
                    <a:p>
                      <a:r>
                        <a:rPr lang="en-US" sz="2000" dirty="0"/>
                        <a:t>void, </a:t>
                      </a:r>
                      <a:r>
                        <a:rPr lang="en-US" sz="2000" dirty="0" err="1"/>
                        <a:t>int</a:t>
                      </a:r>
                      <a:r>
                        <a:rPr lang="en-US" sz="2000" dirty="0"/>
                        <a:t>, float, for, if</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nvGraphicFramePr>
        <p:xfrm>
          <a:off x="364672" y="2003509"/>
          <a:ext cx="11462657" cy="73152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731520">
                <a:tc>
                  <a:txBody>
                    <a:bodyPr/>
                    <a:lstStyle/>
                    <a:p>
                      <a:r>
                        <a:rPr lang="en-US" sz="2000" dirty="0"/>
                        <a:t>2</a:t>
                      </a:r>
                    </a:p>
                  </a:txBody>
                  <a:tcPr anchor="ctr"/>
                </a:tc>
                <a:tc>
                  <a:txBody>
                    <a:bodyPr/>
                    <a:lstStyle/>
                    <a:p>
                      <a:r>
                        <a:rPr lang="en-US" sz="2000" b="1" dirty="0"/>
                        <a:t>Identifiers</a:t>
                      </a:r>
                    </a:p>
                  </a:txBody>
                  <a:tcPr anchor="ctr"/>
                </a:tc>
                <a:tc>
                  <a:txBody>
                    <a:bodyPr/>
                    <a:lstStyle/>
                    <a:p>
                      <a:r>
                        <a:rPr lang="en-US" sz="2000" dirty="0"/>
                        <a:t>User-defined combination of alphanumeric characters.</a:t>
                      </a:r>
                    </a:p>
                    <a:p>
                      <a:r>
                        <a:rPr lang="en-US" sz="2000" dirty="0"/>
                        <a:t>Name of a variable, function, class, etc.</a:t>
                      </a:r>
                    </a:p>
                  </a:txBody>
                  <a:tcPr anchor="ctr"/>
                </a:tc>
                <a:tc>
                  <a:txBody>
                    <a:bodyPr/>
                    <a:lstStyle/>
                    <a:p>
                      <a:r>
                        <a:rPr lang="en-US" sz="2000" dirty="0"/>
                        <a:t>a,</a:t>
                      </a:r>
                      <a:r>
                        <a:rPr lang="en-US" sz="2000" baseline="0" dirty="0"/>
                        <a:t> </a:t>
                      </a:r>
                      <a:r>
                        <a:rPr lang="en-US" sz="2000" baseline="0" dirty="0" err="1"/>
                        <a:t>i</a:t>
                      </a:r>
                      <a:r>
                        <a:rPr lang="en-US" sz="2000" baseline="0" dirty="0"/>
                        <a:t>, sum, number, pi</a:t>
                      </a:r>
                      <a:endParaRPr lang="en-US" sz="2000" dirty="0"/>
                    </a:p>
                  </a:txBody>
                  <a:tcPr anchor="ct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364672" y="275824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3</a:t>
                      </a:r>
                    </a:p>
                  </a:txBody>
                  <a:tcPr anchor="ctr">
                    <a:solidFill>
                      <a:schemeClr val="bg1">
                        <a:lumMod val="95000"/>
                      </a:schemeClr>
                    </a:solidFill>
                  </a:tcPr>
                </a:tc>
                <a:tc>
                  <a:txBody>
                    <a:bodyPr/>
                    <a:lstStyle/>
                    <a:p>
                      <a:r>
                        <a:rPr lang="en-US" sz="2000" b="1" dirty="0"/>
                        <a:t>Constants</a:t>
                      </a:r>
                    </a:p>
                  </a:txBody>
                  <a:tcPr anchor="ctr">
                    <a:solidFill>
                      <a:schemeClr val="bg1">
                        <a:lumMod val="95000"/>
                      </a:schemeClr>
                    </a:solidFill>
                  </a:tcPr>
                </a:tc>
                <a:tc>
                  <a:txBody>
                    <a:bodyPr/>
                    <a:lstStyle/>
                    <a:p>
                      <a:r>
                        <a:rPr lang="en-US" sz="2000" dirty="0"/>
                        <a:t>Fixed values that do not change</a:t>
                      </a:r>
                    </a:p>
                  </a:txBody>
                  <a:tcPr anchor="ctr">
                    <a:solidFill>
                      <a:schemeClr val="bg1">
                        <a:lumMod val="95000"/>
                      </a:schemeClr>
                    </a:solidFill>
                  </a:tcPr>
                </a:tc>
                <a:tc>
                  <a:txBody>
                    <a:bodyPr/>
                    <a:lstStyle/>
                    <a:p>
                      <a:r>
                        <a:rPr lang="en-US" sz="2000" dirty="0"/>
                        <a:t>17,</a:t>
                      </a:r>
                      <a:r>
                        <a:rPr lang="en-US" sz="2000" baseline="0" dirty="0"/>
                        <a:t> -25.50, 82, 0</a:t>
                      </a:r>
                      <a:endParaRPr lang="en-US" sz="2000" dirty="0"/>
                    </a:p>
                  </a:txBody>
                  <a:tcPr anchor="c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364672" y="333010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4</a:t>
                      </a:r>
                    </a:p>
                  </a:txBody>
                  <a:tcPr anchor="ctr"/>
                </a:tc>
                <a:tc>
                  <a:txBody>
                    <a:bodyPr/>
                    <a:lstStyle/>
                    <a:p>
                      <a:r>
                        <a:rPr lang="en-US" sz="2000" b="1" dirty="0"/>
                        <a:t>Strings</a:t>
                      </a:r>
                    </a:p>
                  </a:txBody>
                  <a:tcPr anchor="ctr"/>
                </a:tc>
                <a:tc>
                  <a:txBody>
                    <a:bodyPr/>
                    <a:lstStyle/>
                    <a:p>
                      <a:r>
                        <a:rPr lang="en-IN" sz="2000" dirty="0"/>
                        <a:t>A sequence of characters </a:t>
                      </a:r>
                      <a:endParaRPr lang="en-US" sz="2000" dirty="0"/>
                    </a:p>
                  </a:txBody>
                  <a:tcPr anchor="ctr"/>
                </a:tc>
                <a:tc>
                  <a:txBody>
                    <a:bodyPr/>
                    <a:lstStyle/>
                    <a:p>
                      <a:r>
                        <a:rPr lang="en-US" sz="2000" dirty="0"/>
                        <a:t>“Darshan”, “Hi!”</a:t>
                      </a:r>
                    </a:p>
                  </a:txBody>
                  <a:tcPr anchor="ct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364672" y="390196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5</a:t>
                      </a:r>
                    </a:p>
                  </a:txBody>
                  <a:tcPr anchor="ctr">
                    <a:solidFill>
                      <a:schemeClr val="bg1">
                        <a:lumMod val="95000"/>
                      </a:schemeClr>
                    </a:solidFill>
                  </a:tcPr>
                </a:tc>
                <a:tc>
                  <a:txBody>
                    <a:bodyPr/>
                    <a:lstStyle/>
                    <a:p>
                      <a:r>
                        <a:rPr lang="en-US" sz="2000" b="1" dirty="0"/>
                        <a:t>Special Symbols</a:t>
                      </a:r>
                    </a:p>
                  </a:txBody>
                  <a:tcPr anchor="ctr">
                    <a:solidFill>
                      <a:schemeClr val="bg1">
                        <a:lumMod val="95000"/>
                      </a:schemeClr>
                    </a:solidFill>
                  </a:tcPr>
                </a:tc>
                <a:tc>
                  <a:txBody>
                    <a:bodyPr/>
                    <a:lstStyle/>
                    <a:p>
                      <a:r>
                        <a:rPr lang="en-US" sz="2000" dirty="0"/>
                        <a:t>Symbols that have special meaning</a:t>
                      </a:r>
                    </a:p>
                  </a:txBody>
                  <a:tcPr anchor="ctr">
                    <a:solidFill>
                      <a:schemeClr val="bg1">
                        <a:lumMod val="95000"/>
                      </a:schemeClr>
                    </a:solidFill>
                  </a:tcPr>
                </a:tc>
                <a:tc>
                  <a:txBody>
                    <a:bodyPr/>
                    <a:lstStyle/>
                    <a:p>
                      <a:r>
                        <a:rPr lang="en-US" sz="2000" dirty="0"/>
                        <a:t>#, $, @, %, =, :, ;</a:t>
                      </a:r>
                    </a:p>
                  </a:txBody>
                  <a:tcPr anchor="c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364672" y="447382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6</a:t>
                      </a:r>
                    </a:p>
                  </a:txBody>
                  <a:tcPr anchor="ctr"/>
                </a:tc>
                <a:tc>
                  <a:txBody>
                    <a:bodyPr/>
                    <a:lstStyle/>
                    <a:p>
                      <a:r>
                        <a:rPr lang="en-US" sz="2000" b="1" dirty="0"/>
                        <a:t>Operators</a:t>
                      </a:r>
                    </a:p>
                  </a:txBody>
                  <a:tcPr anchor="ctr"/>
                </a:tc>
                <a:tc>
                  <a:txBody>
                    <a:bodyPr/>
                    <a:lstStyle/>
                    <a:p>
                      <a:r>
                        <a:rPr lang="en-US" sz="2000" dirty="0"/>
                        <a:t>A symbol that performs operation on a value or a variable</a:t>
                      </a:r>
                    </a:p>
                  </a:txBody>
                  <a:tcPr anchor="ctr"/>
                </a:tc>
                <a:tc>
                  <a:txBody>
                    <a:bodyPr/>
                    <a:lstStyle/>
                    <a:p>
                      <a:r>
                        <a:rPr lang="en-US" sz="2000" dirty="0"/>
                        <a:t>+, -,</a:t>
                      </a:r>
                      <a:r>
                        <a:rPr lang="en-US" sz="2000" baseline="0" dirty="0"/>
                        <a:t> *, /</a:t>
                      </a:r>
                      <a:endParaRPr lang="en-US" sz="2000" dirty="0"/>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07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Identifiers</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44935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Identifiers</a:t>
            </a:r>
            <a:endParaRPr lang="en-US" dirty="0"/>
          </a:p>
        </p:txBody>
      </p:sp>
      <p:sp>
        <p:nvSpPr>
          <p:cNvPr id="3" name="Content Placeholder 2"/>
          <p:cNvSpPr>
            <a:spLocks noGrp="1"/>
          </p:cNvSpPr>
          <p:nvPr>
            <p:ph idx="1"/>
          </p:nvPr>
        </p:nvSpPr>
        <p:spPr/>
        <p:txBody>
          <a:bodyPr/>
          <a:lstStyle/>
          <a:p>
            <a:r>
              <a:rPr lang="en-IN" dirty="0"/>
              <a:t>They are used for </a:t>
            </a:r>
            <a:r>
              <a:rPr lang="en-IN" b="1" dirty="0">
                <a:solidFill>
                  <a:srgbClr val="002060"/>
                </a:solidFill>
              </a:rPr>
              <a:t>class</a:t>
            </a:r>
            <a:r>
              <a:rPr lang="en-IN" dirty="0"/>
              <a:t> names, </a:t>
            </a:r>
            <a:r>
              <a:rPr lang="en-IN" b="1" dirty="0">
                <a:solidFill>
                  <a:srgbClr val="002060"/>
                </a:solidFill>
              </a:rPr>
              <a:t>method</a:t>
            </a:r>
            <a:r>
              <a:rPr lang="en-IN" dirty="0"/>
              <a:t> names and </a:t>
            </a:r>
            <a:r>
              <a:rPr lang="en-IN" b="1" dirty="0">
                <a:solidFill>
                  <a:srgbClr val="002060"/>
                </a:solidFill>
              </a:rPr>
              <a:t>variable</a:t>
            </a:r>
            <a:r>
              <a:rPr lang="en-IN" dirty="0"/>
              <a:t> names.</a:t>
            </a:r>
          </a:p>
          <a:p>
            <a:r>
              <a:rPr lang="en-IN" dirty="0"/>
              <a:t>An identifier may be any descriptive sequence of</a:t>
            </a:r>
          </a:p>
          <a:p>
            <a:pPr lvl="1"/>
            <a:r>
              <a:rPr lang="en-IN" dirty="0"/>
              <a:t>uppercase(A…Z) and lowercase(</a:t>
            </a:r>
            <a:r>
              <a:rPr lang="en-IN" dirty="0" err="1"/>
              <a:t>a..z</a:t>
            </a:r>
            <a:r>
              <a:rPr lang="en-IN" dirty="0"/>
              <a:t>) letters</a:t>
            </a:r>
          </a:p>
          <a:p>
            <a:pPr lvl="1"/>
            <a:r>
              <a:rPr lang="en-IN" dirty="0"/>
              <a:t>Numbers(0..9)</a:t>
            </a:r>
          </a:p>
          <a:p>
            <a:pPr lvl="1"/>
            <a:r>
              <a:rPr lang="en-IN" dirty="0"/>
              <a:t>Underscore(</a:t>
            </a:r>
            <a:r>
              <a:rPr lang="en-IN" dirty="0">
                <a:latin typeface="Consolas" panose="020B0609020204030204" pitchFamily="49" charset="0"/>
              </a:rPr>
              <a:t>_</a:t>
            </a:r>
            <a:r>
              <a:rPr lang="en-IN" dirty="0"/>
              <a:t>) and dollar-sign($) characters</a:t>
            </a:r>
          </a:p>
          <a:p>
            <a:r>
              <a:rPr lang="en-US" dirty="0"/>
              <a:t>Examples for </a:t>
            </a:r>
            <a:r>
              <a:rPr lang="en-US" b="1" dirty="0">
                <a:solidFill>
                  <a:srgbClr val="00B050"/>
                </a:solidFill>
              </a:rPr>
              <a:t>valid</a:t>
            </a:r>
            <a:r>
              <a:rPr lang="en-US" dirty="0">
                <a:solidFill>
                  <a:srgbClr val="00B050"/>
                </a:solidFill>
              </a:rPr>
              <a:t> </a:t>
            </a:r>
            <a:r>
              <a:rPr lang="en-US" dirty="0"/>
              <a:t>Identifiers,</a:t>
            </a:r>
          </a:p>
          <a:p>
            <a:pPr lvl="1"/>
            <a:r>
              <a:rPr lang="en-US" sz="2000" dirty="0" err="1"/>
              <a:t>AvgTemp</a:t>
            </a:r>
            <a:endParaRPr lang="en-US" sz="2000" dirty="0"/>
          </a:p>
          <a:p>
            <a:pPr lvl="1"/>
            <a:r>
              <a:rPr lang="en-US" sz="2000" dirty="0"/>
              <a:t>count</a:t>
            </a:r>
          </a:p>
          <a:p>
            <a:pPr lvl="1"/>
            <a:r>
              <a:rPr lang="en-US" sz="2000" dirty="0"/>
              <a:t>a4</a:t>
            </a:r>
          </a:p>
          <a:p>
            <a:pPr lvl="1"/>
            <a:r>
              <a:rPr lang="en-US" sz="2000" dirty="0"/>
              <a:t>$test</a:t>
            </a:r>
          </a:p>
          <a:p>
            <a:pPr lvl="1"/>
            <a:r>
              <a:rPr lang="en-US" sz="2000" dirty="0" err="1"/>
              <a:t>this</a:t>
            </a:r>
            <a:r>
              <a:rPr lang="en-US" sz="2000" dirty="0" err="1">
                <a:latin typeface="Consolas" panose="020B0609020204030204" pitchFamily="49" charset="0"/>
              </a:rPr>
              <a:t>_</a:t>
            </a:r>
            <a:r>
              <a:rPr lang="en-US" sz="2000" dirty="0" err="1"/>
              <a:t>is</a:t>
            </a:r>
            <a:r>
              <a:rPr lang="en-US" sz="2000" dirty="0" err="1">
                <a:latin typeface="Consolas" panose="020B0609020204030204" pitchFamily="49" charset="0"/>
              </a:rPr>
              <a:t>_</a:t>
            </a:r>
            <a:r>
              <a:rPr lang="en-US" sz="2000" dirty="0" err="1"/>
              <a:t>ok</a:t>
            </a:r>
            <a:endParaRPr lang="en-US" sz="2000" dirty="0"/>
          </a:p>
          <a:p>
            <a:r>
              <a:rPr lang="en-US" dirty="0"/>
              <a:t>Examples for </a:t>
            </a:r>
            <a:r>
              <a:rPr lang="en-US" b="1" dirty="0">
                <a:solidFill>
                  <a:srgbClr val="FF0000"/>
                </a:solidFill>
              </a:rPr>
              <a:t>invalid</a:t>
            </a:r>
            <a:r>
              <a:rPr lang="en-US" dirty="0"/>
              <a:t> Identifiers,</a:t>
            </a:r>
          </a:p>
          <a:p>
            <a:pPr lvl="1"/>
            <a:r>
              <a:rPr lang="en-US" sz="2000" dirty="0"/>
              <a:t>2count</a:t>
            </a:r>
          </a:p>
          <a:p>
            <a:pPr lvl="1"/>
            <a:r>
              <a:rPr lang="en-US" sz="2000" dirty="0"/>
              <a:t>High-temp</a:t>
            </a:r>
          </a:p>
          <a:p>
            <a:pPr lvl="1"/>
            <a:r>
              <a:rPr lang="en-US" sz="2000" dirty="0"/>
              <a:t>Ok/</a:t>
            </a:r>
            <a:r>
              <a:rPr lang="en-US" sz="2000" dirty="0" err="1"/>
              <a:t>NotOK</a:t>
            </a:r>
            <a:endParaRPr lang="en-US" sz="2000" dirty="0"/>
          </a:p>
        </p:txBody>
      </p:sp>
      <p:sp>
        <p:nvSpPr>
          <p:cNvPr id="4" name="TextBox 3"/>
          <p:cNvSpPr txBox="1"/>
          <p:nvPr/>
        </p:nvSpPr>
        <p:spPr>
          <a:xfrm>
            <a:off x="2219847" y="5435586"/>
            <a:ext cx="3357009" cy="369332"/>
          </a:xfrm>
          <a:prstGeom prst="rect">
            <a:avLst/>
          </a:prstGeom>
          <a:noFill/>
        </p:spPr>
        <p:txBody>
          <a:bodyPr wrap="none" rtlCol="0">
            <a:spAutoFit/>
          </a:bodyPr>
          <a:lstStyle/>
          <a:p>
            <a:r>
              <a:rPr lang="en-US" dirty="0">
                <a:solidFill>
                  <a:schemeClr val="bg1">
                    <a:lumMod val="50000"/>
                  </a:schemeClr>
                </a:solidFill>
              </a:rPr>
              <a:t>(Identifiers can not start with digit)</a:t>
            </a:r>
          </a:p>
        </p:txBody>
      </p:sp>
      <p:sp>
        <p:nvSpPr>
          <p:cNvPr id="5" name="TextBox 4"/>
          <p:cNvSpPr txBox="1"/>
          <p:nvPr/>
        </p:nvSpPr>
        <p:spPr>
          <a:xfrm>
            <a:off x="2219847" y="5796605"/>
            <a:ext cx="3267241" cy="369332"/>
          </a:xfrm>
          <a:prstGeom prst="rect">
            <a:avLst/>
          </a:prstGeom>
          <a:noFill/>
        </p:spPr>
        <p:txBody>
          <a:bodyPr wrap="none" rtlCol="0">
            <a:spAutoFit/>
          </a:bodyPr>
          <a:lstStyle/>
          <a:p>
            <a:r>
              <a:rPr lang="en-US" dirty="0">
                <a:solidFill>
                  <a:schemeClr val="bg1">
                    <a:lumMod val="50000"/>
                  </a:schemeClr>
                </a:solidFill>
              </a:rPr>
              <a:t>(Identifiers can not contain dash)</a:t>
            </a:r>
          </a:p>
        </p:txBody>
      </p:sp>
      <p:sp>
        <p:nvSpPr>
          <p:cNvPr id="6" name="TextBox 5"/>
          <p:cNvSpPr txBox="1"/>
          <p:nvPr/>
        </p:nvSpPr>
        <p:spPr>
          <a:xfrm>
            <a:off x="2219847" y="6141827"/>
            <a:ext cx="3365024" cy="369332"/>
          </a:xfrm>
          <a:prstGeom prst="rect">
            <a:avLst/>
          </a:prstGeom>
          <a:noFill/>
        </p:spPr>
        <p:txBody>
          <a:bodyPr wrap="none" rtlCol="0">
            <a:spAutoFit/>
          </a:bodyPr>
          <a:lstStyle/>
          <a:p>
            <a:r>
              <a:rPr lang="en-US" dirty="0">
                <a:solidFill>
                  <a:schemeClr val="bg1">
                    <a:lumMod val="50000"/>
                  </a:schemeClr>
                </a:solidFill>
              </a:rPr>
              <a:t>(Identifiers can not contains slash)</a:t>
            </a:r>
          </a:p>
        </p:txBody>
      </p:sp>
    </p:spTree>
    <p:extLst>
      <p:ext uri="{BB962C8B-B14F-4D97-AF65-F5344CB8AC3E}">
        <p14:creationId xmlns:p14="http://schemas.microsoft.com/office/powerpoint/2010/main" val="7060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60233" y="872066"/>
          <a:ext cx="11871535" cy="4944535"/>
        </p:xfrm>
        <a:graphic>
          <a:graphicData uri="http://schemas.openxmlformats.org/drawingml/2006/table">
            <a:tbl>
              <a:tblPr bandRow="1">
                <a:tableStyleId>{5C22544A-7EE6-4342-B048-85BDC9FD1C3A}</a:tableStyleId>
              </a:tblPr>
              <a:tblGrid>
                <a:gridCol w="1953683">
                  <a:extLst>
                    <a:ext uri="{9D8B030D-6E8A-4147-A177-3AD203B41FA5}">
                      <a16:colId xmlns:a16="http://schemas.microsoft.com/office/drawing/2014/main" val="20000"/>
                    </a:ext>
                  </a:extLst>
                </a:gridCol>
                <a:gridCol w="1953683">
                  <a:extLst>
                    <a:ext uri="{9D8B030D-6E8A-4147-A177-3AD203B41FA5}">
                      <a16:colId xmlns:a16="http://schemas.microsoft.com/office/drawing/2014/main" val="20001"/>
                    </a:ext>
                  </a:extLst>
                </a:gridCol>
                <a:gridCol w="1953683">
                  <a:extLst>
                    <a:ext uri="{9D8B030D-6E8A-4147-A177-3AD203B41FA5}">
                      <a16:colId xmlns:a16="http://schemas.microsoft.com/office/drawing/2014/main" val="20002"/>
                    </a:ext>
                  </a:extLst>
                </a:gridCol>
                <a:gridCol w="1953683">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gridCol w="1953683">
                  <a:extLst>
                    <a:ext uri="{9D8B030D-6E8A-4147-A177-3AD203B41FA5}">
                      <a16:colId xmlns:a16="http://schemas.microsoft.com/office/drawing/2014/main" val="20005"/>
                    </a:ext>
                  </a:extLst>
                </a:gridCol>
              </a:tblGrid>
              <a:tr h="988907">
                <a:tc>
                  <a:txBody>
                    <a:bodyPr/>
                    <a:lstStyle/>
                    <a:p>
                      <a:pPr algn="ctr"/>
                      <a:r>
                        <a:rPr lang="en-US" sz="2400" dirty="0"/>
                        <a:t>for</a:t>
                      </a:r>
                    </a:p>
                  </a:txBody>
                  <a:tcPr anchor="ctr">
                    <a:solidFill>
                      <a:schemeClr val="bg1">
                        <a:lumMod val="95000"/>
                      </a:schemeClr>
                    </a:solidFill>
                  </a:tcPr>
                </a:tc>
                <a:tc>
                  <a:txBody>
                    <a:bodyPr/>
                    <a:lstStyle/>
                    <a:p>
                      <a:pPr algn="ctr"/>
                      <a:r>
                        <a:rPr lang="en-US" sz="2400" dirty="0"/>
                        <a:t>Rajkot</a:t>
                      </a:r>
                    </a:p>
                  </a:txBody>
                  <a:tcPr anchor="ctr">
                    <a:solidFill>
                      <a:schemeClr val="bg1">
                        <a:lumMod val="95000"/>
                      </a:schemeClr>
                    </a:solidFill>
                  </a:tcPr>
                </a:tc>
                <a:tc>
                  <a:txBody>
                    <a:bodyPr/>
                    <a:lstStyle/>
                    <a:p>
                      <a:pPr algn="ctr"/>
                      <a:r>
                        <a:rPr lang="en-US" sz="2400" dirty="0"/>
                        <a:t>_Name</a:t>
                      </a:r>
                    </a:p>
                  </a:txBody>
                  <a:tcPr anchor="ctr">
                    <a:solidFill>
                      <a:schemeClr val="bg1">
                        <a:lumMod val="95000"/>
                      </a:schemeClr>
                    </a:solidFill>
                  </a:tcPr>
                </a:tc>
                <a:tc>
                  <a:txBody>
                    <a:bodyPr/>
                    <a:lstStyle/>
                    <a:p>
                      <a:pPr algn="ctr"/>
                      <a:r>
                        <a:rPr lang="en-US" sz="2400" dirty="0"/>
                        <a:t>If</a:t>
                      </a:r>
                    </a:p>
                  </a:txBody>
                  <a:tcPr anchor="ctr">
                    <a:solidFill>
                      <a:schemeClr val="bg1">
                        <a:lumMod val="95000"/>
                      </a:schemeClr>
                    </a:solidFill>
                  </a:tcPr>
                </a:tc>
                <a:tc>
                  <a:txBody>
                    <a:bodyPr/>
                    <a:lstStyle/>
                    <a:p>
                      <a:pPr algn="ctr"/>
                      <a:r>
                        <a:rPr lang="en-US" sz="2400" dirty="0"/>
                        <a:t>Roll Number</a:t>
                      </a:r>
                    </a:p>
                  </a:txBody>
                  <a:tcPr anchor="ctr">
                    <a:solidFill>
                      <a:schemeClr val="bg1">
                        <a:lumMod val="95000"/>
                      </a:schemeClr>
                    </a:solidFill>
                  </a:tcPr>
                </a:tc>
                <a:tc>
                  <a:txBody>
                    <a:bodyPr/>
                    <a:lstStyle/>
                    <a:p>
                      <a:pPr algn="ctr"/>
                      <a:r>
                        <a:rPr lang="en-US" sz="2400" dirty="0" err="1"/>
                        <a:t>Rs</a:t>
                      </a:r>
                      <a:r>
                        <a:rPr lang="en-US" sz="2400" dirty="0"/>
                        <a:t>.</a:t>
                      </a:r>
                    </a:p>
                  </a:txBody>
                  <a:tcPr anchor="ctr">
                    <a:solidFill>
                      <a:schemeClr val="bg1">
                        <a:lumMod val="95000"/>
                      </a:schemeClr>
                    </a:solidFill>
                  </a:tcPr>
                </a:tc>
                <a:extLst>
                  <a:ext uri="{0D108BD9-81ED-4DB2-BD59-A6C34878D82A}">
                    <a16:rowId xmlns:a16="http://schemas.microsoft.com/office/drawing/2014/main" val="10000"/>
                  </a:ext>
                </a:extLst>
              </a:tr>
              <a:tr h="988907">
                <a:tc>
                  <a:txBody>
                    <a:bodyPr/>
                    <a:lstStyle/>
                    <a:p>
                      <a:pPr algn="ctr"/>
                      <a:r>
                        <a:rPr lang="en-US" sz="2400" dirty="0"/>
                        <a:t>_________a</a:t>
                      </a:r>
                    </a:p>
                  </a:txBody>
                  <a:tcPr anchor="ctr"/>
                </a:tc>
                <a:tc>
                  <a:txBody>
                    <a:bodyPr/>
                    <a:lstStyle/>
                    <a:p>
                      <a:pPr algn="ctr"/>
                      <a:r>
                        <a:rPr lang="en-US" sz="2400" dirty="0" err="1"/>
                        <a:t>int</a:t>
                      </a:r>
                      <a:endParaRPr lang="en-US" sz="2400" dirty="0"/>
                    </a:p>
                  </a:txBody>
                  <a:tcPr anchor="ctr"/>
                </a:tc>
                <a:tc>
                  <a:txBody>
                    <a:bodyPr/>
                    <a:lstStyle/>
                    <a:p>
                      <a:pPr algn="ctr"/>
                      <a:r>
                        <a:rPr lang="en-US" sz="2400" dirty="0"/>
                        <a:t>student</a:t>
                      </a:r>
                    </a:p>
                  </a:txBody>
                  <a:tcPr anchor="ctr"/>
                </a:tc>
                <a:tc>
                  <a:txBody>
                    <a:bodyPr/>
                    <a:lstStyle/>
                    <a:p>
                      <a:pPr algn="ctr"/>
                      <a:r>
                        <a:rPr lang="en-US" sz="2400" dirty="0"/>
                        <a:t>_7</a:t>
                      </a:r>
                    </a:p>
                  </a:txBody>
                  <a:tcPr anchor="ctr"/>
                </a:tc>
                <a:tc>
                  <a:txBody>
                    <a:bodyPr/>
                    <a:lstStyle/>
                    <a:p>
                      <a:pPr algn="ctr"/>
                      <a:r>
                        <a:rPr lang="en-US" sz="2400" dirty="0"/>
                        <a:t>Identifier</a:t>
                      </a:r>
                    </a:p>
                  </a:txBody>
                  <a:tcPr anchor="ctr"/>
                </a:tc>
                <a:tc>
                  <a:txBody>
                    <a:bodyPr/>
                    <a:lstStyle/>
                    <a:p>
                      <a:pPr algn="ctr"/>
                      <a:r>
                        <a:rPr lang="en-US" sz="2400" dirty="0"/>
                        <a:t>Valid</a:t>
                      </a:r>
                    </a:p>
                  </a:txBody>
                  <a:tcPr anchor="ctr"/>
                </a:tc>
                <a:extLst>
                  <a:ext uri="{0D108BD9-81ED-4DB2-BD59-A6C34878D82A}">
                    <a16:rowId xmlns:a16="http://schemas.microsoft.com/office/drawing/2014/main" val="10001"/>
                  </a:ext>
                </a:extLst>
              </a:tr>
              <a:tr h="988907">
                <a:tc>
                  <a:txBody>
                    <a:bodyPr/>
                    <a:lstStyle/>
                    <a:p>
                      <a:pPr algn="ctr"/>
                      <a:r>
                        <a:rPr lang="en-US" sz="2400" dirty="0"/>
                        <a:t>C</a:t>
                      </a:r>
                    </a:p>
                  </a:txBody>
                  <a:tcPr anchor="ctr">
                    <a:solidFill>
                      <a:schemeClr val="bg1">
                        <a:lumMod val="95000"/>
                      </a:schemeClr>
                    </a:solidFill>
                  </a:tcPr>
                </a:tc>
                <a:tc>
                  <a:txBody>
                    <a:bodyPr/>
                    <a:lstStyle/>
                    <a:p>
                      <a:pPr algn="ctr"/>
                      <a:r>
                        <a:rPr lang="en-US" sz="2400" dirty="0"/>
                        <a:t>C++</a:t>
                      </a:r>
                    </a:p>
                  </a:txBody>
                  <a:tcPr anchor="ctr">
                    <a:solidFill>
                      <a:schemeClr val="bg1">
                        <a:lumMod val="95000"/>
                      </a:schemeClr>
                    </a:solidFill>
                  </a:tcPr>
                </a:tc>
                <a:tc>
                  <a:txBody>
                    <a:bodyPr/>
                    <a:lstStyle/>
                    <a:p>
                      <a:pPr algn="ctr"/>
                      <a:r>
                        <a:rPr lang="en-US" sz="2400" dirty="0"/>
                        <a:t>Java</a:t>
                      </a:r>
                    </a:p>
                  </a:txBody>
                  <a:tcPr anchor="ctr">
                    <a:solidFill>
                      <a:schemeClr val="bg1">
                        <a:lumMod val="95000"/>
                      </a:schemeClr>
                    </a:solidFill>
                  </a:tcPr>
                </a:tc>
                <a:tc>
                  <a:txBody>
                    <a:bodyPr/>
                    <a:lstStyle/>
                    <a:p>
                      <a:pPr algn="ctr"/>
                      <a:r>
                        <a:rPr lang="en-US" sz="2400" dirty="0"/>
                        <a:t>C#</a:t>
                      </a:r>
                    </a:p>
                  </a:txBody>
                  <a:tcPr anchor="ctr">
                    <a:solidFill>
                      <a:schemeClr val="bg1">
                        <a:lumMod val="95000"/>
                      </a:schemeClr>
                    </a:solidFill>
                  </a:tcPr>
                </a:tc>
                <a:tc>
                  <a:txBody>
                    <a:bodyPr/>
                    <a:lstStyle/>
                    <a:p>
                      <a:pPr algn="ctr"/>
                      <a:r>
                        <a:rPr lang="en-US" sz="2400" dirty="0"/>
                        <a:t>Compiler</a:t>
                      </a:r>
                    </a:p>
                  </a:txBody>
                  <a:tcPr anchor="ctr">
                    <a:solidFill>
                      <a:schemeClr val="bg1">
                        <a:lumMod val="95000"/>
                      </a:schemeClr>
                    </a:solidFill>
                  </a:tcPr>
                </a:tc>
                <a:tc>
                  <a:txBody>
                    <a:bodyPr/>
                    <a:lstStyle/>
                    <a:p>
                      <a:pPr algn="ctr"/>
                      <a:r>
                        <a:rPr lang="en-US" sz="2400" dirty="0"/>
                        <a:t>___8__a__8</a:t>
                      </a:r>
                    </a:p>
                  </a:txBody>
                  <a:tcPr anchor="ctr">
                    <a:solidFill>
                      <a:schemeClr val="bg1">
                        <a:lumMod val="95000"/>
                      </a:schemeClr>
                    </a:solidFill>
                  </a:tcPr>
                </a:tc>
                <a:extLst>
                  <a:ext uri="{0D108BD9-81ED-4DB2-BD59-A6C34878D82A}">
                    <a16:rowId xmlns:a16="http://schemas.microsoft.com/office/drawing/2014/main" val="10002"/>
                  </a:ext>
                </a:extLst>
              </a:tr>
              <a:tr h="988907">
                <a:tc>
                  <a:txBody>
                    <a:bodyPr/>
                    <a:lstStyle/>
                    <a:p>
                      <a:pPr algn="ctr"/>
                      <a:r>
                        <a:rPr lang="en-US" sz="2400" dirty="0"/>
                        <a:t>7Student</a:t>
                      </a:r>
                    </a:p>
                  </a:txBody>
                  <a:tcPr anchor="ctr"/>
                </a:tc>
                <a:tc>
                  <a:txBody>
                    <a:bodyPr/>
                    <a:lstStyle/>
                    <a:p>
                      <a:pPr algn="ctr"/>
                      <a:r>
                        <a:rPr lang="en-US" sz="2400" dirty="0"/>
                        <a:t>Who?</a:t>
                      </a:r>
                    </a:p>
                  </a:txBody>
                  <a:tcPr anchor="ctr"/>
                </a:tc>
                <a:tc>
                  <a:txBody>
                    <a:bodyPr/>
                    <a:lstStyle/>
                    <a:p>
                      <a:pPr algn="ctr"/>
                      <a:r>
                        <a:rPr lang="en-US" sz="2400" dirty="0" err="1"/>
                        <a:t>v.a.l.u</a:t>
                      </a:r>
                      <a:r>
                        <a:rPr lang="en-US" sz="2400" dirty="0"/>
                        <a:t>.</a:t>
                      </a:r>
                    </a:p>
                  </a:txBody>
                  <a:tcPr anchor="ctr"/>
                </a:tc>
                <a:tc>
                  <a:txBody>
                    <a:bodyPr/>
                    <a:lstStyle/>
                    <a:p>
                      <a:pPr algn="ctr"/>
                      <a:r>
                        <a:rPr lang="en-US" sz="2400" dirty="0"/>
                        <a:t>A_B_C_D_E</a:t>
                      </a:r>
                    </a:p>
                  </a:txBody>
                  <a:tcPr anchor="ctr"/>
                </a:tc>
                <a:tc>
                  <a:txBody>
                    <a:bodyPr/>
                    <a:lstStyle/>
                    <a:p>
                      <a:pPr algn="ctr"/>
                      <a:r>
                        <a:rPr lang="en-US" sz="2400" dirty="0" err="1"/>
                        <a:t>i</a:t>
                      </a:r>
                      <a:endParaRPr lang="en-US" sz="2400" dirty="0"/>
                    </a:p>
                  </a:txBody>
                  <a:tcPr anchor="ctr"/>
                </a:tc>
                <a:tc>
                  <a:txBody>
                    <a:bodyPr/>
                    <a:lstStyle/>
                    <a:p>
                      <a:pPr algn="ctr"/>
                      <a:r>
                        <a:rPr lang="en-US" sz="2400" dirty="0"/>
                        <a:t>if</a:t>
                      </a:r>
                    </a:p>
                  </a:txBody>
                  <a:tcPr anchor="ctr"/>
                </a:tc>
                <a:extLst>
                  <a:ext uri="{0D108BD9-81ED-4DB2-BD59-A6C34878D82A}">
                    <a16:rowId xmlns:a16="http://schemas.microsoft.com/office/drawing/2014/main" val="10003"/>
                  </a:ext>
                </a:extLst>
              </a:tr>
              <a:tr h="988907">
                <a:tc>
                  <a:txBody>
                    <a:bodyPr/>
                    <a:lstStyle/>
                    <a:p>
                      <a:pPr algn="ctr"/>
                      <a:r>
                        <a:rPr lang="en-US" sz="2400" dirty="0" err="1"/>
                        <a:t>Int</a:t>
                      </a:r>
                      <a:endParaRPr lang="en-US" sz="2400" dirty="0"/>
                    </a:p>
                  </a:txBody>
                  <a:tcPr anchor="ctr">
                    <a:solidFill>
                      <a:schemeClr val="bg1">
                        <a:lumMod val="95000"/>
                      </a:schemeClr>
                    </a:solidFill>
                  </a:tcPr>
                </a:tc>
                <a:tc>
                  <a:txBody>
                    <a:bodyPr/>
                    <a:lstStyle/>
                    <a:p>
                      <a:pPr algn="ctr"/>
                      <a:r>
                        <a:rPr lang="en-US" sz="2400" dirty="0"/>
                        <a:t>A2020</a:t>
                      </a:r>
                    </a:p>
                  </a:txBody>
                  <a:tcPr anchor="ctr">
                    <a:solidFill>
                      <a:schemeClr val="bg1">
                        <a:lumMod val="95000"/>
                      </a:schemeClr>
                    </a:solidFill>
                  </a:tcPr>
                </a:tc>
                <a:tc>
                  <a:txBody>
                    <a:bodyPr/>
                    <a:lstStyle/>
                    <a:p>
                      <a:pPr algn="ctr"/>
                      <a:r>
                        <a:rPr lang="en-US" sz="2400" dirty="0"/>
                        <a:t>2021</a:t>
                      </a:r>
                    </a:p>
                  </a:txBody>
                  <a:tcPr anchor="ctr">
                    <a:solidFill>
                      <a:schemeClr val="bg1">
                        <a:lumMod val="95000"/>
                      </a:schemeClr>
                    </a:solidFill>
                  </a:tcPr>
                </a:tc>
                <a:tc>
                  <a:txBody>
                    <a:bodyPr/>
                    <a:lstStyle/>
                    <a:p>
                      <a:pPr algn="ctr"/>
                      <a:r>
                        <a:rPr lang="en-US" sz="2400" dirty="0"/>
                        <a:t>sum</a:t>
                      </a:r>
                    </a:p>
                  </a:txBody>
                  <a:tcPr anchor="ctr">
                    <a:solidFill>
                      <a:schemeClr val="bg1">
                        <a:lumMod val="95000"/>
                      </a:schemeClr>
                    </a:solidFill>
                  </a:tcPr>
                </a:tc>
                <a:tc>
                  <a:txBody>
                    <a:bodyPr/>
                    <a:lstStyle/>
                    <a:p>
                      <a:pPr algn="ctr"/>
                      <a:r>
                        <a:rPr lang="en-US" sz="2400" dirty="0" err="1"/>
                        <a:t>a,b,c</a:t>
                      </a:r>
                      <a:endParaRPr lang="en-US" sz="2400" dirty="0"/>
                    </a:p>
                  </a:txBody>
                  <a:tcPr anchor="ctr">
                    <a:solidFill>
                      <a:schemeClr val="bg1">
                        <a:lumMod val="95000"/>
                      </a:schemeClr>
                    </a:solidFill>
                  </a:tcPr>
                </a:tc>
                <a:tc>
                  <a:txBody>
                    <a:bodyPr/>
                    <a:lstStyle/>
                    <a:p>
                      <a:pPr algn="ctr"/>
                      <a:r>
                        <a:rPr lang="en-US" sz="2400" dirty="0" err="1"/>
                        <a:t>i</a:t>
                      </a:r>
                      <a:r>
                        <a:rPr lang="en-US" sz="2400" dirty="0"/>
                        <a:t>;</a:t>
                      </a: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a:t>Identifier Name Valid or Invalid? </a:t>
            </a:r>
          </a:p>
        </p:txBody>
      </p:sp>
      <p:sp>
        <p:nvSpPr>
          <p:cNvPr id="6" name="Rectangle 5"/>
          <p:cNvSpPr/>
          <p:nvPr/>
        </p:nvSpPr>
        <p:spPr>
          <a:xfrm>
            <a:off x="257175" y="1057275"/>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8197215" y="1057275"/>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0182225" y="1057275"/>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44090" y="2019300"/>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2244090" y="2999582"/>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6140132" y="2999582"/>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25717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224218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422719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018222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4227195" y="5018087"/>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8197215" y="5018087"/>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0182225" y="5018087"/>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2242185" y="1057275"/>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4227195" y="1057275"/>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6134417" y="1057275"/>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257175"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4231005"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6140132"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8204835"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10191748"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257175"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4231005"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8204835"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10191748"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6134417" y="4005263"/>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8197215" y="4005263"/>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a:off x="257175" y="5018087"/>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2242185" y="5018087"/>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6134417" y="5018087"/>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413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Syllabus</a:t>
            </a:r>
          </a:p>
        </p:txBody>
      </p:sp>
      <p:graphicFrame>
        <p:nvGraphicFramePr>
          <p:cNvPr id="3" name="Table 2"/>
          <p:cNvGraphicFramePr>
            <a:graphicFrameLocks noGrp="1"/>
          </p:cNvGraphicFramePr>
          <p:nvPr>
            <p:extLst>
              <p:ext uri="{D42A27DB-BD31-4B8C-83A1-F6EECF244321}">
                <p14:modId xmlns:p14="http://schemas.microsoft.com/office/powerpoint/2010/main" val="1216390206"/>
              </p:ext>
            </p:extLst>
          </p:nvPr>
        </p:nvGraphicFramePr>
        <p:xfrm>
          <a:off x="152400" y="1025525"/>
          <a:ext cx="11843159" cy="3774628"/>
        </p:xfrm>
        <a:graphic>
          <a:graphicData uri="http://schemas.openxmlformats.org/drawingml/2006/table">
            <a:tbl>
              <a:tblPr>
                <a:tableStyleId>{5940675A-B579-460E-94D1-54222C63F5DA}</a:tableStyleId>
              </a:tblPr>
              <a:tblGrid>
                <a:gridCol w="565558">
                  <a:extLst>
                    <a:ext uri="{9D8B030D-6E8A-4147-A177-3AD203B41FA5}">
                      <a16:colId xmlns:a16="http://schemas.microsoft.com/office/drawing/2014/main" val="20000"/>
                    </a:ext>
                  </a:extLst>
                </a:gridCol>
                <a:gridCol w="10015796">
                  <a:extLst>
                    <a:ext uri="{9D8B030D-6E8A-4147-A177-3AD203B41FA5}">
                      <a16:colId xmlns:a16="http://schemas.microsoft.com/office/drawing/2014/main" val="20001"/>
                    </a:ext>
                  </a:extLst>
                </a:gridCol>
                <a:gridCol w="637322">
                  <a:extLst>
                    <a:ext uri="{9D8B030D-6E8A-4147-A177-3AD203B41FA5}">
                      <a16:colId xmlns:a16="http://schemas.microsoft.com/office/drawing/2014/main" val="20002"/>
                    </a:ext>
                  </a:extLst>
                </a:gridCol>
                <a:gridCol w="624483">
                  <a:extLst>
                    <a:ext uri="{9D8B030D-6E8A-4147-A177-3AD203B41FA5}">
                      <a16:colId xmlns:a16="http://schemas.microsoft.com/office/drawing/2014/main" val="20003"/>
                    </a:ext>
                  </a:extLst>
                </a:gridCol>
              </a:tblGrid>
              <a:tr h="347484">
                <a:tc>
                  <a:txBody>
                    <a:bodyPr/>
                    <a:lstStyle/>
                    <a:p>
                      <a:pPr algn="ctr" fontAlgn="ctr">
                        <a:lnSpc>
                          <a:spcPct val="250000"/>
                        </a:lnSpc>
                      </a:pPr>
                      <a:r>
                        <a:rPr lang="en-US" b="1" dirty="0"/>
                        <a:t>Sr.</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b="1" dirty="0"/>
                        <a:t>Content</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b="1" dirty="0"/>
                        <a:t>T </a:t>
                      </a:r>
                      <a:r>
                        <a:rPr lang="en-US" b="1" dirty="0" err="1"/>
                        <a:t>Hrs</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sz="1800" b="1" i="0" u="none" strike="noStrike" dirty="0">
                          <a:solidFill>
                            <a:srgbClr val="000000"/>
                          </a:solidFill>
                          <a:effectLst/>
                          <a:latin typeface="Arial"/>
                        </a:rPr>
                        <a:t>W %</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96000">
                <a:tc>
                  <a:txBody>
                    <a:bodyPr/>
                    <a:lstStyle/>
                    <a:p>
                      <a:pPr algn="ctr">
                        <a:lnSpc>
                          <a:spcPct val="250000"/>
                        </a:lnSpc>
                      </a:pPr>
                      <a:r>
                        <a:rPr lang="en-US" sz="2000" b="1" kern="1200" dirty="0">
                          <a:solidFill>
                            <a:schemeClr val="tx1"/>
                          </a:solidFill>
                          <a:latin typeface="+mn-lt"/>
                          <a:ea typeface="+mn-ea"/>
                          <a:cs typeface="+mn-cs"/>
                        </a:rPr>
                        <a:t>1</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Introduction to JAVA</a:t>
                      </a:r>
                      <a:endParaRPr lang="en-US" sz="2000" b="1" kern="1200" dirty="0">
                        <a:solidFill>
                          <a:schemeClr val="tx1"/>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396000">
                <a:tc>
                  <a:txBody>
                    <a:bodyPr/>
                    <a:lstStyle/>
                    <a:p>
                      <a:pPr algn="ctr">
                        <a:lnSpc>
                          <a:spcPct val="250000"/>
                        </a:lnSpc>
                      </a:pPr>
                      <a:r>
                        <a:rPr lang="en-US" sz="2000" b="1" kern="1200" dirty="0">
                          <a:solidFill>
                            <a:schemeClr val="tx1"/>
                          </a:solidFill>
                          <a:latin typeface="+mn-lt"/>
                          <a:ea typeface="+mn-ea"/>
                          <a:cs typeface="+mn-cs"/>
                        </a:rPr>
                        <a:t>2</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US" sz="2000" b="1" kern="1200" dirty="0">
                          <a:solidFill>
                            <a:schemeClr val="tx1"/>
                          </a:solidFill>
                          <a:latin typeface="+mn-lt"/>
                          <a:ea typeface="+mn-ea"/>
                          <a:cs typeface="+mn-cs"/>
                        </a:rPr>
                        <a:t> Object Oriented Concepts</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7</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396000">
                <a:tc>
                  <a:txBody>
                    <a:bodyPr/>
                    <a:lstStyle/>
                    <a:p>
                      <a:pPr algn="ctr">
                        <a:lnSpc>
                          <a:spcPct val="250000"/>
                        </a:lnSpc>
                      </a:pPr>
                      <a:r>
                        <a:rPr lang="en-US" sz="2000" b="1" kern="1200" dirty="0">
                          <a:solidFill>
                            <a:schemeClr val="tx1"/>
                          </a:solidFill>
                          <a:latin typeface="+mn-lt"/>
                          <a:ea typeface="+mn-ea"/>
                          <a:cs typeface="+mn-cs"/>
                        </a:rPr>
                        <a:t>3</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Inheritance and Abstraction</a:t>
                      </a:r>
                      <a:endParaRPr lang="en-US" sz="2000" b="1" kern="1200" dirty="0">
                        <a:solidFill>
                          <a:schemeClr val="tx1"/>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7</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451888">
                <a:tc>
                  <a:txBody>
                    <a:bodyPr/>
                    <a:lstStyle/>
                    <a:p>
                      <a:pPr algn="ctr">
                        <a:lnSpc>
                          <a:spcPct val="250000"/>
                        </a:lnSpc>
                      </a:pPr>
                      <a:r>
                        <a:rPr lang="en-US" sz="2000" b="1" kern="1200" dirty="0">
                          <a:solidFill>
                            <a:schemeClr val="tx1"/>
                          </a:solidFill>
                          <a:latin typeface="+mn-lt"/>
                          <a:ea typeface="+mn-ea"/>
                          <a:cs typeface="+mn-cs"/>
                        </a:rPr>
                        <a:t>4</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a:t>
                      </a:r>
                      <a:r>
                        <a:rPr lang="en-US" sz="2000" b="1" kern="1200" dirty="0">
                          <a:solidFill>
                            <a:schemeClr val="tx1"/>
                          </a:solidFill>
                          <a:latin typeface="+mn-lt"/>
                          <a:ea typeface="+mn-ea"/>
                          <a:cs typeface="+mn-cs"/>
                        </a:rPr>
                        <a:t>Package, Exception Handling</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396000">
                <a:tc>
                  <a:txBody>
                    <a:bodyPr/>
                    <a:lstStyle/>
                    <a:p>
                      <a:pPr algn="ctr">
                        <a:lnSpc>
                          <a:spcPct val="250000"/>
                        </a:lnSpc>
                      </a:pPr>
                      <a:r>
                        <a:rPr lang="en-US" sz="2000" b="1" kern="1200" dirty="0">
                          <a:solidFill>
                            <a:schemeClr val="tx1"/>
                          </a:solidFill>
                          <a:latin typeface="+mn-lt"/>
                          <a:ea typeface="+mn-ea"/>
                          <a:cs typeface="+mn-cs"/>
                        </a:rPr>
                        <a:t>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a:t>
                      </a:r>
                      <a:r>
                        <a:rPr lang="en-IN" sz="2000" b="1" i="0" u="none" strike="noStrike" kern="1200" baseline="0" dirty="0">
                          <a:solidFill>
                            <a:schemeClr val="tx1"/>
                          </a:solidFill>
                          <a:latin typeface="+mn-lt"/>
                          <a:ea typeface="+mn-ea"/>
                          <a:cs typeface="+mn-cs"/>
                        </a:rPr>
                        <a:t>IO Programming and Multithreading</a:t>
                      </a:r>
                      <a:endParaRPr lang="en-US" sz="2000" b="1" kern="1200" dirty="0">
                        <a:solidFill>
                          <a:schemeClr val="tx1"/>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6</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a:solidFill>
                            <a:schemeClr val="tx1"/>
                          </a:solidFill>
                          <a:latin typeface="+mn-lt"/>
                          <a:ea typeface="+mn-ea"/>
                          <a:cs typeface="+mn-cs"/>
                        </a:rPr>
                        <a:t>20</a:t>
                      </a:r>
                      <a:endParaRPr lang="en-US" sz="2000" b="1" kern="1200" dirty="0">
                        <a:solidFill>
                          <a:schemeClr val="tx1"/>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9688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Types</a:t>
            </a:r>
            <a:endParaRPr lang="en-US" dirty="0"/>
          </a:p>
        </p:txBody>
      </p:sp>
      <p:sp>
        <p:nvSpPr>
          <p:cNvPr id="4" name="Freeform 3"/>
          <p:cNvSpPr/>
          <p:nvPr/>
        </p:nvSpPr>
        <p:spPr>
          <a:xfrm>
            <a:off x="3402729" y="1465113"/>
            <a:ext cx="2845670" cy="648005"/>
          </a:xfrm>
          <a:custGeom>
            <a:avLst/>
            <a:gdLst>
              <a:gd name="connsiteX0" fmla="*/ 0 w 2845670"/>
              <a:gd name="connsiteY0" fmla="*/ 64801 h 648005"/>
              <a:gd name="connsiteX1" fmla="*/ 64801 w 2845670"/>
              <a:gd name="connsiteY1" fmla="*/ 0 h 648005"/>
              <a:gd name="connsiteX2" fmla="*/ 2780870 w 2845670"/>
              <a:gd name="connsiteY2" fmla="*/ 0 h 648005"/>
              <a:gd name="connsiteX3" fmla="*/ 2845671 w 2845670"/>
              <a:gd name="connsiteY3" fmla="*/ 64801 h 648005"/>
              <a:gd name="connsiteX4" fmla="*/ 2845670 w 2845670"/>
              <a:gd name="connsiteY4" fmla="*/ 583205 h 648005"/>
              <a:gd name="connsiteX5" fmla="*/ 2780869 w 2845670"/>
              <a:gd name="connsiteY5" fmla="*/ 648006 h 648005"/>
              <a:gd name="connsiteX6" fmla="*/ 64801 w 2845670"/>
              <a:gd name="connsiteY6" fmla="*/ 648005 h 648005"/>
              <a:gd name="connsiteX7" fmla="*/ 0 w 2845670"/>
              <a:gd name="connsiteY7" fmla="*/ 583204 h 648005"/>
              <a:gd name="connsiteX8" fmla="*/ 0 w 2845670"/>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670" h="648005">
                <a:moveTo>
                  <a:pt x="0" y="64801"/>
                </a:moveTo>
                <a:cubicBezTo>
                  <a:pt x="0" y="29012"/>
                  <a:pt x="29012" y="0"/>
                  <a:pt x="64801" y="0"/>
                </a:cubicBezTo>
                <a:lnTo>
                  <a:pt x="2780870" y="0"/>
                </a:lnTo>
                <a:cubicBezTo>
                  <a:pt x="2816659" y="0"/>
                  <a:pt x="2845671" y="29012"/>
                  <a:pt x="2845671" y="64801"/>
                </a:cubicBezTo>
                <a:cubicBezTo>
                  <a:pt x="2845671" y="237602"/>
                  <a:pt x="2845670" y="410404"/>
                  <a:pt x="2845670" y="583205"/>
                </a:cubicBezTo>
                <a:cubicBezTo>
                  <a:pt x="2845670" y="618994"/>
                  <a:pt x="2816658" y="648006"/>
                  <a:pt x="2780869"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Java </a:t>
            </a:r>
            <a:r>
              <a:rPr lang="en-IN" sz="2400" kern="1200" dirty="0" err="1"/>
              <a:t>Datatypes</a:t>
            </a:r>
            <a:endParaRPr lang="en-IN" sz="2400" kern="1200" dirty="0"/>
          </a:p>
        </p:txBody>
      </p:sp>
      <p:grpSp>
        <p:nvGrpSpPr>
          <p:cNvPr id="5" name="Group 4"/>
          <p:cNvGrpSpPr/>
          <p:nvPr/>
        </p:nvGrpSpPr>
        <p:grpSpPr>
          <a:xfrm>
            <a:off x="197037" y="3559513"/>
            <a:ext cx="7047652" cy="1650477"/>
            <a:chOff x="197037" y="3559513"/>
            <a:chExt cx="7047652" cy="1650477"/>
          </a:xfrm>
        </p:grpSpPr>
        <p:sp>
          <p:nvSpPr>
            <p:cNvPr id="6" name="Freeform 5"/>
            <p:cNvSpPr/>
            <p:nvPr/>
          </p:nvSpPr>
          <p:spPr>
            <a:xfrm>
              <a:off x="2507640" y="3559513"/>
              <a:ext cx="333913" cy="1002471"/>
            </a:xfrm>
            <a:custGeom>
              <a:avLst/>
              <a:gdLst/>
              <a:ahLst/>
              <a:cxnLst/>
              <a:rect l="0" t="0" r="0" b="0"/>
              <a:pathLst>
                <a:path>
                  <a:moveTo>
                    <a:pt x="0" y="0"/>
                  </a:moveTo>
                  <a:lnTo>
                    <a:pt x="0" y="501235"/>
                  </a:lnTo>
                  <a:lnTo>
                    <a:pt x="333913" y="501235"/>
                  </a:lnTo>
                  <a:lnTo>
                    <a:pt x="333913"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grpSp>
          <p:nvGrpSpPr>
            <p:cNvPr id="7" name="Group 6"/>
            <p:cNvGrpSpPr/>
            <p:nvPr/>
          </p:nvGrpSpPr>
          <p:grpSpPr>
            <a:xfrm>
              <a:off x="197037" y="3559513"/>
              <a:ext cx="7047652" cy="1650477"/>
              <a:chOff x="197037" y="3559513"/>
              <a:chExt cx="7047652" cy="1650477"/>
            </a:xfrm>
          </p:grpSpPr>
          <p:sp>
            <p:nvSpPr>
              <p:cNvPr id="8" name="Freeform 7"/>
              <p:cNvSpPr/>
              <p:nvPr/>
            </p:nvSpPr>
            <p:spPr>
              <a:xfrm>
                <a:off x="867391" y="3559513"/>
                <a:ext cx="1640248" cy="1002471"/>
              </a:xfrm>
              <a:custGeom>
                <a:avLst/>
                <a:gdLst/>
                <a:ahLst/>
                <a:cxnLst/>
                <a:rect l="0" t="0" r="0" b="0"/>
                <a:pathLst>
                  <a:path>
                    <a:moveTo>
                      <a:pt x="1640248" y="0"/>
                    </a:moveTo>
                    <a:lnTo>
                      <a:pt x="1640248" y="501235"/>
                    </a:lnTo>
                    <a:lnTo>
                      <a:pt x="0" y="501235"/>
                    </a:lnTo>
                    <a:lnTo>
                      <a:pt x="0"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9" name="Freeform 8"/>
              <p:cNvSpPr/>
              <p:nvPr/>
            </p:nvSpPr>
            <p:spPr>
              <a:xfrm>
                <a:off x="197037" y="4561985"/>
                <a:ext cx="1340709" cy="648005"/>
              </a:xfrm>
              <a:custGeom>
                <a:avLst/>
                <a:gdLst>
                  <a:gd name="connsiteX0" fmla="*/ 0 w 1340709"/>
                  <a:gd name="connsiteY0" fmla="*/ 64801 h 648005"/>
                  <a:gd name="connsiteX1" fmla="*/ 64801 w 1340709"/>
                  <a:gd name="connsiteY1" fmla="*/ 0 h 648005"/>
                  <a:gd name="connsiteX2" fmla="*/ 1275909 w 1340709"/>
                  <a:gd name="connsiteY2" fmla="*/ 0 h 648005"/>
                  <a:gd name="connsiteX3" fmla="*/ 1340710 w 1340709"/>
                  <a:gd name="connsiteY3" fmla="*/ 64801 h 648005"/>
                  <a:gd name="connsiteX4" fmla="*/ 1340709 w 1340709"/>
                  <a:gd name="connsiteY4" fmla="*/ 583205 h 648005"/>
                  <a:gd name="connsiteX5" fmla="*/ 1275908 w 1340709"/>
                  <a:gd name="connsiteY5" fmla="*/ 648006 h 648005"/>
                  <a:gd name="connsiteX6" fmla="*/ 64801 w 1340709"/>
                  <a:gd name="connsiteY6" fmla="*/ 648005 h 648005"/>
                  <a:gd name="connsiteX7" fmla="*/ 0 w 1340709"/>
                  <a:gd name="connsiteY7" fmla="*/ 583204 h 648005"/>
                  <a:gd name="connsiteX8" fmla="*/ 0 w 1340709"/>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0709" h="648005">
                    <a:moveTo>
                      <a:pt x="0" y="64801"/>
                    </a:moveTo>
                    <a:cubicBezTo>
                      <a:pt x="0" y="29012"/>
                      <a:pt x="29012" y="0"/>
                      <a:pt x="64801" y="0"/>
                    </a:cubicBezTo>
                    <a:lnTo>
                      <a:pt x="1275909" y="0"/>
                    </a:lnTo>
                    <a:cubicBezTo>
                      <a:pt x="1311698" y="0"/>
                      <a:pt x="1340710" y="29012"/>
                      <a:pt x="1340710" y="64801"/>
                    </a:cubicBezTo>
                    <a:cubicBezTo>
                      <a:pt x="1340710" y="237602"/>
                      <a:pt x="1340709" y="410404"/>
                      <a:pt x="1340709" y="583205"/>
                    </a:cubicBezTo>
                    <a:cubicBezTo>
                      <a:pt x="1340709" y="618994"/>
                      <a:pt x="1311697" y="648006"/>
                      <a:pt x="1275908"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Integers</a:t>
                </a:r>
              </a:p>
            </p:txBody>
          </p:sp>
          <p:sp>
            <p:nvSpPr>
              <p:cNvPr id="10" name="Freeform 9"/>
              <p:cNvSpPr/>
              <p:nvPr/>
            </p:nvSpPr>
            <p:spPr>
              <a:xfrm>
                <a:off x="1802497" y="4561985"/>
                <a:ext cx="2078112" cy="648005"/>
              </a:xfrm>
              <a:custGeom>
                <a:avLst/>
                <a:gdLst>
                  <a:gd name="connsiteX0" fmla="*/ 0 w 2078112"/>
                  <a:gd name="connsiteY0" fmla="*/ 64801 h 648005"/>
                  <a:gd name="connsiteX1" fmla="*/ 64801 w 2078112"/>
                  <a:gd name="connsiteY1" fmla="*/ 0 h 648005"/>
                  <a:gd name="connsiteX2" fmla="*/ 2013312 w 2078112"/>
                  <a:gd name="connsiteY2" fmla="*/ 0 h 648005"/>
                  <a:gd name="connsiteX3" fmla="*/ 2078113 w 2078112"/>
                  <a:gd name="connsiteY3" fmla="*/ 64801 h 648005"/>
                  <a:gd name="connsiteX4" fmla="*/ 2078112 w 2078112"/>
                  <a:gd name="connsiteY4" fmla="*/ 583205 h 648005"/>
                  <a:gd name="connsiteX5" fmla="*/ 2013311 w 2078112"/>
                  <a:gd name="connsiteY5" fmla="*/ 648006 h 648005"/>
                  <a:gd name="connsiteX6" fmla="*/ 64801 w 2078112"/>
                  <a:gd name="connsiteY6" fmla="*/ 648005 h 648005"/>
                  <a:gd name="connsiteX7" fmla="*/ 0 w 2078112"/>
                  <a:gd name="connsiteY7" fmla="*/ 583204 h 648005"/>
                  <a:gd name="connsiteX8" fmla="*/ 0 w 2078112"/>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8112" h="648005">
                    <a:moveTo>
                      <a:pt x="0" y="64801"/>
                    </a:moveTo>
                    <a:cubicBezTo>
                      <a:pt x="0" y="29012"/>
                      <a:pt x="29012" y="0"/>
                      <a:pt x="64801" y="0"/>
                    </a:cubicBezTo>
                    <a:lnTo>
                      <a:pt x="2013312" y="0"/>
                    </a:lnTo>
                    <a:cubicBezTo>
                      <a:pt x="2049101" y="0"/>
                      <a:pt x="2078113" y="29012"/>
                      <a:pt x="2078113" y="64801"/>
                    </a:cubicBezTo>
                    <a:cubicBezTo>
                      <a:pt x="2078113" y="237602"/>
                      <a:pt x="2078112" y="410404"/>
                      <a:pt x="2078112" y="583205"/>
                    </a:cubicBezTo>
                    <a:cubicBezTo>
                      <a:pt x="2078112" y="618994"/>
                      <a:pt x="2049100" y="648006"/>
                      <a:pt x="2013311"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Floating-point numbers</a:t>
                </a:r>
              </a:p>
            </p:txBody>
          </p:sp>
          <p:sp>
            <p:nvSpPr>
              <p:cNvPr id="11" name="Freeform 10"/>
              <p:cNvSpPr/>
              <p:nvPr/>
            </p:nvSpPr>
            <p:spPr>
              <a:xfrm>
                <a:off x="2507640" y="3559513"/>
                <a:ext cx="2406770" cy="1002471"/>
              </a:xfrm>
              <a:custGeom>
                <a:avLst/>
                <a:gdLst/>
                <a:ahLst/>
                <a:cxnLst/>
                <a:rect l="0" t="0" r="0" b="0"/>
                <a:pathLst>
                  <a:path>
                    <a:moveTo>
                      <a:pt x="0" y="0"/>
                    </a:moveTo>
                    <a:lnTo>
                      <a:pt x="0" y="501235"/>
                    </a:lnTo>
                    <a:lnTo>
                      <a:pt x="2406770" y="501235"/>
                    </a:lnTo>
                    <a:lnTo>
                      <a:pt x="2406770"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2" name="Freeform 11"/>
              <p:cNvSpPr/>
              <p:nvPr/>
            </p:nvSpPr>
            <p:spPr>
              <a:xfrm>
                <a:off x="4145361" y="4561985"/>
                <a:ext cx="1538099" cy="648005"/>
              </a:xfrm>
              <a:custGeom>
                <a:avLst/>
                <a:gdLst>
                  <a:gd name="connsiteX0" fmla="*/ 0 w 1538099"/>
                  <a:gd name="connsiteY0" fmla="*/ 64801 h 648005"/>
                  <a:gd name="connsiteX1" fmla="*/ 64801 w 1538099"/>
                  <a:gd name="connsiteY1" fmla="*/ 0 h 648005"/>
                  <a:gd name="connsiteX2" fmla="*/ 1473299 w 1538099"/>
                  <a:gd name="connsiteY2" fmla="*/ 0 h 648005"/>
                  <a:gd name="connsiteX3" fmla="*/ 1538100 w 1538099"/>
                  <a:gd name="connsiteY3" fmla="*/ 64801 h 648005"/>
                  <a:gd name="connsiteX4" fmla="*/ 1538099 w 1538099"/>
                  <a:gd name="connsiteY4" fmla="*/ 583205 h 648005"/>
                  <a:gd name="connsiteX5" fmla="*/ 1473298 w 1538099"/>
                  <a:gd name="connsiteY5" fmla="*/ 648006 h 648005"/>
                  <a:gd name="connsiteX6" fmla="*/ 64801 w 1538099"/>
                  <a:gd name="connsiteY6" fmla="*/ 648005 h 648005"/>
                  <a:gd name="connsiteX7" fmla="*/ 0 w 1538099"/>
                  <a:gd name="connsiteY7" fmla="*/ 583204 h 648005"/>
                  <a:gd name="connsiteX8" fmla="*/ 0 w 1538099"/>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99" h="648005">
                    <a:moveTo>
                      <a:pt x="0" y="64801"/>
                    </a:moveTo>
                    <a:cubicBezTo>
                      <a:pt x="0" y="29012"/>
                      <a:pt x="29012" y="0"/>
                      <a:pt x="64801" y="0"/>
                    </a:cubicBezTo>
                    <a:lnTo>
                      <a:pt x="1473299" y="0"/>
                    </a:lnTo>
                    <a:cubicBezTo>
                      <a:pt x="1509088" y="0"/>
                      <a:pt x="1538100" y="29012"/>
                      <a:pt x="1538100" y="64801"/>
                    </a:cubicBezTo>
                    <a:cubicBezTo>
                      <a:pt x="1538100" y="237602"/>
                      <a:pt x="1538099" y="410404"/>
                      <a:pt x="1538099" y="583205"/>
                    </a:cubicBezTo>
                    <a:cubicBezTo>
                      <a:pt x="1538099" y="618994"/>
                      <a:pt x="1509087" y="648006"/>
                      <a:pt x="1473298"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Characters</a:t>
                </a:r>
              </a:p>
            </p:txBody>
          </p:sp>
          <p:sp>
            <p:nvSpPr>
              <p:cNvPr id="13" name="Freeform 12"/>
              <p:cNvSpPr/>
              <p:nvPr/>
            </p:nvSpPr>
            <p:spPr>
              <a:xfrm>
                <a:off x="2507640" y="3559513"/>
                <a:ext cx="4088809" cy="1002471"/>
              </a:xfrm>
              <a:custGeom>
                <a:avLst/>
                <a:gdLst/>
                <a:ahLst/>
                <a:cxnLst/>
                <a:rect l="0" t="0" r="0" b="0"/>
                <a:pathLst>
                  <a:path>
                    <a:moveTo>
                      <a:pt x="0" y="0"/>
                    </a:moveTo>
                    <a:lnTo>
                      <a:pt x="0" y="501235"/>
                    </a:lnTo>
                    <a:lnTo>
                      <a:pt x="4088809" y="501235"/>
                    </a:lnTo>
                    <a:lnTo>
                      <a:pt x="4088809"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948211" y="4561985"/>
                <a:ext cx="1296478" cy="648005"/>
              </a:xfrm>
              <a:custGeom>
                <a:avLst/>
                <a:gdLst>
                  <a:gd name="connsiteX0" fmla="*/ 0 w 1296478"/>
                  <a:gd name="connsiteY0" fmla="*/ 64801 h 648005"/>
                  <a:gd name="connsiteX1" fmla="*/ 64801 w 1296478"/>
                  <a:gd name="connsiteY1" fmla="*/ 0 h 648005"/>
                  <a:gd name="connsiteX2" fmla="*/ 1231678 w 1296478"/>
                  <a:gd name="connsiteY2" fmla="*/ 0 h 648005"/>
                  <a:gd name="connsiteX3" fmla="*/ 1296479 w 1296478"/>
                  <a:gd name="connsiteY3" fmla="*/ 64801 h 648005"/>
                  <a:gd name="connsiteX4" fmla="*/ 1296478 w 1296478"/>
                  <a:gd name="connsiteY4" fmla="*/ 583205 h 648005"/>
                  <a:gd name="connsiteX5" fmla="*/ 1231677 w 1296478"/>
                  <a:gd name="connsiteY5" fmla="*/ 648006 h 648005"/>
                  <a:gd name="connsiteX6" fmla="*/ 64801 w 1296478"/>
                  <a:gd name="connsiteY6" fmla="*/ 648005 h 648005"/>
                  <a:gd name="connsiteX7" fmla="*/ 0 w 1296478"/>
                  <a:gd name="connsiteY7" fmla="*/ 583204 h 648005"/>
                  <a:gd name="connsiteX8" fmla="*/ 0 w 1296478"/>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6478" h="648005">
                    <a:moveTo>
                      <a:pt x="0" y="64801"/>
                    </a:moveTo>
                    <a:cubicBezTo>
                      <a:pt x="0" y="29012"/>
                      <a:pt x="29012" y="0"/>
                      <a:pt x="64801" y="0"/>
                    </a:cubicBezTo>
                    <a:lnTo>
                      <a:pt x="1231678" y="0"/>
                    </a:lnTo>
                    <a:cubicBezTo>
                      <a:pt x="1267467" y="0"/>
                      <a:pt x="1296479" y="29012"/>
                      <a:pt x="1296479" y="64801"/>
                    </a:cubicBezTo>
                    <a:cubicBezTo>
                      <a:pt x="1296479" y="237602"/>
                      <a:pt x="1296478" y="410404"/>
                      <a:pt x="1296478" y="583205"/>
                    </a:cubicBezTo>
                    <a:cubicBezTo>
                      <a:pt x="1296478" y="618994"/>
                      <a:pt x="1267466" y="648006"/>
                      <a:pt x="1231677"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Boolean</a:t>
                </a:r>
              </a:p>
            </p:txBody>
          </p:sp>
        </p:grpSp>
      </p:grpSp>
      <p:grpSp>
        <p:nvGrpSpPr>
          <p:cNvPr id="15" name="Group 14"/>
          <p:cNvGrpSpPr/>
          <p:nvPr/>
        </p:nvGrpSpPr>
        <p:grpSpPr>
          <a:xfrm>
            <a:off x="1813811" y="2113118"/>
            <a:ext cx="7144524" cy="1449384"/>
            <a:chOff x="1813811" y="2113118"/>
            <a:chExt cx="7144524" cy="1449384"/>
          </a:xfrm>
        </p:grpSpPr>
        <p:sp>
          <p:nvSpPr>
            <p:cNvPr id="16" name="Freeform 15"/>
            <p:cNvSpPr/>
            <p:nvPr/>
          </p:nvSpPr>
          <p:spPr>
            <a:xfrm>
              <a:off x="2507640" y="2113118"/>
              <a:ext cx="2317923" cy="798389"/>
            </a:xfrm>
            <a:custGeom>
              <a:avLst/>
              <a:gdLst/>
              <a:ahLst/>
              <a:cxnLst/>
              <a:rect l="0" t="0" r="0" b="0"/>
              <a:pathLst>
                <a:path>
                  <a:moveTo>
                    <a:pt x="2317923" y="0"/>
                  </a:moveTo>
                  <a:lnTo>
                    <a:pt x="2317923" y="399194"/>
                  </a:lnTo>
                  <a:lnTo>
                    <a:pt x="0" y="399194"/>
                  </a:lnTo>
                  <a:lnTo>
                    <a:pt x="0" y="798389"/>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7" name="Freeform 16"/>
            <p:cNvSpPr/>
            <p:nvPr/>
          </p:nvSpPr>
          <p:spPr>
            <a:xfrm>
              <a:off x="1813811" y="2911508"/>
              <a:ext cx="1387658" cy="648005"/>
            </a:xfrm>
            <a:custGeom>
              <a:avLst/>
              <a:gdLst>
                <a:gd name="connsiteX0" fmla="*/ 0 w 1387658"/>
                <a:gd name="connsiteY0" fmla="*/ 64801 h 648005"/>
                <a:gd name="connsiteX1" fmla="*/ 64801 w 1387658"/>
                <a:gd name="connsiteY1" fmla="*/ 0 h 648005"/>
                <a:gd name="connsiteX2" fmla="*/ 1322858 w 1387658"/>
                <a:gd name="connsiteY2" fmla="*/ 0 h 648005"/>
                <a:gd name="connsiteX3" fmla="*/ 1387659 w 1387658"/>
                <a:gd name="connsiteY3" fmla="*/ 64801 h 648005"/>
                <a:gd name="connsiteX4" fmla="*/ 1387658 w 1387658"/>
                <a:gd name="connsiteY4" fmla="*/ 583205 h 648005"/>
                <a:gd name="connsiteX5" fmla="*/ 1322857 w 1387658"/>
                <a:gd name="connsiteY5" fmla="*/ 648006 h 648005"/>
                <a:gd name="connsiteX6" fmla="*/ 64801 w 1387658"/>
                <a:gd name="connsiteY6" fmla="*/ 648005 h 648005"/>
                <a:gd name="connsiteX7" fmla="*/ 0 w 1387658"/>
                <a:gd name="connsiteY7" fmla="*/ 583204 h 648005"/>
                <a:gd name="connsiteX8" fmla="*/ 0 w 1387658"/>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58" h="648005">
                  <a:moveTo>
                    <a:pt x="0" y="64801"/>
                  </a:moveTo>
                  <a:cubicBezTo>
                    <a:pt x="0" y="29012"/>
                    <a:pt x="29012" y="0"/>
                    <a:pt x="64801" y="0"/>
                  </a:cubicBezTo>
                  <a:lnTo>
                    <a:pt x="1322858" y="0"/>
                  </a:lnTo>
                  <a:cubicBezTo>
                    <a:pt x="1358647" y="0"/>
                    <a:pt x="1387659" y="29012"/>
                    <a:pt x="1387659" y="64801"/>
                  </a:cubicBezTo>
                  <a:cubicBezTo>
                    <a:pt x="1387659" y="237602"/>
                    <a:pt x="1387658" y="410404"/>
                    <a:pt x="1387658" y="583205"/>
                  </a:cubicBezTo>
                  <a:cubicBezTo>
                    <a:pt x="1387658" y="618994"/>
                    <a:pt x="1358646" y="648006"/>
                    <a:pt x="1322857"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Primitive</a:t>
              </a:r>
            </a:p>
          </p:txBody>
        </p:sp>
        <p:sp>
          <p:nvSpPr>
            <p:cNvPr id="18" name="Freeform 17"/>
            <p:cNvSpPr/>
            <p:nvPr/>
          </p:nvSpPr>
          <p:spPr>
            <a:xfrm>
              <a:off x="4825564" y="2113118"/>
              <a:ext cx="3125128" cy="801378"/>
            </a:xfrm>
            <a:custGeom>
              <a:avLst/>
              <a:gdLst/>
              <a:ahLst/>
              <a:cxnLst/>
              <a:rect l="0" t="0" r="0" b="0"/>
              <a:pathLst>
                <a:path>
                  <a:moveTo>
                    <a:pt x="0" y="0"/>
                  </a:moveTo>
                  <a:lnTo>
                    <a:pt x="0" y="400689"/>
                  </a:lnTo>
                  <a:lnTo>
                    <a:pt x="3125128" y="400689"/>
                  </a:lnTo>
                  <a:lnTo>
                    <a:pt x="3125128" y="801378"/>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943049" y="2914497"/>
              <a:ext cx="2015286" cy="648005"/>
            </a:xfrm>
            <a:custGeom>
              <a:avLst/>
              <a:gdLst>
                <a:gd name="connsiteX0" fmla="*/ 0 w 2015286"/>
                <a:gd name="connsiteY0" fmla="*/ 64801 h 648005"/>
                <a:gd name="connsiteX1" fmla="*/ 64801 w 2015286"/>
                <a:gd name="connsiteY1" fmla="*/ 0 h 648005"/>
                <a:gd name="connsiteX2" fmla="*/ 1950486 w 2015286"/>
                <a:gd name="connsiteY2" fmla="*/ 0 h 648005"/>
                <a:gd name="connsiteX3" fmla="*/ 2015287 w 2015286"/>
                <a:gd name="connsiteY3" fmla="*/ 64801 h 648005"/>
                <a:gd name="connsiteX4" fmla="*/ 2015286 w 2015286"/>
                <a:gd name="connsiteY4" fmla="*/ 583205 h 648005"/>
                <a:gd name="connsiteX5" fmla="*/ 1950485 w 2015286"/>
                <a:gd name="connsiteY5" fmla="*/ 648006 h 648005"/>
                <a:gd name="connsiteX6" fmla="*/ 64801 w 2015286"/>
                <a:gd name="connsiteY6" fmla="*/ 648005 h 648005"/>
                <a:gd name="connsiteX7" fmla="*/ 0 w 2015286"/>
                <a:gd name="connsiteY7" fmla="*/ 583204 h 648005"/>
                <a:gd name="connsiteX8" fmla="*/ 0 w 2015286"/>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5286" h="648005">
                  <a:moveTo>
                    <a:pt x="0" y="64801"/>
                  </a:moveTo>
                  <a:cubicBezTo>
                    <a:pt x="0" y="29012"/>
                    <a:pt x="29012" y="0"/>
                    <a:pt x="64801" y="0"/>
                  </a:cubicBezTo>
                  <a:lnTo>
                    <a:pt x="1950486" y="0"/>
                  </a:lnTo>
                  <a:cubicBezTo>
                    <a:pt x="1986275" y="0"/>
                    <a:pt x="2015287" y="29012"/>
                    <a:pt x="2015287" y="64801"/>
                  </a:cubicBezTo>
                  <a:cubicBezTo>
                    <a:pt x="2015287" y="237602"/>
                    <a:pt x="2015286" y="410404"/>
                    <a:pt x="2015286" y="583205"/>
                  </a:cubicBezTo>
                  <a:cubicBezTo>
                    <a:pt x="2015286" y="618994"/>
                    <a:pt x="1986274" y="648006"/>
                    <a:pt x="1950485"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Non-primitive</a:t>
              </a:r>
            </a:p>
          </p:txBody>
        </p:sp>
      </p:grpSp>
      <p:grpSp>
        <p:nvGrpSpPr>
          <p:cNvPr id="20" name="Group 19"/>
          <p:cNvGrpSpPr/>
          <p:nvPr/>
        </p:nvGrpSpPr>
        <p:grpSpPr>
          <a:xfrm>
            <a:off x="7509441" y="3562502"/>
            <a:ext cx="1376864" cy="1647488"/>
            <a:chOff x="7509441" y="3562502"/>
            <a:chExt cx="882504" cy="1647488"/>
          </a:xfrm>
        </p:grpSpPr>
        <p:sp>
          <p:nvSpPr>
            <p:cNvPr id="21" name="Freeform 20"/>
            <p:cNvSpPr/>
            <p:nvPr/>
          </p:nvSpPr>
          <p:spPr>
            <a:xfrm>
              <a:off x="7904973" y="3562502"/>
              <a:ext cx="91440" cy="999483"/>
            </a:xfrm>
            <a:custGeom>
              <a:avLst/>
              <a:gdLst/>
              <a:ahLst/>
              <a:cxnLst/>
              <a:rect l="0" t="0" r="0" b="0"/>
              <a:pathLst>
                <a:path>
                  <a:moveTo>
                    <a:pt x="45720" y="0"/>
                  </a:moveTo>
                  <a:lnTo>
                    <a:pt x="45720" y="999483"/>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2" name="Freeform 21"/>
            <p:cNvSpPr/>
            <p:nvPr/>
          </p:nvSpPr>
          <p:spPr>
            <a:xfrm>
              <a:off x="7509441" y="4561985"/>
              <a:ext cx="882504" cy="648005"/>
            </a:xfrm>
            <a:custGeom>
              <a:avLst/>
              <a:gdLst>
                <a:gd name="connsiteX0" fmla="*/ 0 w 882504"/>
                <a:gd name="connsiteY0" fmla="*/ 64801 h 648005"/>
                <a:gd name="connsiteX1" fmla="*/ 64801 w 882504"/>
                <a:gd name="connsiteY1" fmla="*/ 0 h 648005"/>
                <a:gd name="connsiteX2" fmla="*/ 817704 w 882504"/>
                <a:gd name="connsiteY2" fmla="*/ 0 h 648005"/>
                <a:gd name="connsiteX3" fmla="*/ 882505 w 882504"/>
                <a:gd name="connsiteY3" fmla="*/ 64801 h 648005"/>
                <a:gd name="connsiteX4" fmla="*/ 882504 w 882504"/>
                <a:gd name="connsiteY4" fmla="*/ 583205 h 648005"/>
                <a:gd name="connsiteX5" fmla="*/ 817703 w 882504"/>
                <a:gd name="connsiteY5" fmla="*/ 648006 h 648005"/>
                <a:gd name="connsiteX6" fmla="*/ 64801 w 882504"/>
                <a:gd name="connsiteY6" fmla="*/ 648005 h 648005"/>
                <a:gd name="connsiteX7" fmla="*/ 0 w 882504"/>
                <a:gd name="connsiteY7" fmla="*/ 583204 h 648005"/>
                <a:gd name="connsiteX8" fmla="*/ 0 w 882504"/>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2504" h="648005">
                  <a:moveTo>
                    <a:pt x="0" y="64801"/>
                  </a:moveTo>
                  <a:cubicBezTo>
                    <a:pt x="0" y="29012"/>
                    <a:pt x="29012" y="0"/>
                    <a:pt x="64801" y="0"/>
                  </a:cubicBezTo>
                  <a:lnTo>
                    <a:pt x="817704" y="0"/>
                  </a:lnTo>
                  <a:cubicBezTo>
                    <a:pt x="853493" y="0"/>
                    <a:pt x="882505" y="29012"/>
                    <a:pt x="882505" y="64801"/>
                  </a:cubicBezTo>
                  <a:cubicBezTo>
                    <a:pt x="882505" y="237602"/>
                    <a:pt x="882504" y="410404"/>
                    <a:pt x="882504" y="583205"/>
                  </a:cubicBezTo>
                  <a:cubicBezTo>
                    <a:pt x="882504" y="618994"/>
                    <a:pt x="853492" y="648006"/>
                    <a:pt x="817703"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a:t>Class</a:t>
              </a:r>
              <a:endParaRPr lang="en-IN" sz="2400" kern="1200" dirty="0"/>
            </a:p>
          </p:txBody>
        </p:sp>
      </p:grpSp>
    </p:spTree>
    <p:extLst>
      <p:ext uri="{BB962C8B-B14F-4D97-AF65-F5344CB8AC3E}">
        <p14:creationId xmlns:p14="http://schemas.microsoft.com/office/powerpoint/2010/main" val="396523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Data Types</a:t>
            </a:r>
          </a:p>
        </p:txBody>
      </p:sp>
      <p:graphicFrame>
        <p:nvGraphicFramePr>
          <p:cNvPr id="4" name="Content Placeholder 4"/>
          <p:cNvGraphicFramePr>
            <a:graphicFrameLocks/>
          </p:cNvGraphicFramePr>
          <p:nvPr/>
        </p:nvGraphicFramePr>
        <p:xfrm>
          <a:off x="182187" y="879304"/>
          <a:ext cx="8763001" cy="2240806"/>
        </p:xfrm>
        <a:graphic>
          <a:graphicData uri="http://schemas.openxmlformats.org/drawingml/2006/table">
            <a:tbl>
              <a:tblPr firstRow="1"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391337">
                <a:tc>
                  <a:txBody>
                    <a:bodyPr/>
                    <a:lstStyle/>
                    <a:p>
                      <a:r>
                        <a:rPr lang="en-IN" dirty="0"/>
                        <a:t>Data Type</a:t>
                      </a:r>
                      <a:endParaRPr lang="en-US" b="1" dirty="0">
                        <a:solidFill>
                          <a:schemeClr val="tx2"/>
                        </a:solidFill>
                        <a:latin typeface="+mj-lt"/>
                      </a:endParaRPr>
                    </a:p>
                  </a:txBody>
                  <a:tcPr/>
                </a:tc>
                <a:tc>
                  <a:txBody>
                    <a:bodyPr/>
                    <a:lstStyle/>
                    <a:p>
                      <a:r>
                        <a:rPr lang="en-IN" dirty="0"/>
                        <a:t>Size</a:t>
                      </a:r>
                      <a:endParaRPr lang="en-US" b="1" dirty="0">
                        <a:solidFill>
                          <a:schemeClr val="tx2"/>
                        </a:solidFill>
                        <a:latin typeface="+mj-lt"/>
                      </a:endParaRPr>
                    </a:p>
                  </a:txBody>
                  <a:tcPr/>
                </a:tc>
                <a:tc>
                  <a:txBody>
                    <a:bodyPr/>
                    <a:lstStyle/>
                    <a:p>
                      <a:r>
                        <a:rPr lang="en-IN" dirty="0"/>
                        <a:t>Range</a:t>
                      </a:r>
                      <a:endParaRPr lang="en-US" b="1" dirty="0">
                        <a:solidFill>
                          <a:schemeClr val="tx2"/>
                        </a:solidFill>
                        <a:latin typeface="+mj-lt"/>
                      </a:endParaRPr>
                    </a:p>
                  </a:txBody>
                  <a:tcPr/>
                </a:tc>
                <a:tc>
                  <a:txBody>
                    <a:bodyPr/>
                    <a:lstStyle/>
                    <a:p>
                      <a:r>
                        <a:rPr lang="en-IN" dirty="0"/>
                        <a:t>Example</a:t>
                      </a:r>
                      <a:endParaRPr lang="en-US" b="1" dirty="0">
                        <a:solidFill>
                          <a:schemeClr val="tx2"/>
                        </a:solidFill>
                        <a:latin typeface="+mj-lt"/>
                      </a:endParaRPr>
                    </a:p>
                  </a:txBody>
                  <a:tcPr/>
                </a:tc>
                <a:extLst>
                  <a:ext uri="{0D108BD9-81ED-4DB2-BD59-A6C34878D82A}">
                    <a16:rowId xmlns:a16="http://schemas.microsoft.com/office/drawing/2014/main" val="10000"/>
                  </a:ext>
                </a:extLst>
              </a:tr>
              <a:tr h="391337">
                <a:tc>
                  <a:txBody>
                    <a:bodyPr/>
                    <a:lstStyle/>
                    <a:p>
                      <a:r>
                        <a:rPr lang="en-IN" dirty="0"/>
                        <a:t>byte</a:t>
                      </a:r>
                      <a:endParaRPr lang="en-US" dirty="0">
                        <a:latin typeface="+mj-lt"/>
                      </a:endParaRPr>
                    </a:p>
                  </a:txBody>
                  <a:tcPr>
                    <a:solidFill>
                      <a:schemeClr val="accent3">
                        <a:lumMod val="40000"/>
                        <a:lumOff val="60000"/>
                      </a:schemeClr>
                    </a:solidFill>
                  </a:tcPr>
                </a:tc>
                <a:tc>
                  <a:txBody>
                    <a:bodyPr/>
                    <a:lstStyle/>
                    <a:p>
                      <a:r>
                        <a:rPr lang="en-IN" dirty="0"/>
                        <a:t>1</a:t>
                      </a:r>
                      <a:r>
                        <a:rPr lang="en-IN" baseline="0" dirty="0"/>
                        <a:t> Byte</a:t>
                      </a:r>
                      <a:endParaRPr lang="en-US" dirty="0">
                        <a:latin typeface="+mj-lt"/>
                        <a:cs typeface="Mongolian Baiti" pitchFamily="66" charset="0"/>
                      </a:endParaRPr>
                    </a:p>
                  </a:txBody>
                  <a:tcPr>
                    <a:solidFill>
                      <a:schemeClr val="accent3">
                        <a:lumMod val="40000"/>
                        <a:lumOff val="60000"/>
                      </a:schemeClr>
                    </a:solidFill>
                  </a:tcPr>
                </a:tc>
                <a:tc>
                  <a:txBody>
                    <a:bodyPr/>
                    <a:lstStyle/>
                    <a:p>
                      <a:r>
                        <a:rPr lang="en-IN" dirty="0"/>
                        <a:t>-128 to 127</a:t>
                      </a:r>
                      <a:endParaRPr lang="en-US" dirty="0">
                        <a:latin typeface="+mj-lt"/>
                      </a:endParaRPr>
                    </a:p>
                  </a:txBody>
                  <a:tcPr>
                    <a:solidFill>
                      <a:schemeClr val="accent3">
                        <a:lumMod val="40000"/>
                        <a:lumOff val="60000"/>
                      </a:schemeClr>
                    </a:solidFill>
                  </a:tcPr>
                </a:tc>
                <a:tc>
                  <a:txBody>
                    <a:bodyPr/>
                    <a:lstStyle/>
                    <a:p>
                      <a:r>
                        <a:rPr lang="en-IN" dirty="0"/>
                        <a:t>byte  a = 10;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1"/>
                  </a:ext>
                </a:extLst>
              </a:tr>
              <a:tr h="391337">
                <a:tc>
                  <a:txBody>
                    <a:bodyPr/>
                    <a:lstStyle/>
                    <a:p>
                      <a:r>
                        <a:rPr lang="en-IN" dirty="0"/>
                        <a:t>short</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a:t>2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IN" dirty="0"/>
                        <a:t>-32,768 to 32,767</a:t>
                      </a:r>
                      <a:endParaRPr lang="en-US" dirty="0">
                        <a:latin typeface="+mj-lt"/>
                      </a:endParaRPr>
                    </a:p>
                  </a:txBody>
                  <a:tcPr>
                    <a:solidFill>
                      <a:schemeClr val="accent3">
                        <a:lumMod val="40000"/>
                        <a:lumOff val="60000"/>
                      </a:schemeClr>
                    </a:solidFill>
                  </a:tcPr>
                </a:tc>
                <a:tc>
                  <a:txBody>
                    <a:bodyPr/>
                    <a:lstStyle/>
                    <a:p>
                      <a:r>
                        <a:rPr lang="en-IN" dirty="0"/>
                        <a:t>short a = 200;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2"/>
                  </a:ext>
                </a:extLst>
              </a:tr>
              <a:tr h="391337">
                <a:tc>
                  <a:txBody>
                    <a:bodyPr/>
                    <a:lstStyle/>
                    <a:p>
                      <a:r>
                        <a:rPr lang="en-IN" dirty="0" err="1"/>
                        <a:t>int</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a:t>4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IN" dirty="0"/>
                        <a:t>-2,147,483,648</a:t>
                      </a:r>
                      <a:r>
                        <a:rPr lang="en-IN" baseline="0" dirty="0"/>
                        <a:t> to </a:t>
                      </a:r>
                      <a:r>
                        <a:rPr lang="en-IN" dirty="0"/>
                        <a:t>2,147,483,647</a:t>
                      </a:r>
                      <a:endParaRPr lang="en-IN" baseline="0" dirty="0">
                        <a:latin typeface="+mj-lt"/>
                      </a:endParaRPr>
                    </a:p>
                  </a:txBody>
                  <a:tcPr>
                    <a:solidFill>
                      <a:schemeClr val="accent3">
                        <a:lumMod val="40000"/>
                        <a:lumOff val="60000"/>
                      </a:schemeClr>
                    </a:solidFill>
                  </a:tcPr>
                </a:tc>
                <a:tc>
                  <a:txBody>
                    <a:bodyPr/>
                    <a:lstStyle/>
                    <a:p>
                      <a:r>
                        <a:rPr lang="en-IN" dirty="0" err="1"/>
                        <a:t>int</a:t>
                      </a:r>
                      <a:r>
                        <a:rPr lang="en-IN" dirty="0"/>
                        <a:t> a = 50000;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3"/>
                  </a:ext>
                </a:extLst>
              </a:tr>
              <a:tr h="675458">
                <a:tc>
                  <a:txBody>
                    <a:bodyPr/>
                    <a:lstStyle/>
                    <a:p>
                      <a:r>
                        <a:rPr lang="en-IN" dirty="0"/>
                        <a:t>long</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a:t>8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US" sz="1800" kern="1200" dirty="0"/>
                        <a:t>-9,223,372,036,854,775,808 to 9,223,372,036,854,775,807</a:t>
                      </a:r>
                      <a:endParaRPr lang="en-IN" baseline="0" dirty="0">
                        <a:latin typeface="+mj-lt"/>
                      </a:endParaRPr>
                    </a:p>
                  </a:txBody>
                  <a:tcPr>
                    <a:solidFill>
                      <a:schemeClr val="accent3">
                        <a:lumMod val="40000"/>
                        <a:lumOff val="60000"/>
                      </a:schemeClr>
                    </a:solidFill>
                  </a:tcPr>
                </a:tc>
                <a:tc>
                  <a:txBody>
                    <a:bodyPr/>
                    <a:lstStyle/>
                    <a:p>
                      <a:r>
                        <a:rPr lang="en-IN" dirty="0"/>
                        <a:t>long a = 20;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182187" y="3118090"/>
          <a:ext cx="8763001" cy="1929880"/>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964940">
                <a:tc>
                  <a:txBody>
                    <a:bodyPr/>
                    <a:lstStyle/>
                    <a:p>
                      <a:r>
                        <a:rPr lang="en-IN" dirty="0"/>
                        <a:t>float</a:t>
                      </a:r>
                      <a:endParaRPr lang="en-US" dirty="0">
                        <a:latin typeface="+mj-lt"/>
                      </a:endParaRPr>
                    </a:p>
                  </a:txBody>
                  <a:tcPr>
                    <a:solidFill>
                      <a:schemeClr val="accent6">
                        <a:lumMod val="20000"/>
                        <a:lumOff val="80000"/>
                      </a:schemeClr>
                    </a:solidFill>
                  </a:tcPr>
                </a:tc>
                <a:tc>
                  <a:txBody>
                    <a:bodyPr/>
                    <a:lstStyle/>
                    <a:p>
                      <a:pPr marL="0" algn="l" defTabSz="914400" rtl="0" eaLnBrk="1" latinLnBrk="0" hangingPunct="1"/>
                      <a:r>
                        <a:rPr lang="en-IN" sz="1800" kern="1200" dirty="0"/>
                        <a:t>4 Bytes</a:t>
                      </a:r>
                      <a:endParaRPr lang="en-US" sz="1800" kern="1200" dirty="0">
                        <a:solidFill>
                          <a:schemeClr val="dk1"/>
                        </a:solidFill>
                        <a:latin typeface="+mj-lt"/>
                        <a:ea typeface="+mn-ea"/>
                        <a:cs typeface="Mongolian Baiti" pitchFamily="66" charset="0"/>
                      </a:endParaRPr>
                    </a:p>
                  </a:txBody>
                  <a:tcPr>
                    <a:solidFill>
                      <a:schemeClr val="accent6">
                        <a:lumMod val="20000"/>
                        <a:lumOff val="80000"/>
                      </a:schemeClr>
                    </a:solidFill>
                  </a:tcPr>
                </a:tc>
                <a:tc>
                  <a:txBody>
                    <a:bodyPr/>
                    <a:lstStyle/>
                    <a:p>
                      <a:r>
                        <a:rPr lang="en-IN" baseline="0" dirty="0">
                          <a:latin typeface="+mj-lt"/>
                        </a:rPr>
                        <a:t>1.4e-045 to 3.4e+038</a:t>
                      </a:r>
                    </a:p>
                  </a:txBody>
                  <a:tcPr>
                    <a:solidFill>
                      <a:schemeClr val="accent6">
                        <a:lumMod val="20000"/>
                        <a:lumOff val="80000"/>
                      </a:schemeClr>
                    </a:solidFill>
                  </a:tcPr>
                </a:tc>
                <a:tc>
                  <a:txBody>
                    <a:bodyPr/>
                    <a:lstStyle/>
                    <a:p>
                      <a:r>
                        <a:rPr lang="en-IN" dirty="0"/>
                        <a:t>float a = 10.2</a:t>
                      </a:r>
                      <a:r>
                        <a:rPr lang="en-IN" dirty="0">
                          <a:solidFill>
                            <a:srgbClr val="FF0000"/>
                          </a:solidFill>
                        </a:rPr>
                        <a:t>f</a:t>
                      </a:r>
                      <a:r>
                        <a:rPr lang="en-IN" dirty="0"/>
                        <a:t>;</a:t>
                      </a:r>
                      <a:endParaRPr lang="en-US" dirty="0">
                        <a:latin typeface="+mj-lt"/>
                      </a:endParaRPr>
                    </a:p>
                  </a:txBody>
                  <a:tcPr>
                    <a:solidFill>
                      <a:schemeClr val="accent6">
                        <a:lumMod val="20000"/>
                        <a:lumOff val="80000"/>
                      </a:schemeClr>
                    </a:solidFill>
                  </a:tcPr>
                </a:tc>
                <a:extLst>
                  <a:ext uri="{0D108BD9-81ED-4DB2-BD59-A6C34878D82A}">
                    <a16:rowId xmlns:a16="http://schemas.microsoft.com/office/drawing/2014/main" val="10000"/>
                  </a:ext>
                </a:extLst>
              </a:tr>
              <a:tr h="964940">
                <a:tc>
                  <a:txBody>
                    <a:bodyPr/>
                    <a:lstStyle/>
                    <a:p>
                      <a:r>
                        <a:rPr lang="en-IN" dirty="0"/>
                        <a:t>double</a:t>
                      </a:r>
                      <a:endParaRPr lang="en-US" dirty="0">
                        <a:latin typeface="+mj-lt"/>
                      </a:endParaRPr>
                    </a:p>
                  </a:txBody>
                  <a:tcPr>
                    <a:solidFill>
                      <a:schemeClr val="accent6">
                        <a:lumMod val="20000"/>
                        <a:lumOff val="80000"/>
                      </a:schemeClr>
                    </a:solidFill>
                  </a:tcPr>
                </a:tc>
                <a:tc>
                  <a:txBody>
                    <a:bodyPr/>
                    <a:lstStyle/>
                    <a:p>
                      <a:pPr marL="0" algn="l" defTabSz="914400" rtl="0" eaLnBrk="1" latinLnBrk="0" hangingPunct="1"/>
                      <a:r>
                        <a:rPr lang="en-IN" sz="1800" kern="1200" dirty="0"/>
                        <a:t>8 Bytes</a:t>
                      </a:r>
                      <a:endParaRPr lang="en-US" sz="1800" kern="1200" dirty="0">
                        <a:solidFill>
                          <a:schemeClr val="dk1"/>
                        </a:solidFill>
                        <a:latin typeface="+mj-lt"/>
                        <a:ea typeface="+mn-ea"/>
                        <a:cs typeface="Mongolian Baiti" pitchFamily="66" charset="0"/>
                      </a:endParaRPr>
                    </a:p>
                  </a:txBody>
                  <a:tcPr>
                    <a:solidFill>
                      <a:schemeClr val="accent6">
                        <a:lumMod val="20000"/>
                        <a:lumOff val="80000"/>
                      </a:schemeClr>
                    </a:solidFill>
                  </a:tcPr>
                </a:tc>
                <a:tc>
                  <a:txBody>
                    <a:bodyPr/>
                    <a:lstStyle/>
                    <a:p>
                      <a:r>
                        <a:rPr lang="en-IN" baseline="0" dirty="0">
                          <a:latin typeface="+mj-lt"/>
                        </a:rPr>
                        <a:t>4.9e-324 to 1.8e+308</a:t>
                      </a:r>
                    </a:p>
                  </a:txBody>
                  <a:tcPr>
                    <a:solidFill>
                      <a:schemeClr val="accent6">
                        <a:lumMod val="20000"/>
                        <a:lumOff val="80000"/>
                      </a:schemeClr>
                    </a:solidFill>
                  </a:tcPr>
                </a:tc>
                <a:tc>
                  <a:txBody>
                    <a:bodyPr/>
                    <a:lstStyle/>
                    <a:p>
                      <a:r>
                        <a:rPr lang="en-IN" dirty="0"/>
                        <a:t>double a =</a:t>
                      </a:r>
                      <a:r>
                        <a:rPr lang="en-IN" baseline="0" dirty="0"/>
                        <a:t> 10.2;</a:t>
                      </a:r>
                      <a:endParaRPr lang="en-US" dirty="0">
                        <a:latin typeface="+mj-lt"/>
                      </a:endParaRP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nvGraphicFramePr>
        <p:xfrm>
          <a:off x="182187" y="5049984"/>
          <a:ext cx="8763001" cy="675458"/>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675458">
                <a:tc>
                  <a:txBody>
                    <a:bodyPr/>
                    <a:lstStyle/>
                    <a:p>
                      <a:r>
                        <a:rPr lang="en-IN" dirty="0"/>
                        <a:t>char</a:t>
                      </a:r>
                      <a:endParaRPr lang="en-US" dirty="0">
                        <a:latin typeface="+mj-lt"/>
                      </a:endParaRPr>
                    </a:p>
                  </a:txBody>
                  <a:tcPr>
                    <a:solidFill>
                      <a:srgbClr val="CEE1FE"/>
                    </a:solidFill>
                  </a:tcPr>
                </a:tc>
                <a:tc>
                  <a:txBody>
                    <a:bodyPr/>
                    <a:lstStyle/>
                    <a:p>
                      <a:pPr marL="0" algn="l" defTabSz="914400" rtl="0" eaLnBrk="1" latinLnBrk="0" hangingPunct="1"/>
                      <a:r>
                        <a:rPr lang="en-IN" sz="1800" kern="1200" dirty="0"/>
                        <a:t>2 Bytes</a:t>
                      </a:r>
                      <a:endParaRPr lang="en-US" sz="1800" kern="1200" dirty="0">
                        <a:solidFill>
                          <a:schemeClr val="dk1"/>
                        </a:solidFill>
                        <a:latin typeface="+mj-lt"/>
                        <a:ea typeface="+mn-ea"/>
                        <a:cs typeface="Mongolian Baiti" pitchFamily="66" charset="0"/>
                      </a:endParaRPr>
                    </a:p>
                  </a:txBody>
                  <a:tcPr>
                    <a:solidFill>
                      <a:srgbClr val="CEE1FE"/>
                    </a:solidFill>
                  </a:tcPr>
                </a:tc>
                <a:tc>
                  <a:txBody>
                    <a:bodyPr/>
                    <a:lstStyle/>
                    <a:p>
                      <a:r>
                        <a:rPr lang="en-IN" baseline="0" dirty="0"/>
                        <a:t>0 to 65536  (Stores ASCII of character)</a:t>
                      </a:r>
                      <a:endParaRPr lang="en-IN" baseline="0" dirty="0">
                        <a:latin typeface="+mj-lt"/>
                      </a:endParaRPr>
                    </a:p>
                  </a:txBody>
                  <a:tcPr>
                    <a:solidFill>
                      <a:srgbClr val="CEE1FE"/>
                    </a:solidFill>
                  </a:tcPr>
                </a:tc>
                <a:tc>
                  <a:txBody>
                    <a:bodyPr/>
                    <a:lstStyle/>
                    <a:p>
                      <a:r>
                        <a:rPr lang="en-IN" dirty="0"/>
                        <a:t>char a = ‘a’;</a:t>
                      </a:r>
                      <a:endParaRPr lang="en-US" dirty="0">
                        <a:latin typeface="+mj-lt"/>
                      </a:endParaRPr>
                    </a:p>
                  </a:txBody>
                  <a:tcPr>
                    <a:solidFill>
                      <a:srgbClr val="CEE1FE"/>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82187" y="5722337"/>
          <a:ext cx="8763001" cy="391337"/>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391337">
                <a:tc>
                  <a:txBody>
                    <a:bodyPr/>
                    <a:lstStyle/>
                    <a:p>
                      <a:r>
                        <a:rPr lang="en-IN" dirty="0" err="1"/>
                        <a:t>boolean</a:t>
                      </a:r>
                      <a:endParaRPr lang="en-US" dirty="0">
                        <a:latin typeface="+mj-lt"/>
                      </a:endParaRPr>
                    </a:p>
                  </a:txBody>
                  <a:tcPr>
                    <a:solidFill>
                      <a:srgbClr val="EFC3C3"/>
                    </a:solidFill>
                  </a:tcPr>
                </a:tc>
                <a:tc>
                  <a:txBody>
                    <a:bodyPr/>
                    <a:lstStyle/>
                    <a:p>
                      <a:pPr marL="0" algn="l" defTabSz="914400" rtl="0" eaLnBrk="1" latinLnBrk="0" hangingPunct="1"/>
                      <a:r>
                        <a:rPr lang="en-US" sz="1800" kern="1200" dirty="0"/>
                        <a:t>Not defined</a:t>
                      </a:r>
                      <a:endParaRPr lang="en-US" sz="1800" kern="1200" dirty="0">
                        <a:solidFill>
                          <a:schemeClr val="dk1"/>
                        </a:solidFill>
                        <a:latin typeface="+mj-lt"/>
                        <a:ea typeface="+mn-ea"/>
                        <a:cs typeface="Mongolian Baiti" pitchFamily="66" charset="0"/>
                      </a:endParaRPr>
                    </a:p>
                  </a:txBody>
                  <a:tcPr>
                    <a:solidFill>
                      <a:srgbClr val="EFC3C3"/>
                    </a:solidFill>
                  </a:tcPr>
                </a:tc>
                <a:tc>
                  <a:txBody>
                    <a:bodyPr/>
                    <a:lstStyle/>
                    <a:p>
                      <a:pPr algn="just" fontAlgn="t"/>
                      <a:r>
                        <a:rPr lang="en-US" dirty="0"/>
                        <a:t> true or false</a:t>
                      </a:r>
                      <a:endParaRPr lang="en-US" dirty="0">
                        <a:latin typeface="+mj-lt"/>
                      </a:endParaRPr>
                    </a:p>
                  </a:txBody>
                  <a:tcPr marL="30480" marR="30480" marT="30480" marB="30480">
                    <a:solidFill>
                      <a:srgbClr val="EFC3C3"/>
                    </a:solidFill>
                  </a:tcPr>
                </a:tc>
                <a:tc>
                  <a:txBody>
                    <a:bodyPr/>
                    <a:lstStyle/>
                    <a:p>
                      <a:r>
                        <a:rPr lang="en-IN" dirty="0" err="1"/>
                        <a:t>boolean</a:t>
                      </a:r>
                      <a:r>
                        <a:rPr lang="en-IN" dirty="0"/>
                        <a:t> a = true;</a:t>
                      </a:r>
                      <a:endParaRPr lang="en-US" dirty="0">
                        <a:latin typeface="+mj-lt"/>
                      </a:endParaRPr>
                    </a:p>
                  </a:txBody>
                  <a:tcPr>
                    <a:solidFill>
                      <a:srgbClr val="EFC3C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613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Escape Sequences</a:t>
            </a:r>
          </a:p>
        </p:txBody>
      </p:sp>
      <p:sp>
        <p:nvSpPr>
          <p:cNvPr id="3" name="Content Placeholder 2"/>
          <p:cNvSpPr>
            <a:spLocks noGrp="1"/>
          </p:cNvSpPr>
          <p:nvPr>
            <p:ph idx="1"/>
          </p:nvPr>
        </p:nvSpPr>
        <p:spPr/>
        <p:txBody>
          <a:bodyPr/>
          <a:lstStyle/>
          <a:p>
            <a:r>
              <a:rPr lang="en-US" dirty="0"/>
              <a:t>Escape sequences in general are used to signal an alternative interpretation of a series of characters.</a:t>
            </a:r>
          </a:p>
          <a:p>
            <a:r>
              <a:rPr lang="en-US" dirty="0"/>
              <a:t>For example, if you want to put quotes within quotes you must use the escape sequence, </a:t>
            </a:r>
            <a:r>
              <a:rPr lang="en-US" b="1" dirty="0">
                <a:solidFill>
                  <a:srgbClr val="0066FF"/>
                </a:solidFill>
                <a:latin typeface="Consolas" panose="020B0609020204030204" pitchFamily="49" charset="0"/>
              </a:rPr>
              <a:t>\</a:t>
            </a:r>
            <a:r>
              <a:rPr lang="en-US" dirty="0"/>
              <a:t>", on the interior quotes.</a:t>
            </a:r>
          </a:p>
          <a:p>
            <a:pPr marL="0" indent="0" algn="ctr">
              <a:buNone/>
            </a:pP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"Good Morning \"World\""</a:t>
            </a:r>
            <a:r>
              <a:rPr lang="en-US" b="1" i="1" dirty="0">
                <a:solidFill>
                  <a:srgbClr val="000000"/>
                </a:solidFill>
                <a:latin typeface="Consolas"/>
              </a:rPr>
              <a:t>);</a:t>
            </a:r>
            <a:endParaRPr lang="en-IN" dirty="0"/>
          </a:p>
          <a:p>
            <a:endParaRPr lang="en-US" dirty="0"/>
          </a:p>
        </p:txBody>
      </p:sp>
      <p:graphicFrame>
        <p:nvGraphicFramePr>
          <p:cNvPr id="4" name="Table 3"/>
          <p:cNvGraphicFramePr>
            <a:graphicFrameLocks noGrp="1"/>
          </p:cNvGraphicFramePr>
          <p:nvPr/>
        </p:nvGraphicFramePr>
        <p:xfrm>
          <a:off x="608337" y="3134360"/>
          <a:ext cx="8534400" cy="2595880"/>
        </p:xfrm>
        <a:graphic>
          <a:graphicData uri="http://schemas.openxmlformats.org/drawingml/2006/table">
            <a:tbl>
              <a:tblPr firstRow="1" bandRow="1" bandCol="1">
                <a:tableStyleId>{7E9639D4-E3E2-4D34-9284-5A2195B3D0D7}</a:tableStyleId>
              </a:tblPr>
              <a:tblGrid>
                <a:gridCol w="2869975">
                  <a:extLst>
                    <a:ext uri="{9D8B030D-6E8A-4147-A177-3AD203B41FA5}">
                      <a16:colId xmlns:a16="http://schemas.microsoft.com/office/drawing/2014/main" val="20000"/>
                    </a:ext>
                  </a:extLst>
                </a:gridCol>
                <a:gridCol w="5664425">
                  <a:extLst>
                    <a:ext uri="{9D8B030D-6E8A-4147-A177-3AD203B41FA5}">
                      <a16:colId xmlns:a16="http://schemas.microsoft.com/office/drawing/2014/main" val="20001"/>
                    </a:ext>
                  </a:extLst>
                </a:gridCol>
              </a:tblGrid>
              <a:tr h="370840">
                <a:tc>
                  <a:txBody>
                    <a:bodyPr/>
                    <a:lstStyle/>
                    <a:p>
                      <a:r>
                        <a:rPr lang="en-US" dirty="0">
                          <a:latin typeface="Consolas" panose="020B0609020204030204" pitchFamily="49" charset="0"/>
                        </a:rPr>
                        <a:t>Escape Sequence</a:t>
                      </a:r>
                    </a:p>
                  </a:txBody>
                  <a:tcPr/>
                </a:tc>
                <a:tc>
                  <a:txBody>
                    <a:bodyPr/>
                    <a:lstStyle/>
                    <a:p>
                      <a:r>
                        <a:rPr lang="en-US" dirty="0">
                          <a:latin typeface="Consolas" panose="020B0609020204030204" pitchFamily="49" charset="0"/>
                        </a:rPr>
                        <a:t>Description</a:t>
                      </a:r>
                    </a:p>
                  </a:txBody>
                  <a:tcPr/>
                </a:tc>
                <a:extLst>
                  <a:ext uri="{0D108BD9-81ED-4DB2-BD59-A6C34878D82A}">
                    <a16:rowId xmlns:a16="http://schemas.microsoft.com/office/drawing/2014/main" val="10000"/>
                  </a:ext>
                </a:extLst>
              </a:tr>
              <a:tr h="370840">
                <a:tc>
                  <a:txBody>
                    <a:bodyPr/>
                    <a:lstStyle/>
                    <a:p>
                      <a:r>
                        <a:rPr lang="en-US" dirty="0">
                          <a:latin typeface="Consolas" panose="020B0609020204030204" pitchFamily="49" charset="0"/>
                        </a:rPr>
                        <a:t>\’</a:t>
                      </a:r>
                    </a:p>
                  </a:txBody>
                  <a:tcPr/>
                </a:tc>
                <a:tc>
                  <a:txBody>
                    <a:bodyPr/>
                    <a:lstStyle/>
                    <a:p>
                      <a:r>
                        <a:rPr lang="en-US" dirty="0">
                          <a:latin typeface="Consolas" panose="020B0609020204030204" pitchFamily="49" charset="0"/>
                        </a:rPr>
                        <a:t>Single</a:t>
                      </a:r>
                      <a:r>
                        <a:rPr lang="en-US" baseline="0" dirty="0">
                          <a:latin typeface="Consolas" panose="020B0609020204030204" pitchFamily="49" charset="0"/>
                        </a:rPr>
                        <a:t> quote</a:t>
                      </a:r>
                      <a:endParaRPr lang="en-US" dirty="0">
                        <a:latin typeface="Consolas" panose="020B0609020204030204" pitchFamily="49" charset="0"/>
                      </a:endParaRPr>
                    </a:p>
                  </a:txBody>
                  <a:tcPr/>
                </a:tc>
                <a:extLst>
                  <a:ext uri="{0D108BD9-81ED-4DB2-BD59-A6C34878D82A}">
                    <a16:rowId xmlns:a16="http://schemas.microsoft.com/office/drawing/2014/main" val="10001"/>
                  </a:ext>
                </a:extLst>
              </a:tr>
              <a:tr h="370840">
                <a:tc>
                  <a:txBody>
                    <a:bodyPr/>
                    <a:lstStyle/>
                    <a:p>
                      <a:r>
                        <a:rPr lang="en-US" dirty="0">
                          <a:latin typeface="Consolas" panose="020B0609020204030204" pitchFamily="49" charset="0"/>
                        </a:rPr>
                        <a:t>\”</a:t>
                      </a:r>
                    </a:p>
                  </a:txBody>
                  <a:tcPr/>
                </a:tc>
                <a:tc>
                  <a:txBody>
                    <a:bodyPr/>
                    <a:lstStyle/>
                    <a:p>
                      <a:r>
                        <a:rPr lang="en-US" dirty="0">
                          <a:latin typeface="Consolas" panose="020B0609020204030204" pitchFamily="49" charset="0"/>
                        </a:rPr>
                        <a:t>Double quote</a:t>
                      </a:r>
                    </a:p>
                  </a:txBody>
                  <a:tcPr/>
                </a:tc>
                <a:extLst>
                  <a:ext uri="{0D108BD9-81ED-4DB2-BD59-A6C34878D82A}">
                    <a16:rowId xmlns:a16="http://schemas.microsoft.com/office/drawing/2014/main" val="10002"/>
                  </a:ext>
                </a:extLst>
              </a:tr>
              <a:tr h="370840">
                <a:tc>
                  <a:txBody>
                    <a:bodyPr/>
                    <a:lstStyle/>
                    <a:p>
                      <a:r>
                        <a:rPr lang="en-US" dirty="0">
                          <a:latin typeface="Consolas" panose="020B0609020204030204" pitchFamily="49" charset="0"/>
                        </a:rPr>
                        <a:t>\\</a:t>
                      </a:r>
                    </a:p>
                  </a:txBody>
                  <a:tcPr/>
                </a:tc>
                <a:tc>
                  <a:txBody>
                    <a:bodyPr/>
                    <a:lstStyle/>
                    <a:p>
                      <a:r>
                        <a:rPr lang="en-US" dirty="0">
                          <a:latin typeface="Consolas" panose="020B0609020204030204" pitchFamily="49" charset="0"/>
                        </a:rPr>
                        <a:t>Backslash</a:t>
                      </a:r>
                    </a:p>
                  </a:txBody>
                  <a:tcPr/>
                </a:tc>
                <a:extLst>
                  <a:ext uri="{0D108BD9-81ED-4DB2-BD59-A6C34878D82A}">
                    <a16:rowId xmlns:a16="http://schemas.microsoft.com/office/drawing/2014/main" val="10003"/>
                  </a:ext>
                </a:extLst>
              </a:tr>
              <a:tr h="370840">
                <a:tc>
                  <a:txBody>
                    <a:bodyPr/>
                    <a:lstStyle/>
                    <a:p>
                      <a:r>
                        <a:rPr lang="en-US" dirty="0">
                          <a:latin typeface="Consolas" panose="020B0609020204030204" pitchFamily="49" charset="0"/>
                        </a:rPr>
                        <a:t>\r</a:t>
                      </a:r>
                    </a:p>
                  </a:txBody>
                  <a:tcPr/>
                </a:tc>
                <a:tc>
                  <a:txBody>
                    <a:bodyPr/>
                    <a:lstStyle/>
                    <a:p>
                      <a:r>
                        <a:rPr lang="en-US" dirty="0">
                          <a:latin typeface="Consolas" panose="020B0609020204030204" pitchFamily="49" charset="0"/>
                        </a:rPr>
                        <a:t>Carriage return</a:t>
                      </a:r>
                    </a:p>
                  </a:txBody>
                  <a:tcPr/>
                </a:tc>
                <a:extLst>
                  <a:ext uri="{0D108BD9-81ED-4DB2-BD59-A6C34878D82A}">
                    <a16:rowId xmlns:a16="http://schemas.microsoft.com/office/drawing/2014/main" val="10004"/>
                  </a:ext>
                </a:extLst>
              </a:tr>
              <a:tr h="370840">
                <a:tc>
                  <a:txBody>
                    <a:bodyPr/>
                    <a:lstStyle/>
                    <a:p>
                      <a:r>
                        <a:rPr lang="en-US" dirty="0">
                          <a:latin typeface="Consolas" panose="020B0609020204030204" pitchFamily="49" charset="0"/>
                        </a:rPr>
                        <a:t>\n</a:t>
                      </a:r>
                    </a:p>
                  </a:txBody>
                  <a:tcPr/>
                </a:tc>
                <a:tc>
                  <a:txBody>
                    <a:bodyPr/>
                    <a:lstStyle/>
                    <a:p>
                      <a:r>
                        <a:rPr lang="en-US" dirty="0">
                          <a:latin typeface="Consolas" panose="020B0609020204030204" pitchFamily="49" charset="0"/>
                        </a:rPr>
                        <a:t>New</a:t>
                      </a:r>
                      <a:r>
                        <a:rPr lang="en-US" baseline="0" dirty="0">
                          <a:latin typeface="Consolas" panose="020B0609020204030204" pitchFamily="49" charset="0"/>
                        </a:rPr>
                        <a:t> Line</a:t>
                      </a:r>
                      <a:endParaRPr lang="en-US" dirty="0">
                        <a:latin typeface="Consolas" panose="020B0609020204030204" pitchFamily="49" charset="0"/>
                      </a:endParaRPr>
                    </a:p>
                  </a:txBody>
                  <a:tcPr/>
                </a:tc>
                <a:extLst>
                  <a:ext uri="{0D108BD9-81ED-4DB2-BD59-A6C34878D82A}">
                    <a16:rowId xmlns:a16="http://schemas.microsoft.com/office/drawing/2014/main" val="10005"/>
                  </a:ext>
                </a:extLst>
              </a:tr>
              <a:tr h="370840">
                <a:tc>
                  <a:txBody>
                    <a:bodyPr/>
                    <a:lstStyle/>
                    <a:p>
                      <a:r>
                        <a:rPr lang="en-US" dirty="0">
                          <a:latin typeface="Consolas" panose="020B0609020204030204" pitchFamily="49" charset="0"/>
                        </a:rPr>
                        <a:t>\t</a:t>
                      </a:r>
                    </a:p>
                  </a:txBody>
                  <a:tcPr/>
                </a:tc>
                <a:tc>
                  <a:txBody>
                    <a:bodyPr/>
                    <a:lstStyle/>
                    <a:p>
                      <a:r>
                        <a:rPr lang="en-US" dirty="0">
                          <a:latin typeface="Consolas" panose="020B0609020204030204" pitchFamily="49" charset="0"/>
                        </a:rPr>
                        <a:t>Tab</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6267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Variables in Java</a:t>
            </a:r>
            <a:endParaRPr lang="en-IN" dirty="0"/>
          </a:p>
        </p:txBody>
      </p:sp>
      <p:sp>
        <p:nvSpPr>
          <p:cNvPr id="5" name="Text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42919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in Java</a:t>
            </a:r>
            <a:endParaRPr lang="en-IN" dirty="0"/>
          </a:p>
        </p:txBody>
      </p:sp>
      <p:sp>
        <p:nvSpPr>
          <p:cNvPr id="3" name="Content Placeholder 2"/>
          <p:cNvSpPr>
            <a:spLocks noGrp="1"/>
          </p:cNvSpPr>
          <p:nvPr>
            <p:ph idx="1"/>
          </p:nvPr>
        </p:nvSpPr>
        <p:spPr>
          <a:xfrm>
            <a:off x="0" y="863444"/>
            <a:ext cx="11929641" cy="5590565"/>
          </a:xfrm>
        </p:spPr>
        <p:txBody>
          <a:bodyPr/>
          <a:lstStyle/>
          <a:p>
            <a:r>
              <a:rPr lang="en-US" dirty="0"/>
              <a:t>The variable is the </a:t>
            </a:r>
            <a:r>
              <a:rPr lang="en-US" b="1" dirty="0">
                <a:solidFill>
                  <a:srgbClr val="002060"/>
                </a:solidFill>
              </a:rPr>
              <a:t>basic unit of storage </a:t>
            </a:r>
            <a:r>
              <a:rPr lang="en-US" dirty="0"/>
              <a:t>in a Java program. </a:t>
            </a:r>
          </a:p>
          <a:p>
            <a:r>
              <a:rPr lang="en-US" dirty="0"/>
              <a:t>A variable is defined by the combination of an </a:t>
            </a:r>
            <a:r>
              <a:rPr lang="en-US" dirty="0">
                <a:solidFill>
                  <a:srgbClr val="002060"/>
                </a:solidFill>
              </a:rPr>
              <a:t>identifier</a:t>
            </a:r>
            <a:r>
              <a:rPr lang="en-US" dirty="0"/>
              <a:t>, a </a:t>
            </a:r>
            <a:r>
              <a:rPr lang="en-US" dirty="0">
                <a:solidFill>
                  <a:srgbClr val="002060"/>
                </a:solidFill>
              </a:rPr>
              <a:t>type</a:t>
            </a:r>
            <a:r>
              <a:rPr lang="en-US" dirty="0"/>
              <a:t>, and an optional </a:t>
            </a:r>
            <a:r>
              <a:rPr lang="en-US" dirty="0">
                <a:solidFill>
                  <a:srgbClr val="002060"/>
                </a:solidFill>
              </a:rPr>
              <a:t>initializer</a:t>
            </a:r>
            <a:r>
              <a:rPr lang="en-US" dirty="0"/>
              <a:t>. </a:t>
            </a:r>
          </a:p>
          <a:p>
            <a:r>
              <a:rPr lang="en-US" dirty="0"/>
              <a:t>Variables have a </a:t>
            </a:r>
            <a:r>
              <a:rPr lang="en-US" dirty="0">
                <a:solidFill>
                  <a:srgbClr val="002060"/>
                </a:solidFill>
              </a:rPr>
              <a:t>scope</a:t>
            </a:r>
            <a:r>
              <a:rPr lang="en-US" dirty="0"/>
              <a:t>, which defines their </a:t>
            </a:r>
            <a:r>
              <a:rPr lang="en-US" dirty="0">
                <a:solidFill>
                  <a:srgbClr val="002060"/>
                </a:solidFill>
              </a:rPr>
              <a:t>visibility</a:t>
            </a:r>
            <a:r>
              <a:rPr lang="en-US" dirty="0"/>
              <a:t>, and a </a:t>
            </a:r>
            <a:r>
              <a:rPr lang="en-US" dirty="0">
                <a:solidFill>
                  <a:srgbClr val="002060"/>
                </a:solidFill>
              </a:rPr>
              <a:t>lifetime</a:t>
            </a:r>
            <a:r>
              <a:rPr lang="en-US" dirty="0"/>
              <a:t>.</a:t>
            </a:r>
          </a:p>
          <a:p>
            <a:pPr marL="0" indent="0">
              <a:buNone/>
            </a:pPr>
            <a:endParaRPr lang="en-US" dirty="0"/>
          </a:p>
          <a:p>
            <a:pPr marL="0" indent="0">
              <a:buNone/>
            </a:pPr>
            <a:r>
              <a:rPr lang="en-IN" b="1" dirty="0"/>
              <a:t>Declaring a Variable</a:t>
            </a:r>
          </a:p>
          <a:p>
            <a:pPr marL="0" indent="0">
              <a:buNone/>
            </a:pPr>
            <a:endParaRPr lang="en-US" b="1" dirty="0"/>
          </a:p>
          <a:p>
            <a:pPr marL="0" indent="0">
              <a:buNone/>
            </a:pPr>
            <a:endParaRPr lang="en-US" b="1" dirty="0"/>
          </a:p>
          <a:p>
            <a:pPr marL="0" indent="0">
              <a:buNone/>
            </a:pPr>
            <a:endParaRPr lang="en-IN" b="1" dirty="0"/>
          </a:p>
        </p:txBody>
      </p:sp>
      <p:sp>
        <p:nvSpPr>
          <p:cNvPr id="4" name="Rectangle 3"/>
          <p:cNvSpPr/>
          <p:nvPr/>
        </p:nvSpPr>
        <p:spPr>
          <a:xfrm>
            <a:off x="542925" y="3243263"/>
            <a:ext cx="11158538" cy="571500"/>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solidFill>
                  <a:schemeClr val="tx1"/>
                </a:solidFill>
                <a:latin typeface="Consolas" panose="020B0609020204030204" pitchFamily="49" charset="0"/>
              </a:rPr>
              <a:t>type identifier </a:t>
            </a:r>
            <a:r>
              <a:rPr lang="en-US" sz="2800" b="1" dirty="0">
                <a:solidFill>
                  <a:schemeClr val="tx1"/>
                </a:solidFill>
                <a:latin typeface="Consolas" panose="020B0609020204030204" pitchFamily="49" charset="0"/>
              </a:rPr>
              <a:t>[ = </a:t>
            </a:r>
            <a:r>
              <a:rPr lang="en-US" sz="2800" b="1" i="1" dirty="0">
                <a:solidFill>
                  <a:schemeClr val="tx1"/>
                </a:solidFill>
                <a:latin typeface="Consolas" panose="020B0609020204030204" pitchFamily="49" charset="0"/>
              </a:rPr>
              <a:t>value</a:t>
            </a:r>
            <a:r>
              <a:rPr lang="en-US" sz="2800" b="1" dirty="0">
                <a:solidFill>
                  <a:schemeClr val="tx1"/>
                </a:solidFill>
                <a:latin typeface="Consolas" panose="020B0609020204030204" pitchFamily="49" charset="0"/>
              </a:rPr>
              <a:t>][, </a:t>
            </a:r>
            <a:r>
              <a:rPr lang="en-US" sz="2800" b="1" i="1" dirty="0">
                <a:solidFill>
                  <a:schemeClr val="tx1"/>
                </a:solidFill>
                <a:latin typeface="Consolas" panose="020B0609020204030204" pitchFamily="49" charset="0"/>
              </a:rPr>
              <a:t>identifier </a:t>
            </a:r>
            <a:r>
              <a:rPr lang="en-US" sz="2800" b="1" dirty="0">
                <a:solidFill>
                  <a:schemeClr val="tx1"/>
                </a:solidFill>
                <a:latin typeface="Consolas" panose="020B0609020204030204" pitchFamily="49" charset="0"/>
              </a:rPr>
              <a:t>[= </a:t>
            </a:r>
            <a:r>
              <a:rPr lang="en-US" sz="2800" b="1" i="1" dirty="0">
                <a:solidFill>
                  <a:schemeClr val="tx1"/>
                </a:solidFill>
                <a:latin typeface="Consolas" panose="020B0609020204030204" pitchFamily="49" charset="0"/>
              </a:rPr>
              <a:t>value</a:t>
            </a:r>
            <a:r>
              <a:rPr lang="en-US" sz="2800" b="1" dirty="0">
                <a:solidFill>
                  <a:schemeClr val="tx1"/>
                </a:solidFill>
                <a:latin typeface="Consolas" panose="020B0609020204030204" pitchFamily="49" charset="0"/>
              </a:rPr>
              <a:t>] ...] ;</a:t>
            </a:r>
            <a:endParaRPr lang="en-IN" sz="2800" b="1" dirty="0">
              <a:solidFill>
                <a:schemeClr val="tx1"/>
              </a:solidFill>
              <a:latin typeface="Consolas" panose="020B0609020204030204" pitchFamily="49" charset="0"/>
            </a:endParaRPr>
          </a:p>
        </p:txBody>
      </p:sp>
      <p:sp>
        <p:nvSpPr>
          <p:cNvPr id="5" name="Rounded Rectangular Callout 4"/>
          <p:cNvSpPr/>
          <p:nvPr/>
        </p:nvSpPr>
        <p:spPr>
          <a:xfrm>
            <a:off x="142876" y="4284280"/>
            <a:ext cx="2471737" cy="973520"/>
          </a:xfrm>
          <a:prstGeom prst="wedgeRoundRectCallout">
            <a:avLst>
              <a:gd name="adj1" fmla="val -16209"/>
              <a:gd name="adj2" fmla="val -97116"/>
              <a:gd name="adj3" fmla="val 1666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It is Java’s atomic types, or the name of a class or interface. </a:t>
            </a:r>
            <a:endParaRPr lang="en-IN" dirty="0">
              <a:solidFill>
                <a:schemeClr val="tx1"/>
              </a:solidFill>
            </a:endParaRPr>
          </a:p>
        </p:txBody>
      </p:sp>
      <p:sp>
        <p:nvSpPr>
          <p:cNvPr id="6" name="Rounded Rectangular Callout 5"/>
          <p:cNvSpPr/>
          <p:nvPr/>
        </p:nvSpPr>
        <p:spPr>
          <a:xfrm>
            <a:off x="2757489" y="4284280"/>
            <a:ext cx="1414461" cy="978282"/>
          </a:xfrm>
          <a:prstGeom prst="wedgeRoundRectCallout">
            <a:avLst>
              <a:gd name="adj1" fmla="val -35053"/>
              <a:gd name="adj2" fmla="val -97238"/>
              <a:gd name="adj3" fmla="val 1666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name of the</a:t>
            </a:r>
          </a:p>
          <a:p>
            <a:pPr algn="just"/>
            <a:r>
              <a:rPr lang="en-US" dirty="0">
                <a:solidFill>
                  <a:schemeClr val="tx1"/>
                </a:solidFill>
              </a:rPr>
              <a:t>variable</a:t>
            </a:r>
            <a:endParaRPr lang="en-IN" dirty="0">
              <a:solidFill>
                <a:schemeClr val="tx1"/>
              </a:solidFill>
            </a:endParaRPr>
          </a:p>
        </p:txBody>
      </p:sp>
    </p:spTree>
    <p:extLst>
      <p:ext uri="{BB962C8B-B14F-4D97-AF65-F5344CB8AC3E}">
        <p14:creationId xmlns:p14="http://schemas.microsoft.com/office/powerpoint/2010/main" val="423011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Casting</a:t>
            </a:r>
            <a:endParaRPr lang="en-US" dirty="0"/>
          </a:p>
        </p:txBody>
      </p:sp>
      <p:sp>
        <p:nvSpPr>
          <p:cNvPr id="3" name="Content Placeholder 2"/>
          <p:cNvSpPr>
            <a:spLocks noGrp="1"/>
          </p:cNvSpPr>
          <p:nvPr>
            <p:ph idx="1"/>
          </p:nvPr>
        </p:nvSpPr>
        <p:spPr/>
        <p:txBody>
          <a:bodyPr/>
          <a:lstStyle/>
          <a:p>
            <a:r>
              <a:rPr lang="en-US" dirty="0"/>
              <a:t>Assigning a value of one type to a variable of another type is known as </a:t>
            </a:r>
            <a:r>
              <a:rPr lang="en-US" b="1" dirty="0">
                <a:solidFill>
                  <a:srgbClr val="0066FF"/>
                </a:solidFill>
              </a:rPr>
              <a:t>Type Casting</a:t>
            </a:r>
            <a:r>
              <a:rPr lang="en-US" dirty="0"/>
              <a:t>.</a:t>
            </a:r>
          </a:p>
          <a:p>
            <a:r>
              <a:rPr lang="en-US" dirty="0"/>
              <a:t>In Java, type casting is classified into two types,</a:t>
            </a:r>
          </a:p>
          <a:p>
            <a:pPr marL="914400" lvl="1" indent="-457200"/>
            <a:r>
              <a:rPr lang="en-US" dirty="0"/>
              <a:t>Widening/Automatic Type Casting (</a:t>
            </a:r>
            <a:r>
              <a:rPr lang="en-US" b="1" dirty="0"/>
              <a:t>Implicit</a:t>
            </a:r>
            <a:r>
              <a:rPr lang="en-US" dirty="0"/>
              <a:t>)</a:t>
            </a:r>
          </a:p>
          <a:p>
            <a:pPr marL="914400" lvl="1" indent="-457200">
              <a:buNone/>
            </a:pPr>
            <a:endParaRPr lang="en-IN" dirty="0"/>
          </a:p>
          <a:p>
            <a:pPr marL="914400" lvl="1" indent="-457200">
              <a:buNone/>
            </a:pPr>
            <a:endParaRPr lang="en-IN" dirty="0"/>
          </a:p>
          <a:p>
            <a:pPr marL="914400" lvl="1" indent="-457200">
              <a:buNone/>
            </a:pPr>
            <a:endParaRPr lang="en-IN" dirty="0"/>
          </a:p>
          <a:p>
            <a:pPr marL="914400" lvl="1" indent="-457200">
              <a:buNone/>
            </a:pPr>
            <a:endParaRPr lang="en-IN" dirty="0"/>
          </a:p>
          <a:p>
            <a:pPr marL="914400" lvl="1" indent="-457200">
              <a:buNone/>
            </a:pPr>
            <a:endParaRPr lang="en-IN" dirty="0"/>
          </a:p>
          <a:p>
            <a:pPr marL="914400" lvl="1" indent="-457200"/>
            <a:r>
              <a:rPr lang="en-US" dirty="0"/>
              <a:t>Narrowing Type Casting(</a:t>
            </a:r>
            <a:r>
              <a:rPr lang="en-US" b="1" dirty="0"/>
              <a:t>Explicitl</a:t>
            </a:r>
            <a:r>
              <a:rPr lang="en-US" dirty="0"/>
              <a:t>y done)</a:t>
            </a:r>
          </a:p>
          <a:p>
            <a:pPr marL="914400" lvl="1" indent="-457200">
              <a:buNone/>
            </a:pPr>
            <a:endParaRPr lang="en-US" dirty="0"/>
          </a:p>
          <a:p>
            <a:endParaRPr lang="en-US" dirty="0"/>
          </a:p>
        </p:txBody>
      </p:sp>
      <p:pic>
        <p:nvPicPr>
          <p:cNvPr id="4" name="Picture 4" descr="narrowing-type-conversion"/>
          <p:cNvPicPr>
            <a:picLocks noChangeArrowheads="1"/>
          </p:cNvPicPr>
          <p:nvPr/>
        </p:nvPicPr>
        <p:blipFill>
          <a:blip r:embed="rId2" cstate="print"/>
          <a:srcRect/>
          <a:stretch>
            <a:fillRect/>
          </a:stretch>
        </p:blipFill>
        <p:spPr bwMode="auto">
          <a:xfrm>
            <a:off x="1127759" y="4494003"/>
            <a:ext cx="6120000" cy="1620000"/>
          </a:xfrm>
          <a:prstGeom prst="rect">
            <a:avLst/>
          </a:prstGeom>
          <a:noFill/>
        </p:spPr>
      </p:pic>
      <p:pic>
        <p:nvPicPr>
          <p:cNvPr id="5" name="Picture 2" descr="widening-type-conversion"/>
          <p:cNvPicPr>
            <a:picLocks noChangeArrowheads="1"/>
          </p:cNvPicPr>
          <p:nvPr/>
        </p:nvPicPr>
        <p:blipFill>
          <a:blip r:embed="rId3" cstate="print"/>
          <a:srcRect/>
          <a:stretch>
            <a:fillRect/>
          </a:stretch>
        </p:blipFill>
        <p:spPr bwMode="auto">
          <a:xfrm>
            <a:off x="1034934" y="2152997"/>
            <a:ext cx="6120000" cy="1620000"/>
          </a:xfrm>
          <a:prstGeom prst="rect">
            <a:avLst/>
          </a:prstGeom>
          <a:noFill/>
        </p:spPr>
      </p:pic>
    </p:spTree>
    <p:extLst>
      <p:ext uri="{BB962C8B-B14F-4D97-AF65-F5344CB8AC3E}">
        <p14:creationId xmlns:p14="http://schemas.microsoft.com/office/powerpoint/2010/main" val="339531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Type Casting</a:t>
            </a:r>
          </a:p>
        </p:txBody>
      </p:sp>
      <p:sp>
        <p:nvSpPr>
          <p:cNvPr id="3" name="Content Placeholder 2"/>
          <p:cNvSpPr>
            <a:spLocks noGrp="1"/>
          </p:cNvSpPr>
          <p:nvPr>
            <p:ph idx="1"/>
          </p:nvPr>
        </p:nvSpPr>
        <p:spPr/>
        <p:txBody>
          <a:bodyPr/>
          <a:lstStyle/>
          <a:p>
            <a:r>
              <a:rPr lang="en-US" dirty="0"/>
              <a:t>When one type of data is assigned to other type of variable , an </a:t>
            </a:r>
            <a:r>
              <a:rPr lang="en-US" i="1" dirty="0"/>
              <a:t>automatic type conversion</a:t>
            </a:r>
            <a:r>
              <a:rPr lang="en-US" dirty="0"/>
              <a:t> will take place if the following two conditions are satisfied:</a:t>
            </a:r>
          </a:p>
          <a:p>
            <a:pPr lvl="1"/>
            <a:r>
              <a:rPr lang="en-US" dirty="0"/>
              <a:t>The two types are compatible</a:t>
            </a:r>
          </a:p>
          <a:p>
            <a:pPr lvl="1"/>
            <a:r>
              <a:rPr lang="en-US" dirty="0"/>
              <a:t>The destination type is larger than the source type</a:t>
            </a:r>
          </a:p>
          <a:p>
            <a:r>
              <a:rPr lang="en-US" dirty="0"/>
              <a:t>Such type of casting is called “</a:t>
            </a:r>
            <a:r>
              <a:rPr lang="en-US" i="1" dirty="0">
                <a:solidFill>
                  <a:srgbClr val="002060"/>
                </a:solidFill>
              </a:rPr>
              <a:t>widening conversion</a:t>
            </a:r>
            <a:r>
              <a:rPr lang="en-US" i="1" dirty="0"/>
              <a:t>”.</a:t>
            </a:r>
          </a:p>
          <a:p>
            <a:r>
              <a:rPr lang="en-US" dirty="0"/>
              <a:t>Example:</a:t>
            </a:r>
          </a:p>
          <a:p>
            <a:pPr lvl="1">
              <a:buNone/>
            </a:pPr>
            <a:r>
              <a:rPr lang="en-US" b="1" dirty="0" err="1"/>
              <a:t>int</a:t>
            </a:r>
            <a:r>
              <a:rPr lang="en-US" dirty="0"/>
              <a:t> can always hold values of </a:t>
            </a:r>
            <a:r>
              <a:rPr lang="en-US" b="1" dirty="0"/>
              <a:t>byte</a:t>
            </a:r>
            <a:r>
              <a:rPr lang="en-US" dirty="0"/>
              <a:t> and </a:t>
            </a:r>
            <a:r>
              <a:rPr lang="en-US" b="1" dirty="0"/>
              <a:t>short</a:t>
            </a:r>
          </a:p>
          <a:p>
            <a:endParaRPr lang="en-US" dirty="0"/>
          </a:p>
        </p:txBody>
      </p:sp>
      <p:sp>
        <p:nvSpPr>
          <p:cNvPr id="4" name="TextBox 3"/>
          <p:cNvSpPr txBox="1"/>
          <p:nvPr/>
        </p:nvSpPr>
        <p:spPr>
          <a:xfrm>
            <a:off x="732213" y="3658726"/>
            <a:ext cx="5867400" cy="1477328"/>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a:solidFill>
                  <a:srgbClr val="7F0055"/>
                </a:solidFill>
                <a:latin typeface="Consolas"/>
              </a:rPr>
              <a:t>byte</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 5;</a:t>
            </a:r>
          </a:p>
          <a:p>
            <a:pPr lvl="1"/>
            <a:r>
              <a:rPr lang="en-US" b="1" dirty="0">
                <a:solidFill>
                  <a:srgbClr val="000000"/>
                </a:solidFill>
                <a:latin typeface="Consolas"/>
              </a:rPr>
              <a:t>// </a:t>
            </a:r>
            <a:r>
              <a:rPr lang="en-US" b="1" dirty="0">
                <a:solidFill>
                  <a:srgbClr val="92D050"/>
                </a:solidFill>
                <a:latin typeface="Consolas"/>
              </a:rPr>
              <a:t>√ this is correct</a:t>
            </a:r>
            <a:endParaRPr lang="en-US" b="1" dirty="0">
              <a:solidFill>
                <a:srgbClr val="000000"/>
              </a:solidFill>
              <a:latin typeface="Consolas"/>
            </a:endParaRPr>
          </a:p>
          <a:p>
            <a:pPr lvl="1"/>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 </a:t>
            </a:r>
            <a:r>
              <a:rPr lang="en-US" b="1" dirty="0">
                <a:solidFill>
                  <a:srgbClr val="6A3E3E"/>
                </a:solidFill>
                <a:latin typeface="Consolas"/>
              </a:rPr>
              <a:t>b</a:t>
            </a:r>
            <a:r>
              <a:rPr lang="en-US" b="1" dirty="0">
                <a:solidFill>
                  <a:srgbClr val="000000"/>
                </a:solidFill>
                <a:latin typeface="Consolas"/>
              </a:rPr>
              <a:t>;  </a:t>
            </a:r>
            <a:endParaRPr lang="en-US" b="1" dirty="0">
              <a:solidFill>
                <a:srgbClr val="92D050"/>
              </a:solidFill>
              <a:latin typeface="Consolas"/>
            </a:endParaRP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116035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Casting Incompatible Types</a:t>
            </a:r>
          </a:p>
        </p:txBody>
      </p:sp>
      <p:sp>
        <p:nvSpPr>
          <p:cNvPr id="3" name="Content Placeholder 2"/>
          <p:cNvSpPr>
            <a:spLocks noGrp="1"/>
          </p:cNvSpPr>
          <p:nvPr>
            <p:ph idx="1"/>
          </p:nvPr>
        </p:nvSpPr>
        <p:spPr/>
        <p:txBody>
          <a:bodyPr/>
          <a:lstStyle/>
          <a:p>
            <a:r>
              <a:rPr lang="en-US" dirty="0"/>
              <a:t>To create a conversion between two </a:t>
            </a:r>
            <a:r>
              <a:rPr lang="en-US" dirty="0">
                <a:solidFill>
                  <a:srgbClr val="002060"/>
                </a:solidFill>
              </a:rPr>
              <a:t>incompatible</a:t>
            </a:r>
            <a:r>
              <a:rPr lang="en-US" dirty="0"/>
              <a:t> types, you must use a </a:t>
            </a:r>
            <a:r>
              <a:rPr lang="en-US" i="1" dirty="0">
                <a:solidFill>
                  <a:srgbClr val="002060"/>
                </a:solidFill>
              </a:rPr>
              <a:t>cast</a:t>
            </a:r>
          </a:p>
          <a:p>
            <a:r>
              <a:rPr lang="en-US" dirty="0"/>
              <a:t>A </a:t>
            </a:r>
            <a:r>
              <a:rPr lang="en-US" b="1" i="1" dirty="0">
                <a:solidFill>
                  <a:srgbClr val="002060"/>
                </a:solidFill>
              </a:rPr>
              <a:t>cast</a:t>
            </a:r>
            <a:r>
              <a:rPr lang="en-US" dirty="0">
                <a:solidFill>
                  <a:srgbClr val="002060"/>
                </a:solidFill>
              </a:rPr>
              <a:t> </a:t>
            </a:r>
            <a:r>
              <a:rPr lang="en-US" dirty="0"/>
              <a:t>is an explicit type conversion.</a:t>
            </a:r>
          </a:p>
          <a:p>
            <a:r>
              <a:rPr lang="en-US" dirty="0"/>
              <a:t>Such type is called “</a:t>
            </a:r>
            <a:r>
              <a:rPr lang="en-US" i="1" dirty="0">
                <a:solidFill>
                  <a:srgbClr val="002060"/>
                </a:solidFill>
              </a:rPr>
              <a:t>narrowing conversion</a:t>
            </a:r>
            <a:r>
              <a:rPr lang="en-US" i="1" dirty="0"/>
              <a:t>”.</a:t>
            </a:r>
            <a:endParaRPr lang="en-US" dirty="0"/>
          </a:p>
          <a:p>
            <a:r>
              <a:rPr lang="en-US" dirty="0"/>
              <a:t>Syntax:</a:t>
            </a:r>
          </a:p>
          <a:p>
            <a:pPr lvl="1">
              <a:buNone/>
            </a:pPr>
            <a:r>
              <a:rPr lang="en-US" dirty="0"/>
              <a:t>(target-type) value</a:t>
            </a:r>
          </a:p>
          <a:p>
            <a:r>
              <a:rPr lang="en-US" dirty="0"/>
              <a:t>Example:</a:t>
            </a:r>
          </a:p>
          <a:p>
            <a:pPr lvl="1">
              <a:buNone/>
            </a:pPr>
            <a:endParaRPr lang="en-US" dirty="0"/>
          </a:p>
          <a:p>
            <a:pPr lvl="1">
              <a:buNone/>
            </a:pPr>
            <a:endParaRPr lang="en-US" dirty="0"/>
          </a:p>
          <a:p>
            <a:endParaRPr lang="en-US" dirty="0"/>
          </a:p>
        </p:txBody>
      </p:sp>
      <p:sp>
        <p:nvSpPr>
          <p:cNvPr id="4" name="TextBox 3"/>
          <p:cNvSpPr txBox="1"/>
          <p:nvPr/>
        </p:nvSpPr>
        <p:spPr>
          <a:xfrm>
            <a:off x="690649" y="3530138"/>
            <a:ext cx="5867400" cy="2031325"/>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 5;</a:t>
            </a:r>
          </a:p>
          <a:p>
            <a:pPr lvl="1"/>
            <a:r>
              <a:rPr lang="en-US" b="1" dirty="0">
                <a:solidFill>
                  <a:srgbClr val="000000"/>
                </a:solidFill>
                <a:latin typeface="Consolas"/>
              </a:rPr>
              <a:t>// </a:t>
            </a:r>
            <a:r>
              <a:rPr lang="en-US" b="1" dirty="0">
                <a:solidFill>
                  <a:srgbClr val="FF0000"/>
                </a:solidFill>
                <a:latin typeface="Consolas"/>
              </a:rPr>
              <a:t>× this is not correct</a:t>
            </a:r>
            <a:endParaRPr lang="en-US" b="1" dirty="0">
              <a:solidFill>
                <a:srgbClr val="000000"/>
              </a:solidFill>
              <a:latin typeface="Consolas"/>
            </a:endParaRPr>
          </a:p>
          <a:p>
            <a:pPr lvl="1"/>
            <a:r>
              <a:rPr lang="en-US" b="1" dirty="0">
                <a:solidFill>
                  <a:srgbClr val="7F0055"/>
                </a:solidFill>
                <a:latin typeface="Consolas"/>
              </a:rPr>
              <a:t>byte</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 </a:t>
            </a:r>
            <a:r>
              <a:rPr lang="en-US" b="1" dirty="0">
                <a:solidFill>
                  <a:srgbClr val="6A3E3E"/>
                </a:solidFill>
                <a:latin typeface="Consolas"/>
              </a:rPr>
              <a:t>a</a:t>
            </a:r>
            <a:r>
              <a:rPr lang="en-US" b="1" dirty="0">
                <a:solidFill>
                  <a:srgbClr val="000000"/>
                </a:solidFill>
                <a:latin typeface="Consolas"/>
              </a:rPr>
              <a:t>;  </a:t>
            </a:r>
          </a:p>
          <a:p>
            <a:pPr lvl="1"/>
            <a:r>
              <a:rPr lang="en-US" b="1" dirty="0">
                <a:solidFill>
                  <a:srgbClr val="000000"/>
                </a:solidFill>
                <a:latin typeface="Consolas"/>
              </a:rPr>
              <a:t>// </a:t>
            </a:r>
            <a:r>
              <a:rPr lang="en-US" b="1" dirty="0">
                <a:solidFill>
                  <a:srgbClr val="92D050"/>
                </a:solidFill>
                <a:latin typeface="Consolas"/>
              </a:rPr>
              <a:t>√ this is correct</a:t>
            </a:r>
            <a:endParaRPr lang="en-US" b="1" dirty="0">
              <a:solidFill>
                <a:srgbClr val="FF0000"/>
              </a:solidFill>
              <a:latin typeface="Consolas"/>
            </a:endParaRPr>
          </a:p>
          <a:p>
            <a:pPr lvl="1"/>
            <a:r>
              <a:rPr lang="en-US" b="1" dirty="0">
                <a:solidFill>
                  <a:srgbClr val="7F0055"/>
                </a:solidFill>
                <a:latin typeface="Consolas"/>
              </a:rPr>
              <a:t>byte</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 (byte)</a:t>
            </a:r>
            <a:r>
              <a:rPr lang="en-US" b="1" dirty="0">
                <a:solidFill>
                  <a:srgbClr val="6A3E3E"/>
                </a:solidFill>
                <a:latin typeface="Consolas"/>
              </a:rPr>
              <a:t>a </a:t>
            </a:r>
            <a:r>
              <a:rPr lang="en-US" b="1" dirty="0">
                <a:solidFill>
                  <a:srgbClr val="000000"/>
                </a:solidFill>
                <a:latin typeface="Consolas"/>
              </a:rPr>
              <a:t>; </a:t>
            </a:r>
            <a:endParaRPr lang="en-US" b="1" dirty="0">
              <a:solidFill>
                <a:srgbClr val="FF0000"/>
              </a:solidFill>
              <a:latin typeface="Consolas"/>
            </a:endParaRP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114570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Operator</a:t>
            </a:r>
            <a:endParaRPr lang="en-IN" dirty="0"/>
          </a:p>
        </p:txBody>
      </p:sp>
      <p:sp>
        <p:nvSpPr>
          <p:cNvPr id="5" name="Text Placeholder 4"/>
          <p:cNvSpPr>
            <a:spLocks noGrp="1"/>
          </p:cNvSpPr>
          <p:nvPr>
            <p:ph type="body" idx="1"/>
          </p:nvPr>
        </p:nvSpPr>
        <p:spPr/>
        <p:txBody>
          <a:bodyPr/>
          <a:lstStyle/>
          <a:p>
            <a:r>
              <a:rPr lang="en-US" dirty="0"/>
              <a:t>Perform definite operation</a:t>
            </a:r>
            <a:endParaRPr lang="en-IN" dirty="0"/>
          </a:p>
        </p:txBody>
      </p:sp>
      <p:pic>
        <p:nvPicPr>
          <p:cNvPr id="2050" name="Picture 2" descr="Free Mathematics Symbols, Download Free Mathematics Symbols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041" y="1493044"/>
            <a:ext cx="2160059" cy="164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646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 name="Content Placeholder 2"/>
          <p:cNvSpPr>
            <a:spLocks noGrp="1"/>
          </p:cNvSpPr>
          <p:nvPr>
            <p:ph idx="1"/>
          </p:nvPr>
        </p:nvSpPr>
        <p:spPr/>
        <p:txBody>
          <a:bodyPr/>
          <a:lstStyle/>
          <a:p>
            <a:pPr marL="571500" indent="-571500">
              <a:buFont typeface="+mj-lt"/>
              <a:buAutoNum type="arabicPeriod"/>
            </a:pPr>
            <a:r>
              <a:rPr lang="en-US" dirty="0"/>
              <a:t>Arithmetic Operators</a:t>
            </a:r>
          </a:p>
          <a:p>
            <a:pPr marL="571500" indent="-571500">
              <a:buFont typeface="+mj-lt"/>
              <a:buAutoNum type="arabicPeriod"/>
            </a:pPr>
            <a:r>
              <a:rPr lang="en-US" dirty="0"/>
              <a:t>Relational Operators</a:t>
            </a:r>
          </a:p>
          <a:p>
            <a:pPr marL="571500" indent="-571500">
              <a:buFont typeface="+mj-lt"/>
              <a:buAutoNum type="arabicPeriod"/>
            </a:pPr>
            <a:r>
              <a:rPr lang="en-US" dirty="0"/>
              <a:t>Bitwise Operators</a:t>
            </a:r>
          </a:p>
          <a:p>
            <a:pPr marL="571500" indent="-571500">
              <a:buFont typeface="+mj-lt"/>
              <a:buAutoNum type="arabicPeriod"/>
            </a:pPr>
            <a:r>
              <a:rPr lang="en-US" dirty="0"/>
              <a:t>Logical Operators</a:t>
            </a:r>
          </a:p>
          <a:p>
            <a:pPr marL="571500" indent="-571500">
              <a:buFont typeface="+mj-lt"/>
              <a:buAutoNum type="arabicPeriod"/>
            </a:pPr>
            <a:r>
              <a:rPr lang="en-US" dirty="0"/>
              <a:t>Assignment Operators</a:t>
            </a:r>
          </a:p>
          <a:p>
            <a:pPr marL="571500" indent="-571500">
              <a:buFont typeface="+mj-lt"/>
              <a:buAutoNum type="arabicPeriod"/>
            </a:pPr>
            <a:r>
              <a:rPr lang="en-US" dirty="0"/>
              <a:t>Conditional / Ternary Operator</a:t>
            </a:r>
          </a:p>
          <a:p>
            <a:pPr marL="571500" indent="-571500">
              <a:buFont typeface="+mj-lt"/>
              <a:buAutoNum type="arabicPeriod"/>
            </a:pPr>
            <a:r>
              <a:rPr lang="en-IN" dirty="0"/>
              <a:t>Instance of Operator</a:t>
            </a:r>
            <a:endParaRPr lang="en-US" dirty="0"/>
          </a:p>
          <a:p>
            <a:endParaRPr lang="en-US" dirty="0"/>
          </a:p>
        </p:txBody>
      </p:sp>
    </p:spTree>
    <p:extLst>
      <p:ext uri="{BB962C8B-B14F-4D97-AF65-F5344CB8AC3E}">
        <p14:creationId xmlns:p14="http://schemas.microsoft.com/office/powerpoint/2010/main" val="1303948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Unit-1</a:t>
            </a:r>
            <a:br>
              <a:rPr lang="en-US" dirty="0"/>
            </a:br>
            <a:r>
              <a:rPr lang="en-US" dirty="0"/>
              <a:t>Introduction to java </a:t>
            </a:r>
            <a:br>
              <a:rPr lang="en-US" dirty="0"/>
            </a:b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 Using Java</a:t>
            </a:r>
          </a:p>
          <a:p>
            <a:r>
              <a:rPr lang="en-IN"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4742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 name="Content Placeholder 2"/>
          <p:cNvSpPr>
            <a:spLocks noGrp="1"/>
          </p:cNvSpPr>
          <p:nvPr>
            <p:ph idx="1"/>
          </p:nvPr>
        </p:nvSpPr>
        <p:spPr>
          <a:xfrm>
            <a:off x="131180" y="863445"/>
            <a:ext cx="11929641" cy="1891330"/>
          </a:xfrm>
        </p:spPr>
        <p:txBody>
          <a:bodyPr/>
          <a:lstStyle/>
          <a:p>
            <a:r>
              <a:rPr lang="en-US" dirty="0"/>
              <a:t>An operator is a </a:t>
            </a:r>
            <a:r>
              <a:rPr lang="en-US" dirty="0">
                <a:solidFill>
                  <a:srgbClr val="002060"/>
                </a:solidFill>
              </a:rPr>
              <a:t>symbol</a:t>
            </a:r>
            <a:r>
              <a:rPr lang="en-US" dirty="0"/>
              <a:t> to perform specific </a:t>
            </a:r>
            <a:r>
              <a:rPr lang="en-US" dirty="0">
                <a:solidFill>
                  <a:srgbClr val="002060"/>
                </a:solidFill>
              </a:rPr>
              <a:t>mathematical or logical functions</a:t>
            </a:r>
            <a:r>
              <a:rPr lang="en-US" dirty="0"/>
              <a:t>.</a:t>
            </a:r>
          </a:p>
          <a:p>
            <a:r>
              <a:rPr lang="en-US" dirty="0"/>
              <a:t>We use operators in maths to perform certain operations, e.g. </a:t>
            </a:r>
            <a:r>
              <a:rPr lang="en-US" dirty="0">
                <a:solidFill>
                  <a:srgbClr val="002060"/>
                </a:solidFill>
              </a:rPr>
              <a:t>+, -, *, /, </a:t>
            </a:r>
            <a:r>
              <a:rPr lang="en-US" dirty="0"/>
              <a:t>etc.</a:t>
            </a:r>
          </a:p>
          <a:p>
            <a:r>
              <a:rPr lang="en-US" dirty="0">
                <a:solidFill>
                  <a:srgbClr val="002060"/>
                </a:solidFill>
              </a:rPr>
              <a:t>Unary</a:t>
            </a:r>
            <a:r>
              <a:rPr lang="en-US" dirty="0"/>
              <a:t> operators (++, --) take </a:t>
            </a:r>
            <a:r>
              <a:rPr lang="en-US" dirty="0">
                <a:solidFill>
                  <a:srgbClr val="002060"/>
                </a:solidFill>
              </a:rPr>
              <a:t>one operand</a:t>
            </a:r>
            <a:r>
              <a:rPr lang="en-US" dirty="0"/>
              <a:t>, </a:t>
            </a:r>
            <a:r>
              <a:rPr lang="en-US" dirty="0">
                <a:solidFill>
                  <a:srgbClr val="002060"/>
                </a:solidFill>
              </a:rPr>
              <a:t>Binary</a:t>
            </a:r>
            <a:r>
              <a:rPr lang="en-US" dirty="0"/>
              <a:t> operators (+, -, *, /) take </a:t>
            </a:r>
            <a:r>
              <a:rPr lang="en-US" dirty="0">
                <a:solidFill>
                  <a:srgbClr val="002060"/>
                </a:solidFill>
              </a:rPr>
              <a:t>two operands</a:t>
            </a:r>
            <a:r>
              <a:rPr lang="en-US" dirty="0"/>
              <a:t>.</a:t>
            </a:r>
          </a:p>
          <a:p>
            <a:r>
              <a:rPr lang="en-US" dirty="0"/>
              <a:t>Programming languages are rich in operators which can be divided in following categories,</a:t>
            </a:r>
          </a:p>
          <a:p>
            <a:endParaRPr lang="en-US" dirty="0"/>
          </a:p>
        </p:txBody>
      </p:sp>
      <p:graphicFrame>
        <p:nvGraphicFramePr>
          <p:cNvPr id="4" name="Table 3"/>
          <p:cNvGraphicFramePr>
            <a:graphicFrameLocks noGrp="1"/>
          </p:cNvGraphicFramePr>
          <p:nvPr/>
        </p:nvGraphicFramePr>
        <p:xfrm>
          <a:off x="2645955" y="2789500"/>
          <a:ext cx="6900090" cy="3158600"/>
        </p:xfrm>
        <a:graphic>
          <a:graphicData uri="http://schemas.openxmlformats.org/drawingml/2006/table">
            <a:tbl>
              <a:tblPr firstRow="1" bandRow="1">
                <a:tableStyleId>{5C22544A-7EE6-4342-B048-85BDC9FD1C3A}</a:tableStyleId>
              </a:tblPr>
              <a:tblGrid>
                <a:gridCol w="768529">
                  <a:extLst>
                    <a:ext uri="{9D8B030D-6E8A-4147-A177-3AD203B41FA5}">
                      <a16:colId xmlns:a16="http://schemas.microsoft.com/office/drawing/2014/main" val="20000"/>
                    </a:ext>
                  </a:extLst>
                </a:gridCol>
                <a:gridCol w="3502343">
                  <a:extLst>
                    <a:ext uri="{9D8B030D-6E8A-4147-A177-3AD203B41FA5}">
                      <a16:colId xmlns:a16="http://schemas.microsoft.com/office/drawing/2014/main" val="20001"/>
                    </a:ext>
                  </a:extLst>
                </a:gridCol>
                <a:gridCol w="2629218">
                  <a:extLst>
                    <a:ext uri="{9D8B030D-6E8A-4147-A177-3AD203B41FA5}">
                      <a16:colId xmlns:a16="http://schemas.microsoft.com/office/drawing/2014/main" val="20002"/>
                    </a:ext>
                  </a:extLst>
                </a:gridCol>
              </a:tblGrid>
              <a:tr h="394825">
                <a:tc>
                  <a:txBody>
                    <a:bodyPr/>
                    <a:lstStyle/>
                    <a:p>
                      <a:r>
                        <a:rPr lang="en-US" dirty="0">
                          <a:solidFill>
                            <a:schemeClr val="tx1"/>
                          </a:solidFill>
                        </a:rPr>
                        <a:t>Sr.</a:t>
                      </a:r>
                    </a:p>
                  </a:txBody>
                  <a:tcPr/>
                </a:tc>
                <a:tc>
                  <a:txBody>
                    <a:bodyPr/>
                    <a:lstStyle/>
                    <a:p>
                      <a:r>
                        <a:rPr lang="en-US" dirty="0">
                          <a:solidFill>
                            <a:schemeClr val="tx1"/>
                          </a:solidFill>
                        </a:rPr>
                        <a:t>Operator</a:t>
                      </a:r>
                    </a:p>
                  </a:txBody>
                  <a:tcPr/>
                </a:tc>
                <a:tc>
                  <a:txBody>
                    <a:bodyPr/>
                    <a:lstStyle/>
                    <a:p>
                      <a:r>
                        <a:rPr lang="en-US" dirty="0">
                          <a:solidFill>
                            <a:schemeClr val="tx1"/>
                          </a:solidFill>
                        </a:rPr>
                        <a:t>Examples</a:t>
                      </a:r>
                    </a:p>
                  </a:txBody>
                  <a:tcPr/>
                </a:tc>
                <a:extLst>
                  <a:ext uri="{0D108BD9-81ED-4DB2-BD59-A6C34878D82A}">
                    <a16:rowId xmlns:a16="http://schemas.microsoft.com/office/drawing/2014/main" val="10000"/>
                  </a:ext>
                </a:extLst>
              </a:tr>
              <a:tr h="394825">
                <a:tc>
                  <a:txBody>
                    <a:bodyPr/>
                    <a:lstStyle/>
                    <a:p>
                      <a:r>
                        <a:rPr lang="en-US" dirty="0"/>
                        <a:t>1</a:t>
                      </a:r>
                    </a:p>
                  </a:txBody>
                  <a:tcPr>
                    <a:solidFill>
                      <a:schemeClr val="bg1">
                        <a:lumMod val="95000"/>
                      </a:schemeClr>
                    </a:solidFill>
                  </a:tcPr>
                </a:tc>
                <a:tc>
                  <a:txBody>
                    <a:bodyPr/>
                    <a:lstStyle/>
                    <a:p>
                      <a:r>
                        <a:rPr lang="en-US" dirty="0"/>
                        <a:t>Arithmetic Operators</a:t>
                      </a:r>
                    </a:p>
                  </a:txBody>
                  <a:tcPr>
                    <a:solidFill>
                      <a:schemeClr val="bg1">
                        <a:lumMod val="95000"/>
                      </a:schemeClr>
                    </a:solidFill>
                  </a:tcPr>
                </a:tc>
                <a:tc>
                  <a:txBody>
                    <a:bodyPr/>
                    <a:lstStyle/>
                    <a:p>
                      <a:r>
                        <a:rPr lang="en-US" dirty="0"/>
                        <a:t>+, -, *, /, %</a:t>
                      </a:r>
                    </a:p>
                  </a:txBody>
                  <a:tcPr>
                    <a:solidFill>
                      <a:schemeClr val="bg1">
                        <a:lumMod val="95000"/>
                      </a:schemeClr>
                    </a:solidFill>
                  </a:tcPr>
                </a:tc>
                <a:extLst>
                  <a:ext uri="{0D108BD9-81ED-4DB2-BD59-A6C34878D82A}">
                    <a16:rowId xmlns:a16="http://schemas.microsoft.com/office/drawing/2014/main" val="10001"/>
                  </a:ext>
                </a:extLst>
              </a:tr>
              <a:tr h="394825">
                <a:tc>
                  <a:txBody>
                    <a:bodyPr/>
                    <a:lstStyle/>
                    <a:p>
                      <a:r>
                        <a:rPr lang="en-US" dirty="0"/>
                        <a:t>2</a:t>
                      </a:r>
                    </a:p>
                  </a:txBody>
                  <a:tcPr/>
                </a:tc>
                <a:tc>
                  <a:txBody>
                    <a:bodyPr/>
                    <a:lstStyle/>
                    <a:p>
                      <a:r>
                        <a:rPr lang="en-US" dirty="0"/>
                        <a:t>Relational Operators</a:t>
                      </a:r>
                    </a:p>
                  </a:txBody>
                  <a:tcPr/>
                </a:tc>
                <a:tc>
                  <a:txBody>
                    <a:bodyPr/>
                    <a:lstStyle/>
                    <a:p>
                      <a:r>
                        <a:rPr lang="en-US" dirty="0"/>
                        <a:t>&lt;, &lt;=, &gt;, &gt;=, ==, !=</a:t>
                      </a:r>
                    </a:p>
                  </a:txBody>
                  <a:tcPr/>
                </a:tc>
                <a:extLst>
                  <a:ext uri="{0D108BD9-81ED-4DB2-BD59-A6C34878D82A}">
                    <a16:rowId xmlns:a16="http://schemas.microsoft.com/office/drawing/2014/main" val="10002"/>
                  </a:ext>
                </a:extLst>
              </a:tr>
              <a:tr h="394825">
                <a:tc>
                  <a:txBody>
                    <a:bodyPr/>
                    <a:lstStyle/>
                    <a:p>
                      <a:r>
                        <a:rPr lang="en-US" dirty="0"/>
                        <a:t>3</a:t>
                      </a:r>
                    </a:p>
                  </a:txBody>
                  <a:tcPr>
                    <a:solidFill>
                      <a:schemeClr val="bg1">
                        <a:lumMod val="95000"/>
                      </a:schemeClr>
                    </a:solidFill>
                  </a:tcPr>
                </a:tc>
                <a:tc>
                  <a:txBody>
                    <a:bodyPr/>
                    <a:lstStyle/>
                    <a:p>
                      <a:r>
                        <a:rPr lang="en-US" dirty="0"/>
                        <a:t>Logical Operators</a:t>
                      </a:r>
                    </a:p>
                  </a:txBody>
                  <a:tcPr>
                    <a:solidFill>
                      <a:schemeClr val="bg1">
                        <a:lumMod val="95000"/>
                      </a:schemeClr>
                    </a:solidFill>
                  </a:tcPr>
                </a:tc>
                <a:tc>
                  <a:txBody>
                    <a:bodyPr/>
                    <a:lstStyle/>
                    <a:p>
                      <a:r>
                        <a:rPr lang="en-US" dirty="0"/>
                        <a:t>&amp;&amp;, ||, !</a:t>
                      </a:r>
                    </a:p>
                  </a:txBody>
                  <a:tcPr>
                    <a:solidFill>
                      <a:schemeClr val="bg1">
                        <a:lumMod val="95000"/>
                      </a:schemeClr>
                    </a:solidFill>
                  </a:tcPr>
                </a:tc>
                <a:extLst>
                  <a:ext uri="{0D108BD9-81ED-4DB2-BD59-A6C34878D82A}">
                    <a16:rowId xmlns:a16="http://schemas.microsoft.com/office/drawing/2014/main" val="10003"/>
                  </a:ext>
                </a:extLst>
              </a:tr>
              <a:tr h="394825">
                <a:tc>
                  <a:txBody>
                    <a:bodyPr/>
                    <a:lstStyle/>
                    <a:p>
                      <a:r>
                        <a:rPr lang="en-US" dirty="0"/>
                        <a:t>4</a:t>
                      </a:r>
                    </a:p>
                  </a:txBody>
                  <a:tcPr/>
                </a:tc>
                <a:tc>
                  <a:txBody>
                    <a:bodyPr/>
                    <a:lstStyle/>
                    <a:p>
                      <a:r>
                        <a:rPr lang="en-US" dirty="0"/>
                        <a:t>Assignment Operators</a:t>
                      </a:r>
                    </a:p>
                  </a:txBody>
                  <a:tcPr/>
                </a:tc>
                <a:tc>
                  <a:txBody>
                    <a:bodyPr/>
                    <a:lstStyle/>
                    <a:p>
                      <a:r>
                        <a:rPr lang="en-US" dirty="0"/>
                        <a:t>=, +=, -=, *=, /=</a:t>
                      </a:r>
                    </a:p>
                  </a:txBody>
                  <a:tcPr/>
                </a:tc>
                <a:extLst>
                  <a:ext uri="{0D108BD9-81ED-4DB2-BD59-A6C34878D82A}">
                    <a16:rowId xmlns:a16="http://schemas.microsoft.com/office/drawing/2014/main" val="10004"/>
                  </a:ext>
                </a:extLst>
              </a:tr>
              <a:tr h="394825">
                <a:tc>
                  <a:txBody>
                    <a:bodyPr/>
                    <a:lstStyle/>
                    <a:p>
                      <a:r>
                        <a:rPr lang="en-US" dirty="0"/>
                        <a:t>5</a:t>
                      </a:r>
                    </a:p>
                  </a:txBody>
                  <a:tcPr>
                    <a:solidFill>
                      <a:schemeClr val="bg1">
                        <a:lumMod val="95000"/>
                      </a:schemeClr>
                    </a:solidFill>
                  </a:tcPr>
                </a:tc>
                <a:tc>
                  <a:txBody>
                    <a:bodyPr/>
                    <a:lstStyle/>
                    <a:p>
                      <a:r>
                        <a:rPr lang="en-US" dirty="0"/>
                        <a:t>Increment and Decrement Operators</a:t>
                      </a:r>
                    </a:p>
                  </a:txBody>
                  <a:tcPr>
                    <a:solidFill>
                      <a:schemeClr val="bg1">
                        <a:lumMod val="95000"/>
                      </a:schemeClr>
                    </a:solidFill>
                  </a:tcPr>
                </a:tc>
                <a:tc>
                  <a:txBody>
                    <a:bodyPr/>
                    <a:lstStyle/>
                    <a:p>
                      <a:r>
                        <a:rPr lang="en-US" dirty="0"/>
                        <a:t>++, --</a:t>
                      </a:r>
                    </a:p>
                  </a:txBody>
                  <a:tcPr>
                    <a:solidFill>
                      <a:schemeClr val="bg1">
                        <a:lumMod val="95000"/>
                      </a:schemeClr>
                    </a:solidFill>
                  </a:tcPr>
                </a:tc>
                <a:extLst>
                  <a:ext uri="{0D108BD9-81ED-4DB2-BD59-A6C34878D82A}">
                    <a16:rowId xmlns:a16="http://schemas.microsoft.com/office/drawing/2014/main" val="10005"/>
                  </a:ext>
                </a:extLst>
              </a:tr>
              <a:tr h="394825">
                <a:tc>
                  <a:txBody>
                    <a:bodyPr/>
                    <a:lstStyle/>
                    <a:p>
                      <a:r>
                        <a:rPr lang="en-US" dirty="0"/>
                        <a:t>6</a:t>
                      </a:r>
                    </a:p>
                  </a:txBody>
                  <a:tcPr/>
                </a:tc>
                <a:tc>
                  <a:txBody>
                    <a:bodyPr/>
                    <a:lstStyle/>
                    <a:p>
                      <a:r>
                        <a:rPr lang="en-US" dirty="0"/>
                        <a:t>Conditional Operator</a:t>
                      </a:r>
                    </a:p>
                  </a:txBody>
                  <a:tcPr/>
                </a:tc>
                <a:tc>
                  <a:txBody>
                    <a:bodyPr/>
                    <a:lstStyle/>
                    <a:p>
                      <a:r>
                        <a:rPr lang="en-US" dirty="0"/>
                        <a:t>?:</a:t>
                      </a:r>
                    </a:p>
                  </a:txBody>
                  <a:tcPr/>
                </a:tc>
                <a:extLst>
                  <a:ext uri="{0D108BD9-81ED-4DB2-BD59-A6C34878D82A}">
                    <a16:rowId xmlns:a16="http://schemas.microsoft.com/office/drawing/2014/main" val="10006"/>
                  </a:ext>
                </a:extLst>
              </a:tr>
              <a:tr h="394825">
                <a:tc>
                  <a:txBody>
                    <a:bodyPr/>
                    <a:lstStyle/>
                    <a:p>
                      <a:r>
                        <a:rPr lang="en-US" dirty="0"/>
                        <a:t>7</a:t>
                      </a:r>
                    </a:p>
                  </a:txBody>
                  <a:tcPr>
                    <a:solidFill>
                      <a:schemeClr val="bg1">
                        <a:lumMod val="95000"/>
                      </a:schemeClr>
                    </a:solidFill>
                  </a:tcPr>
                </a:tc>
                <a:tc>
                  <a:txBody>
                    <a:bodyPr/>
                    <a:lstStyle/>
                    <a:p>
                      <a:r>
                        <a:rPr lang="en-US" dirty="0"/>
                        <a:t>Bitwise Operators</a:t>
                      </a:r>
                    </a:p>
                  </a:txBody>
                  <a:tcPr>
                    <a:solidFill>
                      <a:schemeClr val="bg1">
                        <a:lumMod val="95000"/>
                      </a:schemeClr>
                    </a:solidFill>
                  </a:tcPr>
                </a:tc>
                <a:tc>
                  <a:txBody>
                    <a:bodyPr/>
                    <a:lstStyle/>
                    <a:p>
                      <a:r>
                        <a:rPr lang="en-US" dirty="0"/>
                        <a:t>&amp;, |, ^, &lt;&lt;, &gt;&gt;</a:t>
                      </a:r>
                    </a:p>
                  </a:txBody>
                  <a:tcPr>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841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Operators</a:t>
            </a:r>
          </a:p>
        </p:txBody>
      </p:sp>
      <p:sp>
        <p:nvSpPr>
          <p:cNvPr id="3" name="Content Placeholder 2"/>
          <p:cNvSpPr>
            <a:spLocks noGrp="1"/>
          </p:cNvSpPr>
          <p:nvPr>
            <p:ph idx="1"/>
          </p:nvPr>
        </p:nvSpPr>
        <p:spPr>
          <a:xfrm>
            <a:off x="131180" y="863445"/>
            <a:ext cx="11929641" cy="1057952"/>
          </a:xfrm>
        </p:spPr>
        <p:txBody>
          <a:bodyPr/>
          <a:lstStyle/>
          <a:p>
            <a:r>
              <a:rPr lang="en-US" dirty="0"/>
              <a:t>An arithmetic operator performs basic mathematical calculations such as </a:t>
            </a:r>
            <a:r>
              <a:rPr lang="en-US" dirty="0">
                <a:solidFill>
                  <a:srgbClr val="002060"/>
                </a:solidFill>
              </a:rPr>
              <a:t>addition</a:t>
            </a:r>
            <a:r>
              <a:rPr lang="en-US" dirty="0"/>
              <a:t>, </a:t>
            </a:r>
            <a:r>
              <a:rPr lang="en-US" dirty="0">
                <a:solidFill>
                  <a:srgbClr val="002060"/>
                </a:solidFill>
              </a:rPr>
              <a:t>subtraction</a:t>
            </a:r>
            <a:r>
              <a:rPr lang="en-US" dirty="0"/>
              <a:t>, </a:t>
            </a:r>
            <a:r>
              <a:rPr lang="en-US" dirty="0">
                <a:solidFill>
                  <a:srgbClr val="002060"/>
                </a:solidFill>
              </a:rPr>
              <a:t>multiplication</a:t>
            </a:r>
            <a:r>
              <a:rPr lang="en-US" dirty="0"/>
              <a:t>, </a:t>
            </a:r>
            <a:r>
              <a:rPr lang="en-US" dirty="0">
                <a:solidFill>
                  <a:srgbClr val="002060"/>
                </a:solidFill>
              </a:rPr>
              <a:t>division</a:t>
            </a:r>
            <a:r>
              <a:rPr lang="en-US" dirty="0"/>
              <a:t> etc on numerical values (constants and variables).</a:t>
            </a:r>
          </a:p>
        </p:txBody>
      </p:sp>
      <p:graphicFrame>
        <p:nvGraphicFramePr>
          <p:cNvPr id="5" name="Content Placeholder 3"/>
          <p:cNvGraphicFramePr>
            <a:graphicFrameLocks/>
          </p:cNvGraphicFramePr>
          <p:nvPr/>
        </p:nvGraphicFramePr>
        <p:xfrm>
          <a:off x="1448833" y="2242161"/>
          <a:ext cx="9294334" cy="2743200"/>
        </p:xfrm>
        <a:graphic>
          <a:graphicData uri="http://schemas.openxmlformats.org/drawingml/2006/table">
            <a:tbl>
              <a:tblPr firstRow="1" bandRow="1">
                <a:tableStyleId>{7E9639D4-E3E2-4D34-9284-5A2195B3D0D7}</a:tableStyleId>
              </a:tblPr>
              <a:tblGrid>
                <a:gridCol w="1332801">
                  <a:extLst>
                    <a:ext uri="{9D8B030D-6E8A-4147-A177-3AD203B41FA5}">
                      <a16:colId xmlns:a16="http://schemas.microsoft.com/office/drawing/2014/main" val="20000"/>
                    </a:ext>
                  </a:extLst>
                </a:gridCol>
                <a:gridCol w="3379915">
                  <a:extLst>
                    <a:ext uri="{9D8B030D-6E8A-4147-A177-3AD203B41FA5}">
                      <a16:colId xmlns:a16="http://schemas.microsoft.com/office/drawing/2014/main" val="20001"/>
                    </a:ext>
                  </a:extLst>
                </a:gridCol>
                <a:gridCol w="1201703">
                  <a:extLst>
                    <a:ext uri="{9D8B030D-6E8A-4147-A177-3AD203B41FA5}">
                      <a16:colId xmlns:a16="http://schemas.microsoft.com/office/drawing/2014/main" val="20002"/>
                    </a:ext>
                  </a:extLst>
                </a:gridCol>
                <a:gridCol w="3379915">
                  <a:extLst>
                    <a:ext uri="{9D8B030D-6E8A-4147-A177-3AD203B41FA5}">
                      <a16:colId xmlns:a16="http://schemas.microsoft.com/office/drawing/2014/main" val="20003"/>
                    </a:ext>
                  </a:extLst>
                </a:gridCol>
              </a:tblGrid>
              <a:tr h="457200">
                <a:tc>
                  <a:txBody>
                    <a:bodyPr/>
                    <a:lstStyle/>
                    <a:p>
                      <a:pPr algn="ctr"/>
                      <a:r>
                        <a:rPr lang="en-US" sz="2000" dirty="0">
                          <a:solidFill>
                            <a:schemeClr val="tx1"/>
                          </a:solidFill>
                        </a:rPr>
                        <a:t>Operator</a:t>
                      </a:r>
                      <a:endParaRPr lang="en-IN" sz="2000" b="1" dirty="0">
                        <a:solidFill>
                          <a:schemeClr val="tx1"/>
                        </a:solidFill>
                      </a:endParaRPr>
                    </a:p>
                  </a:txBody>
                  <a:tcPr anchor="ctr">
                    <a:solidFill>
                      <a:schemeClr val="bg1">
                        <a:lumMod val="65000"/>
                      </a:schemeClr>
                    </a:solidFill>
                  </a:tcPr>
                </a:tc>
                <a:tc>
                  <a:txBody>
                    <a:bodyPr/>
                    <a:lstStyle/>
                    <a:p>
                      <a:pPr algn="ctr"/>
                      <a:r>
                        <a:rPr lang="en-US" sz="2000" dirty="0">
                          <a:solidFill>
                            <a:schemeClr val="tx1"/>
                          </a:solidFill>
                        </a:rPr>
                        <a:t>Meaning</a:t>
                      </a:r>
                      <a:endParaRPr lang="en-IN" sz="2000" b="1" dirty="0">
                        <a:solidFill>
                          <a:schemeClr val="tx1"/>
                        </a:solidFill>
                      </a:endParaRPr>
                    </a:p>
                  </a:txBody>
                  <a:tcPr anchor="ctr">
                    <a:solidFill>
                      <a:schemeClr val="bg1">
                        <a:lumMod val="65000"/>
                      </a:schemeClr>
                    </a:solidFill>
                  </a:tcPr>
                </a:tc>
                <a:tc>
                  <a:txBody>
                    <a:bodyPr/>
                    <a:lstStyle/>
                    <a:p>
                      <a:pPr algn="ctr"/>
                      <a:r>
                        <a:rPr lang="en-US" sz="2000" dirty="0">
                          <a:solidFill>
                            <a:schemeClr val="tx1"/>
                          </a:solidFill>
                        </a:rPr>
                        <a:t>Example</a:t>
                      </a:r>
                      <a:endParaRPr lang="en-IN" sz="2000" b="1" dirty="0">
                        <a:solidFill>
                          <a:schemeClr val="tx1"/>
                        </a:solidFill>
                      </a:endParaRPr>
                    </a:p>
                  </a:txBody>
                  <a:tcPr anchor="ctr">
                    <a:solidFill>
                      <a:schemeClr val="bg1">
                        <a:lumMod val="65000"/>
                      </a:schemeClr>
                    </a:solidFill>
                  </a:tcPr>
                </a:tc>
                <a:tc>
                  <a:txBody>
                    <a:bodyPr/>
                    <a:lstStyle/>
                    <a:p>
                      <a:pPr algn="ctr"/>
                      <a:r>
                        <a:rPr lang="en-US" sz="2000" dirty="0">
                          <a:solidFill>
                            <a:schemeClr val="tx1"/>
                          </a:solidFill>
                        </a:rPr>
                        <a:t>Description</a:t>
                      </a:r>
                      <a:endParaRPr lang="en-IN" sz="2000" b="1" dirty="0">
                        <a:solidFill>
                          <a:schemeClr val="tx1"/>
                        </a:solidFill>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US" sz="2000" dirty="0"/>
                        <a:t>Addition</a:t>
                      </a:r>
                      <a:endParaRPr lang="en-IN" sz="2000" dirty="0">
                        <a:solidFill>
                          <a:schemeClr val="bg1"/>
                        </a:solidFill>
                      </a:endParaRPr>
                    </a:p>
                  </a:txBody>
                  <a:tcPr anchor="ctr"/>
                </a:tc>
                <a:tc>
                  <a:txBody>
                    <a:bodyPr/>
                    <a:lstStyle/>
                    <a:p>
                      <a:pPr algn="ctr"/>
                      <a:r>
                        <a:rPr lang="en-US" sz="2000" dirty="0"/>
                        <a:t>a</a:t>
                      </a:r>
                      <a:r>
                        <a:rPr lang="en-US" sz="2000" baseline="0" dirty="0"/>
                        <a:t> + b</a:t>
                      </a:r>
                      <a:endParaRPr lang="en-IN" sz="2000" dirty="0">
                        <a:solidFill>
                          <a:schemeClr val="bg1"/>
                        </a:solidFill>
                      </a:endParaRPr>
                    </a:p>
                  </a:txBody>
                  <a:tcPr anchor="ctr"/>
                </a:tc>
                <a:tc>
                  <a:txBody>
                    <a:bodyPr/>
                    <a:lstStyle/>
                    <a:p>
                      <a:r>
                        <a:rPr lang="en-US" sz="2000" dirty="0"/>
                        <a:t>Addition of a and b</a:t>
                      </a:r>
                      <a:endParaRPr lang="en-IN" sz="2000"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sz="2000" dirty="0"/>
                        <a:t>-</a:t>
                      </a:r>
                      <a:endParaRPr lang="en-IN" sz="2000" dirty="0">
                        <a:solidFill>
                          <a:schemeClr val="bg1"/>
                        </a:solidFill>
                      </a:endParaRPr>
                    </a:p>
                  </a:txBody>
                  <a:tcPr anchor="ctr">
                    <a:solidFill>
                      <a:schemeClr val="bg1">
                        <a:lumMod val="95000"/>
                      </a:schemeClr>
                    </a:solidFill>
                  </a:tcPr>
                </a:tc>
                <a:tc>
                  <a:txBody>
                    <a:bodyPr/>
                    <a:lstStyle/>
                    <a:p>
                      <a:r>
                        <a:rPr lang="en-IN" sz="2000" dirty="0"/>
                        <a:t>Subtraction</a:t>
                      </a:r>
                      <a:endParaRPr lang="en-IN" sz="2000" dirty="0">
                        <a:solidFill>
                          <a:schemeClr val="bg1"/>
                        </a:solidFill>
                      </a:endParaRPr>
                    </a:p>
                  </a:txBody>
                  <a:tcPr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solidFill>
                      <a:schemeClr val="bg1">
                        <a:lumMod val="95000"/>
                      </a:schemeClr>
                    </a:solidFill>
                  </a:tcPr>
                </a:tc>
                <a:tc>
                  <a:txBody>
                    <a:bodyPr/>
                    <a:lstStyle/>
                    <a:p>
                      <a:r>
                        <a:rPr lang="en-IN" sz="2000" dirty="0"/>
                        <a:t>Subtraction of b from a</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IN" sz="2000" dirty="0"/>
                        <a:t>Multiplication</a:t>
                      </a:r>
                      <a:endParaRPr lang="en-IN" sz="2000" dirty="0">
                        <a:solidFill>
                          <a:schemeClr val="bg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tc>
                <a:tc>
                  <a:txBody>
                    <a:bodyPr/>
                    <a:lstStyle/>
                    <a:p>
                      <a:r>
                        <a:rPr lang="en-IN" sz="2000" dirty="0"/>
                        <a:t>Multiplication of a and b</a:t>
                      </a:r>
                      <a:endParaRPr lang="en-IN" sz="2000" dirty="0">
                        <a:solidFill>
                          <a:schemeClr val="bg1"/>
                        </a:solidFill>
                      </a:endParaRPr>
                    </a:p>
                  </a:txBody>
                  <a:tcPr anchor="ctr"/>
                </a:tc>
                <a:extLst>
                  <a:ext uri="{0D108BD9-81ED-4DB2-BD59-A6C34878D82A}">
                    <a16:rowId xmlns:a16="http://schemas.microsoft.com/office/drawing/2014/main" val="10003"/>
                  </a:ext>
                </a:extLst>
              </a:tr>
              <a:tr h="457200">
                <a:tc>
                  <a:txBody>
                    <a:bodyPr/>
                    <a:lstStyle/>
                    <a:p>
                      <a:pPr algn="ctr"/>
                      <a:r>
                        <a:rPr lang="en-US" sz="2000" dirty="0"/>
                        <a:t>/</a:t>
                      </a:r>
                      <a:endParaRPr lang="en-IN" sz="2000" dirty="0">
                        <a:solidFill>
                          <a:schemeClr val="bg1"/>
                        </a:solidFill>
                      </a:endParaRPr>
                    </a:p>
                  </a:txBody>
                  <a:tcPr anchor="ctr">
                    <a:solidFill>
                      <a:schemeClr val="bg1">
                        <a:lumMod val="95000"/>
                      </a:schemeClr>
                    </a:solidFill>
                  </a:tcPr>
                </a:tc>
                <a:tc>
                  <a:txBody>
                    <a:bodyPr/>
                    <a:lstStyle/>
                    <a:p>
                      <a:r>
                        <a:rPr lang="en-IN" sz="2000" dirty="0"/>
                        <a:t>Division</a:t>
                      </a:r>
                      <a:endParaRPr lang="en-IN" sz="2000" dirty="0">
                        <a:solidFill>
                          <a:schemeClr val="bg1"/>
                        </a:solidFill>
                      </a:endParaRPr>
                    </a:p>
                  </a:txBody>
                  <a:tcPr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solidFill>
                      <a:schemeClr val="bg1">
                        <a:lumMod val="95000"/>
                      </a:schemeClr>
                    </a:solidFill>
                  </a:tcPr>
                </a:tc>
                <a:tc>
                  <a:txBody>
                    <a:bodyPr/>
                    <a:lstStyle/>
                    <a:p>
                      <a:r>
                        <a:rPr lang="en-IN" sz="2000" dirty="0"/>
                        <a:t>Division of a by b</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4"/>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IN" sz="2000" dirty="0"/>
                        <a:t>Modulo division- remainder</a:t>
                      </a:r>
                      <a:endParaRPr lang="en-IN" sz="2000" dirty="0">
                        <a:solidFill>
                          <a:schemeClr val="bg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tc>
                <a:tc>
                  <a:txBody>
                    <a:bodyPr/>
                    <a:lstStyle/>
                    <a:p>
                      <a:r>
                        <a:rPr lang="en-IN" sz="2000" dirty="0"/>
                        <a:t>Modulo of a by b</a:t>
                      </a:r>
                      <a:endParaRPr lang="en-IN" sz="2000" dirty="0">
                        <a:solidFill>
                          <a:schemeClr val="bg1"/>
                        </a:solidFill>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14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Operators</a:t>
            </a:r>
          </a:p>
        </p:txBody>
      </p:sp>
      <p:sp>
        <p:nvSpPr>
          <p:cNvPr id="3" name="Content Placeholder 2"/>
          <p:cNvSpPr>
            <a:spLocks noGrp="1"/>
          </p:cNvSpPr>
          <p:nvPr>
            <p:ph idx="1"/>
          </p:nvPr>
        </p:nvSpPr>
        <p:spPr>
          <a:xfrm>
            <a:off x="131180" y="863444"/>
            <a:ext cx="11929641" cy="1983927"/>
          </a:xfrm>
        </p:spPr>
        <p:txBody>
          <a:bodyPr/>
          <a:lstStyle/>
          <a:p>
            <a:r>
              <a:rPr lang="en-US" dirty="0"/>
              <a:t>A relational operators are used to </a:t>
            </a:r>
            <a:r>
              <a:rPr lang="en-US" dirty="0">
                <a:solidFill>
                  <a:srgbClr val="002060"/>
                </a:solidFill>
              </a:rPr>
              <a:t>compare</a:t>
            </a:r>
            <a:r>
              <a:rPr lang="en-US" dirty="0"/>
              <a:t> two values.</a:t>
            </a:r>
          </a:p>
          <a:p>
            <a:r>
              <a:rPr lang="en-US" dirty="0"/>
              <a:t>They check the relationship between two operands, if the relation is </a:t>
            </a:r>
            <a:r>
              <a:rPr lang="en-US" dirty="0">
                <a:solidFill>
                  <a:srgbClr val="002060"/>
                </a:solidFill>
              </a:rPr>
              <a:t>true</a:t>
            </a:r>
            <a:r>
              <a:rPr lang="en-US" dirty="0"/>
              <a:t>, it returns </a:t>
            </a:r>
            <a:r>
              <a:rPr lang="en-US" dirty="0">
                <a:solidFill>
                  <a:srgbClr val="002060"/>
                </a:solidFill>
              </a:rPr>
              <a:t>1</a:t>
            </a:r>
            <a:r>
              <a:rPr lang="en-US" dirty="0"/>
              <a:t>; if the relation is </a:t>
            </a:r>
            <a:r>
              <a:rPr lang="en-US" dirty="0">
                <a:solidFill>
                  <a:srgbClr val="002060"/>
                </a:solidFill>
              </a:rPr>
              <a:t>false</a:t>
            </a:r>
            <a:r>
              <a:rPr lang="en-US" dirty="0"/>
              <a:t>, it returns value </a:t>
            </a:r>
            <a:r>
              <a:rPr lang="en-US" dirty="0">
                <a:solidFill>
                  <a:srgbClr val="002060"/>
                </a:solidFill>
              </a:rPr>
              <a:t>0</a:t>
            </a:r>
            <a:r>
              <a:rPr lang="en-US" dirty="0"/>
              <a:t>.</a:t>
            </a:r>
          </a:p>
          <a:p>
            <a:r>
              <a:rPr lang="en-US" dirty="0"/>
              <a:t>Relational expressions are used in decision statements such as </a:t>
            </a:r>
            <a:r>
              <a:rPr lang="en-US" dirty="0">
                <a:solidFill>
                  <a:srgbClr val="002060"/>
                </a:solidFill>
              </a:rPr>
              <a:t>if, for, while</a:t>
            </a:r>
            <a:r>
              <a:rPr lang="en-US" dirty="0"/>
              <a:t>, etc…</a:t>
            </a:r>
          </a:p>
        </p:txBody>
      </p:sp>
      <p:graphicFrame>
        <p:nvGraphicFramePr>
          <p:cNvPr id="6" name="Content Placeholder 3"/>
          <p:cNvGraphicFramePr>
            <a:graphicFrameLocks/>
          </p:cNvGraphicFramePr>
          <p:nvPr/>
        </p:nvGraphicFramePr>
        <p:xfrm>
          <a:off x="587968" y="2908340"/>
          <a:ext cx="11016064" cy="2945138"/>
        </p:xfrm>
        <a:graphic>
          <a:graphicData uri="http://schemas.openxmlformats.org/drawingml/2006/table">
            <a:tbl>
              <a:tblPr firstRow="1" bandRow="1">
                <a:tableStyleId>{7E9639D4-E3E2-4D34-9284-5A2195B3D0D7}</a:tableStyleId>
              </a:tblPr>
              <a:tblGrid>
                <a:gridCol w="1831797">
                  <a:extLst>
                    <a:ext uri="{9D8B030D-6E8A-4147-A177-3AD203B41FA5}">
                      <a16:colId xmlns:a16="http://schemas.microsoft.com/office/drawing/2014/main" val="20000"/>
                    </a:ext>
                  </a:extLst>
                </a:gridCol>
                <a:gridCol w="3513002">
                  <a:extLst>
                    <a:ext uri="{9D8B030D-6E8A-4147-A177-3AD203B41FA5}">
                      <a16:colId xmlns:a16="http://schemas.microsoft.com/office/drawing/2014/main" val="20001"/>
                    </a:ext>
                  </a:extLst>
                </a:gridCol>
                <a:gridCol w="1616418">
                  <a:extLst>
                    <a:ext uri="{9D8B030D-6E8A-4147-A177-3AD203B41FA5}">
                      <a16:colId xmlns:a16="http://schemas.microsoft.com/office/drawing/2014/main" val="20002"/>
                    </a:ext>
                  </a:extLst>
                </a:gridCol>
                <a:gridCol w="4054847">
                  <a:extLst>
                    <a:ext uri="{9D8B030D-6E8A-4147-A177-3AD203B41FA5}">
                      <a16:colId xmlns:a16="http://schemas.microsoft.com/office/drawing/2014/main" val="20003"/>
                    </a:ext>
                  </a:extLst>
                </a:gridCol>
              </a:tblGrid>
              <a:tr h="420734">
                <a:tc>
                  <a:txBody>
                    <a:bodyPr/>
                    <a:lstStyle/>
                    <a:p>
                      <a:pPr marL="0" algn="ctr" defTabSz="914400" rtl="0" eaLnBrk="1" latinLnBrk="0" hangingPunct="1"/>
                      <a:r>
                        <a:rPr lang="en-US" sz="2000" b="1" kern="1200" dirty="0">
                          <a:solidFill>
                            <a:schemeClr val="tx1"/>
                          </a:solidFill>
                          <a:latin typeface="+mn-lt"/>
                          <a:ea typeface="+mn-ea"/>
                          <a:cs typeface="+mn-cs"/>
                        </a:rPr>
                        <a:t>Operator</a:t>
                      </a:r>
                      <a:endParaRPr lang="en-IN" sz="2000" b="1" kern="1200" dirty="0">
                        <a:solidFill>
                          <a:schemeClr val="tx1"/>
                        </a:solidFill>
                        <a:latin typeface="+mn-lt"/>
                        <a:ea typeface="+mn-ea"/>
                        <a:cs typeface="+mn-cs"/>
                      </a:endParaRPr>
                    </a:p>
                  </a:txBody>
                  <a:tcP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Meaning</a:t>
                      </a:r>
                      <a:endParaRPr lang="en-IN" sz="2000" b="1" kern="1200" dirty="0">
                        <a:solidFill>
                          <a:schemeClr val="tx1"/>
                        </a:solidFill>
                        <a:latin typeface="+mn-lt"/>
                        <a:ea typeface="+mn-ea"/>
                        <a:cs typeface="+mn-cs"/>
                      </a:endParaRPr>
                    </a:p>
                  </a:txBody>
                  <a:tcP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Example</a:t>
                      </a:r>
                      <a:endParaRPr lang="en-IN" sz="2000" b="1" kern="1200" dirty="0">
                        <a:solidFill>
                          <a:schemeClr val="tx1"/>
                        </a:solidFill>
                        <a:latin typeface="+mn-lt"/>
                        <a:ea typeface="+mn-ea"/>
                        <a:cs typeface="+mn-cs"/>
                      </a:endParaRPr>
                    </a:p>
                  </a:txBody>
                  <a:tcP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Description</a:t>
                      </a:r>
                      <a:endParaRPr lang="en-IN" sz="2000" b="1" kern="1200" dirty="0">
                        <a:solidFill>
                          <a:schemeClr val="tx1"/>
                        </a:solidFill>
                        <a:latin typeface="+mn-lt"/>
                        <a:ea typeface="+mn-ea"/>
                        <a:cs typeface="+mn-cs"/>
                      </a:endParaRPr>
                    </a:p>
                  </a:txBody>
                  <a:tcPr>
                    <a:solidFill>
                      <a:schemeClr val="bg1">
                        <a:lumMod val="65000"/>
                      </a:schemeClr>
                    </a:solidFill>
                  </a:tcPr>
                </a:tc>
                <a:extLst>
                  <a:ext uri="{0D108BD9-81ED-4DB2-BD59-A6C34878D82A}">
                    <a16:rowId xmlns:a16="http://schemas.microsoft.com/office/drawing/2014/main" val="10000"/>
                  </a:ext>
                </a:extLst>
              </a:tr>
              <a:tr h="420734">
                <a:tc>
                  <a:txBody>
                    <a:bodyPr/>
                    <a:lstStyle/>
                    <a:p>
                      <a:pPr algn="ctr"/>
                      <a:r>
                        <a:rPr lang="en-US" sz="2000" dirty="0"/>
                        <a:t>&lt;</a:t>
                      </a:r>
                      <a:endParaRPr lang="en-IN" sz="2000" dirty="0">
                        <a:solidFill>
                          <a:schemeClr val="bg1"/>
                        </a:solidFill>
                      </a:endParaRPr>
                    </a:p>
                  </a:txBody>
                  <a:tcPr/>
                </a:tc>
                <a:tc>
                  <a:txBody>
                    <a:bodyPr/>
                    <a:lstStyle/>
                    <a:p>
                      <a:r>
                        <a:rPr lang="en-US" sz="2000" dirty="0"/>
                        <a:t>is less than</a:t>
                      </a:r>
                      <a:endParaRPr lang="en-IN" sz="2000" dirty="0">
                        <a:solidFill>
                          <a:schemeClr val="bg1"/>
                        </a:solidFill>
                      </a:endParaRPr>
                    </a:p>
                  </a:txBody>
                  <a:tcPr/>
                </a:tc>
                <a:tc>
                  <a:txBody>
                    <a:bodyPr/>
                    <a:lstStyle/>
                    <a:p>
                      <a:pPr algn="ctr"/>
                      <a:r>
                        <a:rPr lang="en-US" sz="2000"/>
                        <a:t>a</a:t>
                      </a:r>
                      <a:r>
                        <a:rPr lang="en-US" sz="2000" baseline="0"/>
                        <a:t> &lt; b</a:t>
                      </a:r>
                      <a:endParaRPr lang="en-IN" sz="2000" dirty="0">
                        <a:solidFill>
                          <a:schemeClr val="bg1"/>
                        </a:solidFill>
                      </a:endParaRPr>
                    </a:p>
                  </a:txBody>
                  <a:tcPr/>
                </a:tc>
                <a:tc>
                  <a:txBody>
                    <a:bodyPr/>
                    <a:lstStyle/>
                    <a:p>
                      <a:r>
                        <a:rPr lang="en-US" sz="2000" dirty="0"/>
                        <a:t>a is less than b</a:t>
                      </a:r>
                      <a:endParaRPr lang="en-IN" sz="2000" dirty="0">
                        <a:solidFill>
                          <a:schemeClr val="bg1"/>
                        </a:solidFill>
                      </a:endParaRPr>
                    </a:p>
                  </a:txBody>
                  <a:tcPr/>
                </a:tc>
                <a:extLst>
                  <a:ext uri="{0D108BD9-81ED-4DB2-BD59-A6C34878D82A}">
                    <a16:rowId xmlns:a16="http://schemas.microsoft.com/office/drawing/2014/main" val="10001"/>
                  </a:ext>
                </a:extLst>
              </a:tr>
              <a:tr h="420734">
                <a:tc>
                  <a:txBody>
                    <a:bodyPr/>
                    <a:lstStyle/>
                    <a:p>
                      <a:pPr algn="ctr"/>
                      <a:r>
                        <a:rPr lang="en-US" sz="2000" dirty="0"/>
                        <a:t>&lt;=</a:t>
                      </a:r>
                      <a:endParaRPr lang="en-IN" sz="2000" dirty="0">
                        <a:solidFill>
                          <a:schemeClr val="bg1"/>
                        </a:solidFill>
                      </a:endParaRPr>
                    </a:p>
                  </a:txBody>
                  <a:tcPr>
                    <a:solidFill>
                      <a:schemeClr val="bg1">
                        <a:lumMod val="95000"/>
                      </a:schemeClr>
                    </a:solidFill>
                  </a:tcPr>
                </a:tc>
                <a:tc>
                  <a:txBody>
                    <a:bodyPr/>
                    <a:lstStyle/>
                    <a:p>
                      <a:r>
                        <a:rPr lang="en-IN" sz="2000" dirty="0"/>
                        <a:t>is less than or equal to</a:t>
                      </a:r>
                      <a:endParaRPr lang="en-IN" sz="2000" dirty="0">
                        <a:solidFill>
                          <a:schemeClr val="bg1"/>
                        </a:solidFill>
                      </a:endParaRP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&lt;= b</a:t>
                      </a:r>
                      <a:endParaRPr lang="en-IN" sz="2000" dirty="0">
                        <a:solidFill>
                          <a:schemeClr val="bg1"/>
                        </a:solidFill>
                      </a:endParaRPr>
                    </a:p>
                  </a:txBody>
                  <a:tcPr>
                    <a:solidFill>
                      <a:schemeClr val="bg1">
                        <a:lumMod val="95000"/>
                      </a:schemeClr>
                    </a:solidFill>
                  </a:tcPr>
                </a:tc>
                <a:tc>
                  <a:txBody>
                    <a:bodyPr/>
                    <a:lstStyle/>
                    <a:p>
                      <a:r>
                        <a:rPr lang="en-IN" sz="2000" dirty="0"/>
                        <a:t>a is less than or equal to b</a:t>
                      </a:r>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2"/>
                  </a:ext>
                </a:extLst>
              </a:tr>
              <a:tr h="420734">
                <a:tc>
                  <a:txBody>
                    <a:bodyPr/>
                    <a:lstStyle/>
                    <a:p>
                      <a:pPr algn="ctr"/>
                      <a:r>
                        <a:rPr lang="en-US" sz="2000"/>
                        <a:t>&gt;</a:t>
                      </a:r>
                      <a:endParaRPr lang="en-IN" sz="2000" dirty="0">
                        <a:solidFill>
                          <a:schemeClr val="bg1"/>
                        </a:solidFill>
                      </a:endParaRPr>
                    </a:p>
                  </a:txBody>
                  <a:tcPr/>
                </a:tc>
                <a:tc>
                  <a:txBody>
                    <a:bodyPr/>
                    <a:lstStyle/>
                    <a:p>
                      <a:r>
                        <a:rPr lang="en-IN" sz="2000" dirty="0"/>
                        <a:t>is greater than</a:t>
                      </a:r>
                      <a:endParaRPr lang="en-IN" sz="2000" dirty="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&gt; b</a:t>
                      </a:r>
                      <a:endParaRPr lang="en-IN" sz="2000" dirty="0">
                        <a:solidFill>
                          <a:schemeClr val="bg1"/>
                        </a:solidFill>
                      </a:endParaRPr>
                    </a:p>
                  </a:txBody>
                  <a:tcPr/>
                </a:tc>
                <a:tc>
                  <a:txBody>
                    <a:bodyPr/>
                    <a:lstStyle/>
                    <a:p>
                      <a:r>
                        <a:rPr lang="en-IN" sz="2000" dirty="0"/>
                        <a:t>a is greater than b</a:t>
                      </a:r>
                      <a:endParaRPr lang="en-IN" sz="2000" dirty="0">
                        <a:solidFill>
                          <a:schemeClr val="bg1"/>
                        </a:solidFill>
                      </a:endParaRPr>
                    </a:p>
                  </a:txBody>
                  <a:tcPr/>
                </a:tc>
                <a:extLst>
                  <a:ext uri="{0D108BD9-81ED-4DB2-BD59-A6C34878D82A}">
                    <a16:rowId xmlns:a16="http://schemas.microsoft.com/office/drawing/2014/main" val="10003"/>
                  </a:ext>
                </a:extLst>
              </a:tr>
              <a:tr h="420734">
                <a:tc>
                  <a:txBody>
                    <a:bodyPr/>
                    <a:lstStyle/>
                    <a:p>
                      <a:pPr algn="ctr"/>
                      <a:r>
                        <a:rPr lang="en-US" sz="2000" dirty="0"/>
                        <a:t>&gt;=</a:t>
                      </a:r>
                      <a:endParaRPr lang="en-IN" sz="2000" dirty="0">
                        <a:solidFill>
                          <a:schemeClr val="bg1"/>
                        </a:solidFill>
                      </a:endParaRPr>
                    </a:p>
                  </a:txBody>
                  <a:tcPr>
                    <a:solidFill>
                      <a:schemeClr val="bg1">
                        <a:lumMod val="95000"/>
                      </a:schemeClr>
                    </a:solidFill>
                  </a:tcPr>
                </a:tc>
                <a:tc>
                  <a:txBody>
                    <a:bodyPr/>
                    <a:lstStyle/>
                    <a:p>
                      <a:r>
                        <a:rPr lang="en-IN" sz="2000" dirty="0"/>
                        <a:t>is greater than or equal to</a:t>
                      </a:r>
                      <a:endParaRPr lang="en-IN" sz="2000" dirty="0">
                        <a:solidFill>
                          <a:schemeClr val="bg1"/>
                        </a:solidFill>
                      </a:endParaRP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&gt;= b</a:t>
                      </a:r>
                      <a:endParaRPr lang="en-IN" sz="2000" dirty="0">
                        <a:solidFill>
                          <a:schemeClr val="bg1"/>
                        </a:solidFill>
                      </a:endParaRPr>
                    </a:p>
                  </a:txBody>
                  <a:tcPr>
                    <a:solidFill>
                      <a:schemeClr val="bg1">
                        <a:lumMod val="95000"/>
                      </a:schemeClr>
                    </a:solidFill>
                  </a:tcPr>
                </a:tc>
                <a:tc>
                  <a:txBody>
                    <a:bodyPr/>
                    <a:lstStyle/>
                    <a:p>
                      <a:r>
                        <a:rPr lang="en-IN" sz="2000" dirty="0"/>
                        <a:t>a is greater than or equal to b</a:t>
                      </a:r>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4"/>
                  </a:ext>
                </a:extLst>
              </a:tr>
              <a:tr h="420734">
                <a:tc>
                  <a:txBody>
                    <a:bodyPr/>
                    <a:lstStyle/>
                    <a:p>
                      <a:pPr algn="ctr"/>
                      <a:r>
                        <a:rPr lang="en-US" sz="2000" dirty="0"/>
                        <a:t>==</a:t>
                      </a:r>
                      <a:endParaRPr lang="en-IN" sz="2000" dirty="0">
                        <a:solidFill>
                          <a:schemeClr val="bg1"/>
                        </a:solidFill>
                      </a:endParaRPr>
                    </a:p>
                  </a:txBody>
                  <a:tcPr/>
                </a:tc>
                <a:tc>
                  <a:txBody>
                    <a:bodyPr/>
                    <a:lstStyle/>
                    <a:p>
                      <a:r>
                        <a:rPr lang="en-IN" sz="2000" dirty="0"/>
                        <a:t>is equal to</a:t>
                      </a:r>
                      <a:endParaRPr lang="en-IN" sz="2000" dirty="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tc>
                <a:tc>
                  <a:txBody>
                    <a:bodyPr/>
                    <a:lstStyle/>
                    <a:p>
                      <a:r>
                        <a:rPr lang="en-IN" sz="2000" dirty="0"/>
                        <a:t>a is equal to b</a:t>
                      </a:r>
                      <a:endParaRPr lang="en-IN" sz="2000" dirty="0">
                        <a:solidFill>
                          <a:schemeClr val="bg1"/>
                        </a:solidFill>
                      </a:endParaRPr>
                    </a:p>
                  </a:txBody>
                  <a:tcPr/>
                </a:tc>
                <a:extLst>
                  <a:ext uri="{0D108BD9-81ED-4DB2-BD59-A6C34878D82A}">
                    <a16:rowId xmlns:a16="http://schemas.microsoft.com/office/drawing/2014/main" val="10005"/>
                  </a:ext>
                </a:extLst>
              </a:tr>
              <a:tr h="420734">
                <a:tc>
                  <a:txBody>
                    <a:bodyPr/>
                    <a:lstStyle/>
                    <a:p>
                      <a:pPr algn="ct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is not equal to</a:t>
                      </a:r>
                      <a:endParaRPr lang="en-IN" sz="2000" dirty="0">
                        <a:solidFill>
                          <a:schemeClr val="bg1"/>
                        </a:solidFill>
                      </a:endParaRP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solidFill>
                      <a:schemeClr val="bg1">
                        <a:lumMod val="95000"/>
                      </a:schemeClr>
                    </a:solidFill>
                  </a:tcPr>
                </a:tc>
                <a:tc>
                  <a:txBody>
                    <a:bodyPr/>
                    <a:lstStyle/>
                    <a:p>
                      <a:r>
                        <a:rPr lang="en-IN" sz="2000" dirty="0"/>
                        <a:t>a is not equal to b</a:t>
                      </a:r>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241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Operators</a:t>
            </a:r>
          </a:p>
        </p:txBody>
      </p:sp>
      <p:sp>
        <p:nvSpPr>
          <p:cNvPr id="4" name="TextBox 3"/>
          <p:cNvSpPr txBox="1"/>
          <p:nvPr/>
        </p:nvSpPr>
        <p:spPr>
          <a:xfrm>
            <a:off x="9774821" y="233325"/>
            <a:ext cx="22860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a:t>Note : </a:t>
            </a:r>
            <a:r>
              <a:rPr lang="en-IN" dirty="0"/>
              <a:t>A = 10 &amp; B = 20</a:t>
            </a:r>
            <a:endParaRPr lang="en-US" dirty="0"/>
          </a:p>
        </p:txBody>
      </p:sp>
      <p:graphicFrame>
        <p:nvGraphicFramePr>
          <p:cNvPr id="5" name="Content Placeholder 3"/>
          <p:cNvGraphicFramePr>
            <a:graphicFrameLocks/>
          </p:cNvGraphicFramePr>
          <p:nvPr/>
        </p:nvGraphicFramePr>
        <p:xfrm>
          <a:off x="257655" y="975360"/>
          <a:ext cx="8610600" cy="3780000"/>
        </p:xfrm>
        <a:graphic>
          <a:graphicData uri="http://schemas.openxmlformats.org/drawingml/2006/table">
            <a:tbl>
              <a:tblPr firstRow="1" bandRow="1" bandCol="1">
                <a:tableStyleId>{7E9639D4-E3E2-4D34-9284-5A2195B3D0D7}</a:tableStyleId>
              </a:tblPr>
              <a:tblGrid>
                <a:gridCol w="1242767">
                  <a:extLst>
                    <a:ext uri="{9D8B030D-6E8A-4147-A177-3AD203B41FA5}">
                      <a16:colId xmlns:a16="http://schemas.microsoft.com/office/drawing/2014/main" val="20000"/>
                    </a:ext>
                  </a:extLst>
                </a:gridCol>
                <a:gridCol w="4882299">
                  <a:extLst>
                    <a:ext uri="{9D8B030D-6E8A-4147-A177-3AD203B41FA5}">
                      <a16:colId xmlns:a16="http://schemas.microsoft.com/office/drawing/2014/main" val="20001"/>
                    </a:ext>
                  </a:extLst>
                </a:gridCol>
                <a:gridCol w="2485534">
                  <a:extLst>
                    <a:ext uri="{9D8B030D-6E8A-4147-A177-3AD203B41FA5}">
                      <a16:colId xmlns:a16="http://schemas.microsoft.com/office/drawing/2014/main" val="20002"/>
                    </a:ext>
                  </a:extLst>
                </a:gridCol>
              </a:tblGrid>
              <a:tr h="540000">
                <a:tc>
                  <a:txBody>
                    <a:bodyPr/>
                    <a:lstStyle/>
                    <a:p>
                      <a:pPr algn="ctr"/>
                      <a:r>
                        <a:rPr lang="en-US" sz="2000" dirty="0">
                          <a:latin typeface="+mj-lt"/>
                        </a:rPr>
                        <a:t>Operator</a:t>
                      </a:r>
                      <a:endParaRPr lang="en-US" sz="2000" b="1" dirty="0">
                        <a:latin typeface="+mj-lt"/>
                      </a:endParaRPr>
                    </a:p>
                  </a:txBody>
                  <a:tcPr marL="28287" marR="28287" marT="28287" marB="28287" anchor="ctr"/>
                </a:tc>
                <a:tc>
                  <a:txBody>
                    <a:bodyPr/>
                    <a:lstStyle/>
                    <a:p>
                      <a:pPr algn="l"/>
                      <a:r>
                        <a:rPr lang="en-US" sz="2000" dirty="0">
                          <a:latin typeface="+mj-lt"/>
                        </a:rPr>
                        <a:t>Description</a:t>
                      </a:r>
                      <a:endParaRPr lang="en-US" sz="2000" b="1" dirty="0">
                        <a:latin typeface="+mj-lt"/>
                      </a:endParaRPr>
                    </a:p>
                  </a:txBody>
                  <a:tcPr marL="28287" marR="28287" marT="28287" marB="28287" anchor="ctr"/>
                </a:tc>
                <a:tc>
                  <a:txBody>
                    <a:bodyPr/>
                    <a:lstStyle/>
                    <a:p>
                      <a:pPr algn="l"/>
                      <a:r>
                        <a:rPr lang="en-US" sz="2000" dirty="0">
                          <a:latin typeface="+mj-lt"/>
                        </a:rPr>
                        <a:t>Example</a:t>
                      </a:r>
                      <a:endParaRPr lang="en-US" sz="2000" b="1" dirty="0">
                        <a:latin typeface="+mj-lt"/>
                      </a:endParaRPr>
                    </a:p>
                  </a:txBody>
                  <a:tcPr marL="28287" marR="28287" marT="28287" marB="28287" anchor="ctr"/>
                </a:tc>
                <a:extLst>
                  <a:ext uri="{0D108BD9-81ED-4DB2-BD59-A6C34878D82A}">
                    <a16:rowId xmlns:a16="http://schemas.microsoft.com/office/drawing/2014/main" val="10000"/>
                  </a:ext>
                </a:extLst>
              </a:tr>
              <a:tr h="540000">
                <a:tc>
                  <a:txBody>
                    <a:bodyPr/>
                    <a:lstStyle/>
                    <a:p>
                      <a:pPr algn="ctr"/>
                      <a:r>
                        <a:rPr lang="en-US" sz="2000" dirty="0">
                          <a:latin typeface="+mn-lt"/>
                        </a:rPr>
                        <a:t>==</a:t>
                      </a:r>
                    </a:p>
                  </a:txBody>
                  <a:tcPr/>
                </a:tc>
                <a:tc>
                  <a:txBody>
                    <a:bodyPr/>
                    <a:lstStyle/>
                    <a:p>
                      <a:pPr algn="l"/>
                      <a:r>
                        <a:rPr lang="en-US" sz="2000" dirty="0">
                          <a:latin typeface="+mn-lt"/>
                        </a:rPr>
                        <a:t>Equals</a:t>
                      </a:r>
                    </a:p>
                  </a:txBody>
                  <a:tcPr/>
                </a:tc>
                <a:tc>
                  <a:txBody>
                    <a:bodyPr/>
                    <a:lstStyle/>
                    <a:p>
                      <a:r>
                        <a:rPr lang="en-US" sz="2000" dirty="0">
                          <a:latin typeface="+mn-lt"/>
                        </a:rPr>
                        <a:t>(A == B) is not true.</a:t>
                      </a:r>
                    </a:p>
                  </a:txBody>
                  <a:tcPr/>
                </a:tc>
                <a:extLst>
                  <a:ext uri="{0D108BD9-81ED-4DB2-BD59-A6C34878D82A}">
                    <a16:rowId xmlns:a16="http://schemas.microsoft.com/office/drawing/2014/main" val="10001"/>
                  </a:ext>
                </a:extLst>
              </a:tr>
              <a:tr h="540000">
                <a:tc>
                  <a:txBody>
                    <a:bodyPr/>
                    <a:lstStyle/>
                    <a:p>
                      <a:pPr algn="ctr"/>
                      <a:r>
                        <a:rPr lang="en-US" sz="2000" dirty="0">
                          <a:latin typeface="+mn-lt"/>
                        </a:rPr>
                        <a:t>!=</a:t>
                      </a:r>
                    </a:p>
                  </a:txBody>
                  <a:tcPr/>
                </a:tc>
                <a:tc>
                  <a:txBody>
                    <a:bodyPr/>
                    <a:lstStyle/>
                    <a:p>
                      <a:pPr algn="l"/>
                      <a:r>
                        <a:rPr lang="en-US" sz="2000" dirty="0">
                          <a:latin typeface="+mn-lt"/>
                        </a:rPr>
                        <a:t>Not Equals</a:t>
                      </a:r>
                    </a:p>
                  </a:txBody>
                  <a:tcPr/>
                </a:tc>
                <a:tc>
                  <a:txBody>
                    <a:bodyPr/>
                    <a:lstStyle/>
                    <a:p>
                      <a:r>
                        <a:rPr lang="en-US" sz="2000" dirty="0">
                          <a:latin typeface="+mn-lt"/>
                        </a:rPr>
                        <a:t>(A != B) is true.</a:t>
                      </a:r>
                    </a:p>
                  </a:txBody>
                  <a:tcPr/>
                </a:tc>
                <a:extLst>
                  <a:ext uri="{0D108BD9-81ED-4DB2-BD59-A6C34878D82A}">
                    <a16:rowId xmlns:a16="http://schemas.microsoft.com/office/drawing/2014/main" val="10002"/>
                  </a:ext>
                </a:extLst>
              </a:tr>
              <a:tr h="540000">
                <a:tc>
                  <a:txBody>
                    <a:bodyPr/>
                    <a:lstStyle/>
                    <a:p>
                      <a:pPr algn="ctr"/>
                      <a:r>
                        <a:rPr lang="en-US" sz="2000" dirty="0">
                          <a:latin typeface="+mn-lt"/>
                        </a:rPr>
                        <a:t>&gt;</a:t>
                      </a:r>
                    </a:p>
                  </a:txBody>
                  <a:tcPr/>
                </a:tc>
                <a:tc>
                  <a:txBody>
                    <a:bodyPr/>
                    <a:lstStyle/>
                    <a:p>
                      <a:pPr algn="l"/>
                      <a:r>
                        <a:rPr lang="en-US" sz="2000" dirty="0">
                          <a:latin typeface="+mn-lt"/>
                        </a:rPr>
                        <a:t>Greater than</a:t>
                      </a:r>
                    </a:p>
                  </a:txBody>
                  <a:tcPr/>
                </a:tc>
                <a:tc>
                  <a:txBody>
                    <a:bodyPr/>
                    <a:lstStyle/>
                    <a:p>
                      <a:r>
                        <a:rPr lang="en-US" sz="2000" dirty="0">
                          <a:latin typeface="+mn-lt"/>
                        </a:rPr>
                        <a:t>(A &gt; B) is not true.</a:t>
                      </a:r>
                    </a:p>
                  </a:txBody>
                  <a:tcPr/>
                </a:tc>
                <a:extLst>
                  <a:ext uri="{0D108BD9-81ED-4DB2-BD59-A6C34878D82A}">
                    <a16:rowId xmlns:a16="http://schemas.microsoft.com/office/drawing/2014/main" val="10003"/>
                  </a:ext>
                </a:extLst>
              </a:tr>
              <a:tr h="540000">
                <a:tc>
                  <a:txBody>
                    <a:bodyPr/>
                    <a:lstStyle/>
                    <a:p>
                      <a:pPr algn="ctr"/>
                      <a:r>
                        <a:rPr lang="en-US" sz="2000" dirty="0">
                          <a:latin typeface="+mn-lt"/>
                        </a:rPr>
                        <a:t>&lt;</a:t>
                      </a:r>
                    </a:p>
                  </a:txBody>
                  <a:tcPr/>
                </a:tc>
                <a:tc>
                  <a:txBody>
                    <a:bodyPr/>
                    <a:lstStyle/>
                    <a:p>
                      <a:pPr algn="l"/>
                      <a:r>
                        <a:rPr lang="en-US" sz="2000" dirty="0">
                          <a:latin typeface="+mn-lt"/>
                        </a:rPr>
                        <a:t>Less than</a:t>
                      </a:r>
                    </a:p>
                  </a:txBody>
                  <a:tcPr/>
                </a:tc>
                <a:tc>
                  <a:txBody>
                    <a:bodyPr/>
                    <a:lstStyle/>
                    <a:p>
                      <a:r>
                        <a:rPr lang="en-US" sz="2000" dirty="0">
                          <a:latin typeface="+mn-lt"/>
                        </a:rPr>
                        <a:t>(A &lt; B) is true.</a:t>
                      </a:r>
                    </a:p>
                  </a:txBody>
                  <a:tcPr/>
                </a:tc>
                <a:extLst>
                  <a:ext uri="{0D108BD9-81ED-4DB2-BD59-A6C34878D82A}">
                    <a16:rowId xmlns:a16="http://schemas.microsoft.com/office/drawing/2014/main" val="10004"/>
                  </a:ext>
                </a:extLst>
              </a:tr>
              <a:tr h="540000">
                <a:tc>
                  <a:txBody>
                    <a:bodyPr/>
                    <a:lstStyle/>
                    <a:p>
                      <a:pPr algn="ctr"/>
                      <a:r>
                        <a:rPr lang="en-US" sz="2000" dirty="0">
                          <a:latin typeface="+mn-lt"/>
                        </a:rPr>
                        <a:t>&gt;=</a:t>
                      </a:r>
                    </a:p>
                  </a:txBody>
                  <a:tcPr/>
                </a:tc>
                <a:tc>
                  <a:txBody>
                    <a:bodyPr/>
                    <a:lstStyle/>
                    <a:p>
                      <a:pPr algn="l"/>
                      <a:r>
                        <a:rPr lang="en-US" sz="2000" dirty="0">
                          <a:latin typeface="+mn-lt"/>
                        </a:rPr>
                        <a:t>Greater than</a:t>
                      </a:r>
                      <a:r>
                        <a:rPr lang="en-US" sz="2000" baseline="0" dirty="0">
                          <a:latin typeface="+mn-lt"/>
                        </a:rPr>
                        <a:t> equals</a:t>
                      </a:r>
                      <a:endParaRPr lang="en-US" sz="2000" dirty="0">
                        <a:latin typeface="+mn-lt"/>
                      </a:endParaRPr>
                    </a:p>
                  </a:txBody>
                  <a:tcPr/>
                </a:tc>
                <a:tc>
                  <a:txBody>
                    <a:bodyPr/>
                    <a:lstStyle/>
                    <a:p>
                      <a:r>
                        <a:rPr lang="en-US" sz="2000" dirty="0">
                          <a:latin typeface="+mn-lt"/>
                        </a:rPr>
                        <a:t>(A &gt;= B) is not true.</a:t>
                      </a:r>
                    </a:p>
                  </a:txBody>
                  <a:tcPr/>
                </a:tc>
                <a:extLst>
                  <a:ext uri="{0D108BD9-81ED-4DB2-BD59-A6C34878D82A}">
                    <a16:rowId xmlns:a16="http://schemas.microsoft.com/office/drawing/2014/main" val="10005"/>
                  </a:ext>
                </a:extLst>
              </a:tr>
              <a:tr h="540000">
                <a:tc>
                  <a:txBody>
                    <a:bodyPr/>
                    <a:lstStyle/>
                    <a:p>
                      <a:pPr algn="ctr"/>
                      <a:r>
                        <a:rPr lang="en-US" sz="2000" dirty="0">
                          <a:latin typeface="+mn-lt"/>
                        </a:rPr>
                        <a:t>&lt;=</a:t>
                      </a:r>
                    </a:p>
                  </a:txBody>
                  <a:tcPr/>
                </a:tc>
                <a:tc>
                  <a:txBody>
                    <a:bodyPr/>
                    <a:lstStyle/>
                    <a:p>
                      <a:pPr algn="l"/>
                      <a:r>
                        <a:rPr lang="en-US" sz="2000" dirty="0">
                          <a:latin typeface="+mn-lt"/>
                        </a:rPr>
                        <a:t>Less than equals</a:t>
                      </a:r>
                    </a:p>
                  </a:txBody>
                  <a:tcPr/>
                </a:tc>
                <a:tc>
                  <a:txBody>
                    <a:bodyPr/>
                    <a:lstStyle/>
                    <a:p>
                      <a:r>
                        <a:rPr lang="en-US" sz="2000" dirty="0">
                          <a:latin typeface="+mn-lt"/>
                        </a:rPr>
                        <a:t>(A &lt;= B) is true.</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3519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Bitwise Operators</a:t>
            </a:r>
          </a:p>
        </p:txBody>
      </p:sp>
      <p:sp>
        <p:nvSpPr>
          <p:cNvPr id="4" name="TextBox 3"/>
          <p:cNvSpPr txBox="1"/>
          <p:nvPr/>
        </p:nvSpPr>
        <p:spPr>
          <a:xfrm>
            <a:off x="9774821" y="233325"/>
            <a:ext cx="22860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a:t>Note : </a:t>
            </a:r>
            <a:r>
              <a:rPr lang="en-IN" dirty="0"/>
              <a:t>A = 60 &amp; B = 13</a:t>
            </a:r>
            <a:endParaRPr lang="en-US" dirty="0"/>
          </a:p>
        </p:txBody>
      </p:sp>
      <p:graphicFrame>
        <p:nvGraphicFramePr>
          <p:cNvPr id="5" name="Table 4"/>
          <p:cNvGraphicFramePr>
            <a:graphicFrameLocks noGrp="1"/>
          </p:cNvGraphicFramePr>
          <p:nvPr/>
        </p:nvGraphicFramePr>
        <p:xfrm>
          <a:off x="304801" y="913320"/>
          <a:ext cx="8610598" cy="4694400"/>
        </p:xfrm>
        <a:graphic>
          <a:graphicData uri="http://schemas.openxmlformats.org/drawingml/2006/table">
            <a:tbl>
              <a:tblPr firstRow="1" bandRow="1" bandCol="1">
                <a:tableStyleId>{7E9639D4-E3E2-4D34-9284-5A2195B3D0D7}</a:tableStyleId>
              </a:tblPr>
              <a:tblGrid>
                <a:gridCol w="1142999">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3276599">
                  <a:extLst>
                    <a:ext uri="{9D8B030D-6E8A-4147-A177-3AD203B41FA5}">
                      <a16:colId xmlns:a16="http://schemas.microsoft.com/office/drawing/2014/main" val="20002"/>
                    </a:ext>
                  </a:extLst>
                </a:gridCol>
              </a:tblGrid>
              <a:tr h="540000">
                <a:tc>
                  <a:txBody>
                    <a:bodyPr/>
                    <a:lstStyle/>
                    <a:p>
                      <a:pPr algn="ctr"/>
                      <a:r>
                        <a:rPr lang="en-US" sz="1800" dirty="0"/>
                        <a:t>Operator</a:t>
                      </a:r>
                    </a:p>
                  </a:txBody>
                  <a:tcPr anchor="ctr"/>
                </a:tc>
                <a:tc>
                  <a:txBody>
                    <a:bodyPr/>
                    <a:lstStyle/>
                    <a:p>
                      <a:pPr algn="l"/>
                      <a:r>
                        <a:rPr lang="en-US" sz="1800"/>
                        <a:t>Description</a:t>
                      </a:r>
                    </a:p>
                  </a:txBody>
                  <a:tcPr anchor="ctr"/>
                </a:tc>
                <a:tc>
                  <a:txBody>
                    <a:bodyPr/>
                    <a:lstStyle/>
                    <a:p>
                      <a:pPr algn="l"/>
                      <a:r>
                        <a:rPr lang="en-US" sz="1800" dirty="0"/>
                        <a:t>Example</a:t>
                      </a:r>
                    </a:p>
                  </a:txBody>
                  <a:tcPr anchor="ctr"/>
                </a:tc>
                <a:extLst>
                  <a:ext uri="{0D108BD9-81ED-4DB2-BD59-A6C34878D82A}">
                    <a16:rowId xmlns:a16="http://schemas.microsoft.com/office/drawing/2014/main" val="10000"/>
                  </a:ext>
                </a:extLst>
              </a:tr>
              <a:tr h="540000">
                <a:tc>
                  <a:txBody>
                    <a:bodyPr/>
                    <a:lstStyle/>
                    <a:p>
                      <a:pPr algn="ctr"/>
                      <a:r>
                        <a:rPr lang="en-US" sz="1800" dirty="0"/>
                        <a:t>&amp;</a:t>
                      </a:r>
                    </a:p>
                  </a:txBody>
                  <a:tcPr anchor="ctr"/>
                </a:tc>
                <a:tc>
                  <a:txBody>
                    <a:bodyPr/>
                    <a:lstStyle/>
                    <a:p>
                      <a:pPr algn="l"/>
                      <a:r>
                        <a:rPr lang="en-US" sz="1800" dirty="0"/>
                        <a:t>Binary AND Operator</a:t>
                      </a:r>
                    </a:p>
                  </a:txBody>
                  <a:tcPr anchor="ctr"/>
                </a:tc>
                <a:tc>
                  <a:txBody>
                    <a:bodyPr/>
                    <a:lstStyle/>
                    <a:p>
                      <a:r>
                        <a:rPr lang="en-US" sz="1800" dirty="0"/>
                        <a:t>A &amp; B = 12 which is 0000 1100</a:t>
                      </a:r>
                    </a:p>
                  </a:txBody>
                  <a:tcPr anchor="ctr"/>
                </a:tc>
                <a:extLst>
                  <a:ext uri="{0D108BD9-81ED-4DB2-BD59-A6C34878D82A}">
                    <a16:rowId xmlns:a16="http://schemas.microsoft.com/office/drawing/2014/main" val="10001"/>
                  </a:ext>
                </a:extLst>
              </a:tr>
              <a:tr h="540000">
                <a:tc>
                  <a:txBody>
                    <a:bodyPr/>
                    <a:lstStyle/>
                    <a:p>
                      <a:pPr algn="ctr"/>
                      <a:r>
                        <a:rPr lang="en-US" sz="1800" dirty="0"/>
                        <a:t>|</a:t>
                      </a:r>
                    </a:p>
                  </a:txBody>
                  <a:tcPr anchor="ctr"/>
                </a:tc>
                <a:tc>
                  <a:txBody>
                    <a:bodyPr/>
                    <a:lstStyle/>
                    <a:p>
                      <a:pPr algn="l"/>
                      <a:r>
                        <a:rPr lang="en-US" sz="1800" dirty="0"/>
                        <a:t>Binary OR Operator</a:t>
                      </a:r>
                    </a:p>
                  </a:txBody>
                  <a:tcPr anchor="ctr"/>
                </a:tc>
                <a:tc>
                  <a:txBody>
                    <a:bodyPr/>
                    <a:lstStyle/>
                    <a:p>
                      <a:r>
                        <a:rPr lang="en-US" sz="1800" dirty="0"/>
                        <a:t>A | B = 61 which is 0011 1101</a:t>
                      </a:r>
                    </a:p>
                  </a:txBody>
                  <a:tcPr anchor="ctr"/>
                </a:tc>
                <a:extLst>
                  <a:ext uri="{0D108BD9-81ED-4DB2-BD59-A6C34878D82A}">
                    <a16:rowId xmlns:a16="http://schemas.microsoft.com/office/drawing/2014/main" val="10002"/>
                  </a:ext>
                </a:extLst>
              </a:tr>
              <a:tr h="540000">
                <a:tc>
                  <a:txBody>
                    <a:bodyPr/>
                    <a:lstStyle/>
                    <a:p>
                      <a:pPr algn="ctr"/>
                      <a:r>
                        <a:rPr lang="en-US" sz="1800" dirty="0"/>
                        <a:t>^</a:t>
                      </a:r>
                    </a:p>
                  </a:txBody>
                  <a:tcPr anchor="ctr"/>
                </a:tc>
                <a:tc>
                  <a:txBody>
                    <a:bodyPr/>
                    <a:lstStyle/>
                    <a:p>
                      <a:pPr algn="l"/>
                      <a:r>
                        <a:rPr lang="en-US" sz="1800" dirty="0"/>
                        <a:t>Binary XOR Operator</a:t>
                      </a:r>
                    </a:p>
                  </a:txBody>
                  <a:tcPr anchor="ctr"/>
                </a:tc>
                <a:tc>
                  <a:txBody>
                    <a:bodyPr/>
                    <a:lstStyle/>
                    <a:p>
                      <a:r>
                        <a:rPr lang="en-US" sz="1800" dirty="0"/>
                        <a:t>A ^ B = 49 which is 0011 0001</a:t>
                      </a:r>
                    </a:p>
                  </a:txBody>
                  <a:tcPr anchor="ctr"/>
                </a:tc>
                <a:extLst>
                  <a:ext uri="{0D108BD9-81ED-4DB2-BD59-A6C34878D82A}">
                    <a16:rowId xmlns:a16="http://schemas.microsoft.com/office/drawing/2014/main" val="10003"/>
                  </a:ext>
                </a:extLst>
              </a:tr>
              <a:tr h="540000">
                <a:tc>
                  <a:txBody>
                    <a:bodyPr/>
                    <a:lstStyle/>
                    <a:p>
                      <a:pPr algn="ctr"/>
                      <a:r>
                        <a:rPr lang="en-US" sz="1800" dirty="0"/>
                        <a:t>~</a:t>
                      </a:r>
                    </a:p>
                  </a:txBody>
                  <a:tcPr anchor="ctr"/>
                </a:tc>
                <a:tc>
                  <a:txBody>
                    <a:bodyPr/>
                    <a:lstStyle/>
                    <a:p>
                      <a:pPr algn="l"/>
                      <a:r>
                        <a:rPr lang="en-US" sz="1800" dirty="0"/>
                        <a:t>Binary Ones Complement Operator</a:t>
                      </a:r>
                    </a:p>
                  </a:txBody>
                  <a:tcPr anchor="ctr"/>
                </a:tc>
                <a:tc>
                  <a:txBody>
                    <a:bodyPr/>
                    <a:lstStyle/>
                    <a:p>
                      <a:r>
                        <a:rPr lang="en-US" sz="1800" dirty="0"/>
                        <a:t>~A  = -61 which is 1100 0011 in 2's complement form due to a signed binary number.</a:t>
                      </a:r>
                    </a:p>
                  </a:txBody>
                  <a:tcPr anchor="ctr"/>
                </a:tc>
                <a:extLst>
                  <a:ext uri="{0D108BD9-81ED-4DB2-BD59-A6C34878D82A}">
                    <a16:rowId xmlns:a16="http://schemas.microsoft.com/office/drawing/2014/main" val="10004"/>
                  </a:ext>
                </a:extLst>
              </a:tr>
              <a:tr h="540000">
                <a:tc>
                  <a:txBody>
                    <a:bodyPr/>
                    <a:lstStyle/>
                    <a:p>
                      <a:pPr algn="ctr"/>
                      <a:r>
                        <a:rPr lang="en-US" sz="1800" dirty="0"/>
                        <a:t>&lt;&lt;</a:t>
                      </a:r>
                    </a:p>
                  </a:txBody>
                  <a:tcPr anchor="ctr"/>
                </a:tc>
                <a:tc>
                  <a:txBody>
                    <a:bodyPr/>
                    <a:lstStyle/>
                    <a:p>
                      <a:pPr algn="l"/>
                      <a:r>
                        <a:rPr lang="en-US" sz="1800" dirty="0"/>
                        <a:t>Binary Left Shift Operator</a:t>
                      </a:r>
                    </a:p>
                  </a:txBody>
                  <a:tcPr anchor="ctr"/>
                </a:tc>
                <a:tc>
                  <a:txBody>
                    <a:bodyPr/>
                    <a:lstStyle/>
                    <a:p>
                      <a:r>
                        <a:rPr lang="en-US" sz="1800" dirty="0"/>
                        <a:t>A &lt;&lt; 2 = 240 which is 1111 0000</a:t>
                      </a:r>
                    </a:p>
                  </a:txBody>
                  <a:tcPr anchor="ctr"/>
                </a:tc>
                <a:extLst>
                  <a:ext uri="{0D108BD9-81ED-4DB2-BD59-A6C34878D82A}">
                    <a16:rowId xmlns:a16="http://schemas.microsoft.com/office/drawing/2014/main" val="10005"/>
                  </a:ext>
                </a:extLst>
              </a:tr>
              <a:tr h="540000">
                <a:tc>
                  <a:txBody>
                    <a:bodyPr/>
                    <a:lstStyle/>
                    <a:p>
                      <a:pPr algn="ctr"/>
                      <a:r>
                        <a:rPr lang="en-US" sz="1800" dirty="0"/>
                        <a:t>&gt;&gt;</a:t>
                      </a:r>
                    </a:p>
                  </a:txBody>
                  <a:tcPr anchor="ctr"/>
                </a:tc>
                <a:tc>
                  <a:txBody>
                    <a:bodyPr/>
                    <a:lstStyle/>
                    <a:p>
                      <a:pPr algn="l"/>
                      <a:r>
                        <a:rPr lang="en-US" sz="1800" dirty="0"/>
                        <a:t>Binary Right Shift Operator.</a:t>
                      </a:r>
                    </a:p>
                  </a:txBody>
                  <a:tcPr anchor="ctr"/>
                </a:tc>
                <a:tc>
                  <a:txBody>
                    <a:bodyPr/>
                    <a:lstStyle/>
                    <a:p>
                      <a:r>
                        <a:rPr lang="en-US" sz="1800" dirty="0"/>
                        <a:t>A &gt;&gt; 2 = 15 which is 1111</a:t>
                      </a:r>
                    </a:p>
                  </a:txBody>
                  <a:tcPr anchor="ctr"/>
                </a:tc>
                <a:extLst>
                  <a:ext uri="{0D108BD9-81ED-4DB2-BD59-A6C34878D82A}">
                    <a16:rowId xmlns:a16="http://schemas.microsoft.com/office/drawing/2014/main" val="10006"/>
                  </a:ext>
                </a:extLst>
              </a:tr>
              <a:tr h="540000">
                <a:tc>
                  <a:txBody>
                    <a:bodyPr/>
                    <a:lstStyle/>
                    <a:p>
                      <a:pPr algn="ctr"/>
                      <a:r>
                        <a:rPr lang="en-US" sz="1800" dirty="0"/>
                        <a:t>&gt;&gt;&gt;</a:t>
                      </a:r>
                    </a:p>
                  </a:txBody>
                  <a:tcPr anchor="ctr"/>
                </a:tc>
                <a:tc>
                  <a:txBody>
                    <a:bodyPr/>
                    <a:lstStyle/>
                    <a:p>
                      <a:pPr algn="l"/>
                      <a:r>
                        <a:rPr lang="en-US" sz="1800" dirty="0"/>
                        <a:t>Shift right zero fill operator.</a:t>
                      </a:r>
                    </a:p>
                  </a:txBody>
                  <a:tcPr anchor="ctr"/>
                </a:tc>
                <a:tc>
                  <a:txBody>
                    <a:bodyPr/>
                    <a:lstStyle/>
                    <a:p>
                      <a:r>
                        <a:rPr lang="en-US" sz="1800" dirty="0"/>
                        <a:t>A &gt;&gt;&gt;2 = 15 which is 0000 1111</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5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sp>
        <p:nvSpPr>
          <p:cNvPr id="3" name="Content Placeholder 2"/>
          <p:cNvSpPr>
            <a:spLocks noGrp="1"/>
          </p:cNvSpPr>
          <p:nvPr>
            <p:ph idx="1"/>
          </p:nvPr>
        </p:nvSpPr>
        <p:spPr>
          <a:xfrm>
            <a:off x="131180" y="863445"/>
            <a:ext cx="11929641" cy="1613537"/>
          </a:xfrm>
        </p:spPr>
        <p:txBody>
          <a:bodyPr/>
          <a:lstStyle/>
          <a:p>
            <a:r>
              <a:rPr lang="en-US" dirty="0"/>
              <a:t>Logical operators are </a:t>
            </a:r>
            <a:r>
              <a:rPr lang="en-US" dirty="0">
                <a:solidFill>
                  <a:srgbClr val="002060"/>
                </a:solidFill>
              </a:rPr>
              <a:t>decision making operators</a:t>
            </a:r>
            <a:r>
              <a:rPr lang="en-US" dirty="0"/>
              <a:t>.</a:t>
            </a:r>
          </a:p>
          <a:p>
            <a:r>
              <a:rPr lang="en-US" dirty="0"/>
              <a:t>They are used to </a:t>
            </a:r>
            <a:r>
              <a:rPr lang="en-US" dirty="0">
                <a:solidFill>
                  <a:srgbClr val="002060"/>
                </a:solidFill>
              </a:rPr>
              <a:t>combine</a:t>
            </a:r>
            <a:r>
              <a:rPr lang="en-US" dirty="0"/>
              <a:t> two expressions and make decisions.</a:t>
            </a:r>
          </a:p>
          <a:p>
            <a:r>
              <a:rPr lang="en-US" dirty="0"/>
              <a:t>An expression containing logical operator returns either 0 or 1 depending upon whether expression results false or true. </a:t>
            </a:r>
          </a:p>
        </p:txBody>
      </p:sp>
      <p:graphicFrame>
        <p:nvGraphicFramePr>
          <p:cNvPr id="6" name="Content Placeholder 3"/>
          <p:cNvGraphicFramePr>
            <a:graphicFrameLocks/>
          </p:cNvGraphicFramePr>
          <p:nvPr/>
        </p:nvGraphicFramePr>
        <p:xfrm>
          <a:off x="583551" y="2561844"/>
          <a:ext cx="10680065" cy="1828800"/>
        </p:xfrm>
        <a:graphic>
          <a:graphicData uri="http://schemas.openxmlformats.org/drawingml/2006/table">
            <a:tbl>
              <a:tblPr firstRow="1" bandRow="1">
                <a:tableStyleId>{7E9639D4-E3E2-4D34-9284-5A2195B3D0D7}</a:tableStyleId>
              </a:tblPr>
              <a:tblGrid>
                <a:gridCol w="1135380">
                  <a:extLst>
                    <a:ext uri="{9D8B030D-6E8A-4147-A177-3AD203B41FA5}">
                      <a16:colId xmlns:a16="http://schemas.microsoft.com/office/drawing/2014/main" val="20000"/>
                    </a:ext>
                  </a:extLst>
                </a:gridCol>
                <a:gridCol w="5186680">
                  <a:extLst>
                    <a:ext uri="{9D8B030D-6E8A-4147-A177-3AD203B41FA5}">
                      <a16:colId xmlns:a16="http://schemas.microsoft.com/office/drawing/2014/main" val="20001"/>
                    </a:ext>
                  </a:extLst>
                </a:gridCol>
                <a:gridCol w="4358005">
                  <a:extLst>
                    <a:ext uri="{9D8B030D-6E8A-4147-A177-3AD203B41FA5}">
                      <a16:colId xmlns:a16="http://schemas.microsoft.com/office/drawing/2014/main" val="20002"/>
                    </a:ext>
                  </a:extLst>
                </a:gridCol>
              </a:tblGrid>
              <a:tr h="457200">
                <a:tc>
                  <a:txBody>
                    <a:bodyPr/>
                    <a:lstStyle/>
                    <a:p>
                      <a:pPr marL="0" algn="ctr" defTabSz="914400" rtl="0" eaLnBrk="1" latinLnBrk="0" hangingPunct="1"/>
                      <a:r>
                        <a:rPr lang="en-US" sz="2000" b="1" kern="1200" dirty="0">
                          <a:solidFill>
                            <a:schemeClr val="tx1"/>
                          </a:solidFill>
                          <a:latin typeface="+mn-lt"/>
                          <a:ea typeface="+mn-ea"/>
                          <a:cs typeface="+mn-cs"/>
                        </a:rPr>
                        <a:t>Operator</a:t>
                      </a:r>
                      <a:endParaRPr lang="en-IN" sz="2000" b="1" kern="1200" dirty="0">
                        <a:solidFill>
                          <a:schemeClr val="tx1"/>
                        </a:solidFill>
                        <a:latin typeface="+mn-lt"/>
                        <a:ea typeface="+mn-ea"/>
                        <a:cs typeface="+mn-cs"/>
                      </a:endParaRPr>
                    </a:p>
                  </a:txBody>
                  <a:tcPr anchor="ct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Meaning</a:t>
                      </a:r>
                      <a:endParaRPr lang="en-IN" sz="2000" b="1" kern="1200" dirty="0">
                        <a:solidFill>
                          <a:schemeClr val="tx1"/>
                        </a:solidFill>
                        <a:latin typeface="+mn-lt"/>
                        <a:ea typeface="+mn-ea"/>
                        <a:cs typeface="+mn-cs"/>
                      </a:endParaRPr>
                    </a:p>
                  </a:txBody>
                  <a:tcPr anchor="ctr">
                    <a:solidFill>
                      <a:schemeClr val="bg1">
                        <a:lumMod val="65000"/>
                      </a:schemeClr>
                    </a:solidFill>
                  </a:tcPr>
                </a:tc>
                <a:tc>
                  <a:txBody>
                    <a:bodyPr/>
                    <a:lstStyle/>
                    <a:p>
                      <a:pPr marL="0" algn="ctr" defTabSz="914400" rtl="0" eaLnBrk="1" latinLnBrk="0" hangingPunct="1"/>
                      <a:r>
                        <a:rPr lang="en-IN" sz="2000" b="1" kern="1200" dirty="0">
                          <a:solidFill>
                            <a:schemeClr val="tx1"/>
                          </a:solidFill>
                          <a:latin typeface="+mn-lt"/>
                          <a:ea typeface="+mn-ea"/>
                          <a:cs typeface="+mn-cs"/>
                        </a:rPr>
                        <a:t>Example (Let’s assume c=5 and d=2)</a:t>
                      </a: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2000" dirty="0"/>
                        <a:t>&amp;&amp;</a:t>
                      </a:r>
                      <a:endParaRPr lang="en-IN" sz="2000" dirty="0">
                        <a:solidFill>
                          <a:schemeClr val="bg1"/>
                        </a:solidFill>
                      </a:endParaRPr>
                    </a:p>
                  </a:txBody>
                  <a:tcPr anchor="ctr"/>
                </a:tc>
                <a:tc>
                  <a:txBody>
                    <a:bodyPr/>
                    <a:lstStyle/>
                    <a:p>
                      <a:r>
                        <a:rPr lang="en-US" sz="2000" dirty="0"/>
                        <a:t>Logical AND. True only if all operands are true</a:t>
                      </a:r>
                      <a:endParaRPr lang="en-IN" sz="2000" dirty="0">
                        <a:solidFill>
                          <a:schemeClr val="bg1"/>
                        </a:solidFill>
                      </a:endParaRPr>
                    </a:p>
                  </a:txBody>
                  <a:tcPr anchor="ctr"/>
                </a:tc>
                <a:tc>
                  <a:txBody>
                    <a:bodyPr/>
                    <a:lstStyle/>
                    <a:p>
                      <a:r>
                        <a:rPr lang="en-US" sz="2000" dirty="0"/>
                        <a:t>expression ((c==5) &amp;&amp; (d&gt;5)) equals to 0.</a:t>
                      </a:r>
                      <a:endParaRPr lang="en-IN" sz="2000" dirty="0">
                        <a:solidFill>
                          <a:schemeClr val="tx1"/>
                        </a:solidFill>
                      </a:endParaRPr>
                    </a:p>
                  </a:txBody>
                  <a:tcPr anchor="ctr"/>
                </a:tc>
                <a:extLst>
                  <a:ext uri="{0D108BD9-81ED-4DB2-BD59-A6C34878D82A}">
                    <a16:rowId xmlns:a16="http://schemas.microsoft.com/office/drawing/2014/main" val="10001"/>
                  </a:ext>
                </a:extLst>
              </a:tr>
              <a:tr h="457200">
                <a:tc>
                  <a:txBody>
                    <a:bodyPr/>
                    <a:lstStyle/>
                    <a:p>
                      <a:pPr algn="ctr"/>
                      <a:r>
                        <a:rPr lang="en-US" sz="2000" dirty="0"/>
                        <a:t>| |</a:t>
                      </a:r>
                      <a:endParaRPr lang="en-IN" sz="2000" dirty="0">
                        <a:solidFill>
                          <a:schemeClr val="bg1"/>
                        </a:solidFill>
                      </a:endParaRPr>
                    </a:p>
                  </a:txBody>
                  <a:tcPr anchor="ctr">
                    <a:solidFill>
                      <a:schemeClr val="bg1">
                        <a:lumMod val="95000"/>
                      </a:schemeClr>
                    </a:solidFill>
                  </a:tcPr>
                </a:tc>
                <a:tc>
                  <a:txBody>
                    <a:bodyPr/>
                    <a:lstStyle/>
                    <a:p>
                      <a:r>
                        <a:rPr lang="en-US" sz="2000" dirty="0"/>
                        <a:t>Logical OR. True only if either one operand is true</a:t>
                      </a:r>
                      <a:endParaRPr lang="en-IN" sz="2000" dirty="0">
                        <a:solidFill>
                          <a:schemeClr val="bg1"/>
                        </a:solidFill>
                      </a:endParaRPr>
                    </a:p>
                  </a:txBody>
                  <a:tcPr anchor="ctr">
                    <a:solidFill>
                      <a:schemeClr val="bg1">
                        <a:lumMod val="95000"/>
                      </a:schemeClr>
                    </a:solidFill>
                  </a:tcPr>
                </a:tc>
                <a:tc>
                  <a:txBody>
                    <a:bodyPr/>
                    <a:lstStyle/>
                    <a:p>
                      <a:r>
                        <a:rPr lang="en-US" sz="2000" dirty="0"/>
                        <a:t>expression ((c==5) || (d&gt;5)) equals to 1.</a:t>
                      </a:r>
                      <a:endParaRPr lang="en-IN" sz="2000" dirty="0">
                        <a:solidFill>
                          <a:schemeClr val="tx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US" sz="2000" dirty="0"/>
                        <a:t>Logical NOT. True only if the operand </a:t>
                      </a:r>
                      <a:r>
                        <a:rPr lang="en-US" sz="2000"/>
                        <a:t>is false</a:t>
                      </a:r>
                      <a:endParaRPr lang="en-IN" sz="2000" dirty="0">
                        <a:solidFill>
                          <a:schemeClr val="bg1"/>
                        </a:solidFill>
                      </a:endParaRPr>
                    </a:p>
                  </a:txBody>
                  <a:tcPr anchor="ctr"/>
                </a:tc>
                <a:tc>
                  <a:txBody>
                    <a:bodyPr/>
                    <a:lstStyle/>
                    <a:p>
                      <a:r>
                        <a:rPr lang="en-US" sz="2000" dirty="0"/>
                        <a:t>expression !(c==5) equals to 0.</a:t>
                      </a:r>
                      <a:endParaRPr lang="en-IN" sz="2000" dirty="0">
                        <a:solidFill>
                          <a:schemeClr val="tx1"/>
                        </a:solidFill>
                      </a:endParaRPr>
                    </a:p>
                  </a:txBody>
                  <a:tcPr anchor="ctr"/>
                </a:tc>
                <a:extLst>
                  <a:ext uri="{0D108BD9-81ED-4DB2-BD59-A6C34878D82A}">
                    <a16:rowId xmlns:a16="http://schemas.microsoft.com/office/drawing/2014/main" val="10003"/>
                  </a:ext>
                </a:extLst>
              </a:tr>
            </a:tbl>
          </a:graphicData>
        </a:graphic>
      </p:graphicFrame>
      <p:graphicFrame>
        <p:nvGraphicFramePr>
          <p:cNvPr id="7" name="Content Placeholder 3"/>
          <p:cNvGraphicFramePr>
            <a:graphicFrameLocks/>
          </p:cNvGraphicFramePr>
          <p:nvPr/>
        </p:nvGraphicFramePr>
        <p:xfrm>
          <a:off x="3919116" y="4474925"/>
          <a:ext cx="4008934" cy="2042160"/>
        </p:xfrm>
        <a:graphic>
          <a:graphicData uri="http://schemas.openxmlformats.org/drawingml/2006/table">
            <a:tbl>
              <a:tblPr firstRow="1" bandRow="1">
                <a:tableStyleId>{7E9639D4-E3E2-4D34-9284-5A2195B3D0D7}</a:tableStyleId>
              </a:tblPr>
              <a:tblGrid>
                <a:gridCol w="801787">
                  <a:extLst>
                    <a:ext uri="{9D8B030D-6E8A-4147-A177-3AD203B41FA5}">
                      <a16:colId xmlns:a16="http://schemas.microsoft.com/office/drawing/2014/main" val="20000"/>
                    </a:ext>
                  </a:extLst>
                </a:gridCol>
                <a:gridCol w="801787">
                  <a:extLst>
                    <a:ext uri="{9D8B030D-6E8A-4147-A177-3AD203B41FA5}">
                      <a16:colId xmlns:a16="http://schemas.microsoft.com/office/drawing/2014/main" val="20001"/>
                    </a:ext>
                  </a:extLst>
                </a:gridCol>
                <a:gridCol w="1202680">
                  <a:extLst>
                    <a:ext uri="{9D8B030D-6E8A-4147-A177-3AD203B41FA5}">
                      <a16:colId xmlns:a16="http://schemas.microsoft.com/office/drawing/2014/main" val="20002"/>
                    </a:ext>
                  </a:extLst>
                </a:gridCol>
                <a:gridCol w="1202680">
                  <a:extLst>
                    <a:ext uri="{9D8B030D-6E8A-4147-A177-3AD203B41FA5}">
                      <a16:colId xmlns:a16="http://schemas.microsoft.com/office/drawing/2014/main" val="20003"/>
                    </a:ext>
                  </a:extLst>
                </a:gridCol>
              </a:tblGrid>
              <a:tr h="457200">
                <a:tc>
                  <a:txBody>
                    <a:bodyPr/>
                    <a:lstStyle/>
                    <a:p>
                      <a:pPr algn="ctr"/>
                      <a:r>
                        <a:rPr lang="en-US" sz="2000" kern="1200" dirty="0">
                          <a:solidFill>
                            <a:schemeClr val="tx1"/>
                          </a:solidFill>
                        </a:rPr>
                        <a:t>a</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ctr"/>
                      <a:r>
                        <a:rPr lang="en-US" sz="2000" kern="1200" dirty="0">
                          <a:solidFill>
                            <a:schemeClr val="tx1"/>
                          </a:solidFill>
                        </a:rPr>
                        <a:t>b</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ctr"/>
                      <a:r>
                        <a:rPr lang="en-US" sz="2000" kern="1200" dirty="0">
                          <a:solidFill>
                            <a:schemeClr val="tx1"/>
                          </a:solidFill>
                        </a:rPr>
                        <a:t>a &amp;&amp; b </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ctr"/>
                      <a:r>
                        <a:rPr lang="en-US" sz="2000" kern="1200" dirty="0">
                          <a:solidFill>
                            <a:schemeClr val="tx1"/>
                          </a:solidFill>
                        </a:rPr>
                        <a:t>a || b</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393210">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extLst>
                  <a:ext uri="{0D108BD9-81ED-4DB2-BD59-A6C34878D82A}">
                    <a16:rowId xmlns:a16="http://schemas.microsoft.com/office/drawing/2014/main" val="10001"/>
                  </a:ext>
                </a:extLst>
              </a:tr>
              <a:tr h="393210">
                <a:tc>
                  <a:txBody>
                    <a:bodyPr/>
                    <a:lstStyle/>
                    <a:p>
                      <a:pPr algn="ctr"/>
                      <a:r>
                        <a:rPr lang="en-US" sz="2000" dirty="0"/>
                        <a:t>0</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0</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393210">
                <a:tc>
                  <a:txBody>
                    <a:bodyPr/>
                    <a:lstStyle/>
                    <a:p>
                      <a:pPr algn="ctr"/>
                      <a:r>
                        <a:rPr lang="en-US" sz="2000" dirty="0"/>
                        <a:t>1</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1</a:t>
                      </a:r>
                      <a:endParaRPr lang="en-IN" sz="2000" dirty="0">
                        <a:solidFill>
                          <a:schemeClr val="bg1"/>
                        </a:solidFill>
                      </a:endParaRPr>
                    </a:p>
                  </a:txBody>
                  <a:tcPr anchor="ctr"/>
                </a:tc>
                <a:extLst>
                  <a:ext uri="{0D108BD9-81ED-4DB2-BD59-A6C34878D82A}">
                    <a16:rowId xmlns:a16="http://schemas.microsoft.com/office/drawing/2014/main" val="10003"/>
                  </a:ext>
                </a:extLst>
              </a:tr>
              <a:tr h="393210">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3651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 </a:t>
            </a:r>
          </a:p>
        </p:txBody>
      </p:sp>
      <p:sp>
        <p:nvSpPr>
          <p:cNvPr id="4" name="TextBox 3"/>
          <p:cNvSpPr txBox="1"/>
          <p:nvPr/>
        </p:nvSpPr>
        <p:spPr>
          <a:xfrm>
            <a:off x="9241421" y="233325"/>
            <a:ext cx="28194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a:t>Note : </a:t>
            </a:r>
            <a:r>
              <a:rPr lang="en-IN" dirty="0"/>
              <a:t>A = true &amp; B = false</a:t>
            </a:r>
            <a:endParaRPr lang="en-US" dirty="0"/>
          </a:p>
        </p:txBody>
      </p:sp>
      <p:graphicFrame>
        <p:nvGraphicFramePr>
          <p:cNvPr id="5" name="Table 4"/>
          <p:cNvGraphicFramePr>
            <a:graphicFrameLocks noGrp="1"/>
          </p:cNvGraphicFramePr>
          <p:nvPr/>
        </p:nvGraphicFramePr>
        <p:xfrm>
          <a:off x="381000" y="1108271"/>
          <a:ext cx="8305799" cy="2160000"/>
        </p:xfrm>
        <a:graphic>
          <a:graphicData uri="http://schemas.openxmlformats.org/drawingml/2006/table">
            <a:tbl>
              <a:tblPr firstRow="1" bandRow="1" bandCol="1">
                <a:tableStyleId>{7E9639D4-E3E2-4D34-9284-5A2195B3D0D7}</a:tableStyleId>
              </a:tblPr>
              <a:tblGrid>
                <a:gridCol w="1883789">
                  <a:extLst>
                    <a:ext uri="{9D8B030D-6E8A-4147-A177-3AD203B41FA5}">
                      <a16:colId xmlns:a16="http://schemas.microsoft.com/office/drawing/2014/main" val="20000"/>
                    </a:ext>
                  </a:extLst>
                </a:gridCol>
                <a:gridCol w="3831211">
                  <a:extLst>
                    <a:ext uri="{9D8B030D-6E8A-4147-A177-3AD203B41FA5}">
                      <a16:colId xmlns:a16="http://schemas.microsoft.com/office/drawing/2014/main" val="20001"/>
                    </a:ext>
                  </a:extLst>
                </a:gridCol>
                <a:gridCol w="2590799">
                  <a:extLst>
                    <a:ext uri="{9D8B030D-6E8A-4147-A177-3AD203B41FA5}">
                      <a16:colId xmlns:a16="http://schemas.microsoft.com/office/drawing/2014/main" val="20002"/>
                    </a:ext>
                  </a:extLst>
                </a:gridCol>
              </a:tblGrid>
              <a:tr h="540000">
                <a:tc>
                  <a:txBody>
                    <a:bodyPr/>
                    <a:lstStyle/>
                    <a:p>
                      <a:pPr algn="ctr"/>
                      <a:r>
                        <a:rPr lang="en-US" sz="2000" dirty="0"/>
                        <a:t>Operator</a:t>
                      </a:r>
                      <a:endParaRPr lang="en-US" sz="2000" b="1" dirty="0"/>
                    </a:p>
                  </a:txBody>
                  <a:tcPr anchor="ctr"/>
                </a:tc>
                <a:tc>
                  <a:txBody>
                    <a:bodyPr/>
                    <a:lstStyle/>
                    <a:p>
                      <a:pPr algn="l"/>
                      <a:r>
                        <a:rPr lang="en-US" sz="2000" dirty="0"/>
                        <a:t>Description</a:t>
                      </a:r>
                      <a:endParaRPr lang="en-US" sz="2000" b="1" dirty="0"/>
                    </a:p>
                  </a:txBody>
                  <a:tcPr anchor="ctr"/>
                </a:tc>
                <a:tc>
                  <a:txBody>
                    <a:bodyPr/>
                    <a:lstStyle/>
                    <a:p>
                      <a:pPr algn="l"/>
                      <a:r>
                        <a:rPr lang="en-US" sz="2000" dirty="0"/>
                        <a:t>Example</a:t>
                      </a:r>
                      <a:endParaRPr lang="en-US" sz="2000" b="1" dirty="0"/>
                    </a:p>
                  </a:txBody>
                  <a:tcPr anchor="ctr"/>
                </a:tc>
                <a:extLst>
                  <a:ext uri="{0D108BD9-81ED-4DB2-BD59-A6C34878D82A}">
                    <a16:rowId xmlns:a16="http://schemas.microsoft.com/office/drawing/2014/main" val="10000"/>
                  </a:ext>
                </a:extLst>
              </a:tr>
              <a:tr h="540000">
                <a:tc>
                  <a:txBody>
                    <a:bodyPr/>
                    <a:lstStyle/>
                    <a:p>
                      <a:pPr algn="ctr"/>
                      <a:r>
                        <a:rPr lang="en-US" sz="2000" dirty="0"/>
                        <a:t>&amp;&amp;</a:t>
                      </a:r>
                    </a:p>
                  </a:txBody>
                  <a:tcPr anchor="ctr"/>
                </a:tc>
                <a:tc>
                  <a:txBody>
                    <a:bodyPr/>
                    <a:lstStyle/>
                    <a:p>
                      <a:pPr algn="l"/>
                      <a:r>
                        <a:rPr lang="en-US" sz="2000" dirty="0"/>
                        <a:t>Logical AND operator</a:t>
                      </a:r>
                    </a:p>
                  </a:txBody>
                  <a:tcPr anchor="ctr"/>
                </a:tc>
                <a:tc>
                  <a:txBody>
                    <a:bodyPr/>
                    <a:lstStyle/>
                    <a:p>
                      <a:r>
                        <a:rPr lang="en-US" sz="2000"/>
                        <a:t>(A &amp;&amp; B) is false.</a:t>
                      </a:r>
                    </a:p>
                  </a:txBody>
                  <a:tcPr anchor="ctr"/>
                </a:tc>
                <a:extLst>
                  <a:ext uri="{0D108BD9-81ED-4DB2-BD59-A6C34878D82A}">
                    <a16:rowId xmlns:a16="http://schemas.microsoft.com/office/drawing/2014/main" val="10001"/>
                  </a:ext>
                </a:extLst>
              </a:tr>
              <a:tr h="540000">
                <a:tc>
                  <a:txBody>
                    <a:bodyPr/>
                    <a:lstStyle/>
                    <a:p>
                      <a:pPr algn="ctr"/>
                      <a:r>
                        <a:rPr lang="en-US" sz="2000" dirty="0"/>
                        <a:t>||</a:t>
                      </a:r>
                    </a:p>
                  </a:txBody>
                  <a:tcPr anchor="ctr"/>
                </a:tc>
                <a:tc>
                  <a:txBody>
                    <a:bodyPr/>
                    <a:lstStyle/>
                    <a:p>
                      <a:pPr algn="l"/>
                      <a:r>
                        <a:rPr lang="en-US" sz="2000" dirty="0"/>
                        <a:t>Called Logical OR Operator</a:t>
                      </a:r>
                    </a:p>
                  </a:txBody>
                  <a:tcPr anchor="ctr"/>
                </a:tc>
                <a:tc>
                  <a:txBody>
                    <a:bodyPr/>
                    <a:lstStyle/>
                    <a:p>
                      <a:r>
                        <a:rPr lang="en-US" sz="2000"/>
                        <a:t>(A || B) is true.</a:t>
                      </a:r>
                    </a:p>
                  </a:txBody>
                  <a:tcPr anchor="ctr"/>
                </a:tc>
                <a:extLst>
                  <a:ext uri="{0D108BD9-81ED-4DB2-BD59-A6C34878D82A}">
                    <a16:rowId xmlns:a16="http://schemas.microsoft.com/office/drawing/2014/main" val="10002"/>
                  </a:ext>
                </a:extLst>
              </a:tr>
              <a:tr h="540000">
                <a:tc>
                  <a:txBody>
                    <a:bodyPr/>
                    <a:lstStyle/>
                    <a:p>
                      <a:pPr algn="ctr"/>
                      <a:r>
                        <a:rPr lang="en-US" sz="2000" dirty="0"/>
                        <a:t>!</a:t>
                      </a:r>
                    </a:p>
                  </a:txBody>
                  <a:tcPr anchor="ctr"/>
                </a:tc>
                <a:tc>
                  <a:txBody>
                    <a:bodyPr/>
                    <a:lstStyle/>
                    <a:p>
                      <a:pPr algn="l"/>
                      <a:r>
                        <a:rPr lang="en-US" sz="2000" dirty="0"/>
                        <a:t>Called Logical NOT Operator</a:t>
                      </a:r>
                    </a:p>
                  </a:txBody>
                  <a:tcPr anchor="ctr"/>
                </a:tc>
                <a:tc>
                  <a:txBody>
                    <a:bodyPr/>
                    <a:lstStyle/>
                    <a:p>
                      <a:r>
                        <a:rPr lang="en-US" sz="2000" dirty="0"/>
                        <a:t>!(A &amp;&amp; B) is true.</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6477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Operators</a:t>
            </a:r>
          </a:p>
        </p:txBody>
      </p:sp>
      <p:sp>
        <p:nvSpPr>
          <p:cNvPr id="3" name="Content Placeholder 2"/>
          <p:cNvSpPr>
            <a:spLocks noGrp="1"/>
          </p:cNvSpPr>
          <p:nvPr>
            <p:ph idx="1"/>
          </p:nvPr>
        </p:nvSpPr>
        <p:spPr/>
        <p:txBody>
          <a:bodyPr/>
          <a:lstStyle/>
          <a:p>
            <a:r>
              <a:rPr lang="en-US" dirty="0"/>
              <a:t>Assignment operators are used to </a:t>
            </a:r>
            <a:r>
              <a:rPr lang="en-US" dirty="0">
                <a:solidFill>
                  <a:srgbClr val="002060"/>
                </a:solidFill>
              </a:rPr>
              <a:t>assign </a:t>
            </a:r>
            <a:r>
              <a:rPr lang="en-US" dirty="0"/>
              <a:t>a new </a:t>
            </a:r>
            <a:r>
              <a:rPr lang="en-US" dirty="0">
                <a:solidFill>
                  <a:srgbClr val="002060"/>
                </a:solidFill>
              </a:rPr>
              <a:t>value</a:t>
            </a:r>
            <a:r>
              <a:rPr lang="en-US" dirty="0"/>
              <a:t> to the </a:t>
            </a:r>
            <a:r>
              <a:rPr lang="en-US" dirty="0">
                <a:solidFill>
                  <a:srgbClr val="002060"/>
                </a:solidFill>
              </a:rPr>
              <a:t>variable</a:t>
            </a:r>
            <a:r>
              <a:rPr lang="en-US" dirty="0"/>
              <a:t>. </a:t>
            </a:r>
          </a:p>
          <a:p>
            <a:r>
              <a:rPr lang="en-US" dirty="0"/>
              <a:t>The </a:t>
            </a:r>
            <a:r>
              <a:rPr lang="en-US" dirty="0">
                <a:solidFill>
                  <a:srgbClr val="002060"/>
                </a:solidFill>
              </a:rPr>
              <a:t>left</a:t>
            </a:r>
            <a:r>
              <a:rPr lang="en-US" dirty="0"/>
              <a:t> side operand of the assignment operator is a </a:t>
            </a:r>
            <a:r>
              <a:rPr lang="en-US" dirty="0">
                <a:solidFill>
                  <a:srgbClr val="002060"/>
                </a:solidFill>
              </a:rPr>
              <a:t>variable</a:t>
            </a:r>
            <a:r>
              <a:rPr lang="en-US" dirty="0"/>
              <a:t> and </a:t>
            </a:r>
            <a:r>
              <a:rPr lang="en-US" dirty="0">
                <a:solidFill>
                  <a:srgbClr val="002060"/>
                </a:solidFill>
              </a:rPr>
              <a:t>right</a:t>
            </a:r>
            <a:r>
              <a:rPr lang="en-US" dirty="0"/>
              <a:t> side operand of the assignment operator is a </a:t>
            </a:r>
            <a:r>
              <a:rPr lang="en-US" dirty="0">
                <a:solidFill>
                  <a:srgbClr val="002060"/>
                </a:solidFill>
              </a:rPr>
              <a:t>value</a:t>
            </a:r>
            <a:r>
              <a:rPr lang="en-US" dirty="0"/>
              <a:t> or a </a:t>
            </a:r>
            <a:r>
              <a:rPr lang="en-US" dirty="0">
                <a:solidFill>
                  <a:srgbClr val="002060"/>
                </a:solidFill>
              </a:rPr>
              <a:t>result of an expression</a:t>
            </a:r>
            <a:r>
              <a:rPr lang="en-US" dirty="0"/>
              <a:t>.</a:t>
            </a:r>
          </a:p>
          <a:p>
            <a:r>
              <a:rPr lang="en-US" dirty="0"/>
              <a:t>Meaning of = in </a:t>
            </a:r>
            <a:r>
              <a:rPr lang="en-US" dirty="0">
                <a:solidFill>
                  <a:srgbClr val="002060"/>
                </a:solidFill>
              </a:rPr>
              <a:t>Maths</a:t>
            </a:r>
            <a:r>
              <a:rPr lang="en-US" dirty="0"/>
              <a:t> and </a:t>
            </a:r>
            <a:r>
              <a:rPr lang="en-US" dirty="0">
                <a:solidFill>
                  <a:srgbClr val="002060"/>
                </a:solidFill>
              </a:rPr>
              <a:t>Programming</a:t>
            </a:r>
            <a:r>
              <a:rPr lang="en-US" dirty="0"/>
              <a:t> is different. </a:t>
            </a:r>
          </a:p>
          <a:p>
            <a:pPr lvl="1"/>
            <a:r>
              <a:rPr lang="en-US" dirty="0"/>
              <a:t>Value of </a:t>
            </a:r>
            <a:r>
              <a:rPr lang="en-US" dirty="0">
                <a:solidFill>
                  <a:srgbClr val="002060"/>
                </a:solidFill>
              </a:rPr>
              <a:t>LHS</a:t>
            </a:r>
            <a:r>
              <a:rPr lang="en-US" dirty="0"/>
              <a:t> &amp; </a:t>
            </a:r>
            <a:r>
              <a:rPr lang="en-US" dirty="0">
                <a:solidFill>
                  <a:srgbClr val="002060"/>
                </a:solidFill>
              </a:rPr>
              <a:t>RHS</a:t>
            </a:r>
            <a:r>
              <a:rPr lang="en-US" dirty="0"/>
              <a:t> is always same in </a:t>
            </a:r>
            <a:r>
              <a:rPr lang="en-US" dirty="0">
                <a:solidFill>
                  <a:srgbClr val="002060"/>
                </a:solidFill>
              </a:rPr>
              <a:t>Math</a:t>
            </a:r>
            <a:r>
              <a:rPr lang="en-US" dirty="0"/>
              <a:t>.</a:t>
            </a:r>
          </a:p>
          <a:p>
            <a:pPr lvl="1"/>
            <a:r>
              <a:rPr lang="en-US" dirty="0"/>
              <a:t>In </a:t>
            </a:r>
            <a:r>
              <a:rPr lang="en-US" dirty="0">
                <a:solidFill>
                  <a:srgbClr val="002060"/>
                </a:solidFill>
              </a:rPr>
              <a:t>programming</a:t>
            </a:r>
            <a:r>
              <a:rPr lang="en-US" dirty="0"/>
              <a:t>, value of </a:t>
            </a:r>
            <a:r>
              <a:rPr lang="en-US" dirty="0">
                <a:solidFill>
                  <a:srgbClr val="002060"/>
                </a:solidFill>
              </a:rPr>
              <a:t>RHS</a:t>
            </a:r>
            <a:r>
              <a:rPr lang="en-US" dirty="0"/>
              <a:t> is assigned to the </a:t>
            </a:r>
            <a:r>
              <a:rPr lang="en-US" dirty="0">
                <a:solidFill>
                  <a:srgbClr val="002060"/>
                </a:solidFill>
              </a:rPr>
              <a:t>LHS</a:t>
            </a:r>
          </a:p>
        </p:txBody>
      </p:sp>
      <p:graphicFrame>
        <p:nvGraphicFramePr>
          <p:cNvPr id="5" name="Content Placeholder 3"/>
          <p:cNvGraphicFramePr>
            <a:graphicFrameLocks/>
          </p:cNvGraphicFramePr>
          <p:nvPr/>
        </p:nvGraphicFramePr>
        <p:xfrm>
          <a:off x="641826" y="3356659"/>
          <a:ext cx="10908348" cy="3200400"/>
        </p:xfrm>
        <a:graphic>
          <a:graphicData uri="http://schemas.openxmlformats.org/drawingml/2006/table">
            <a:tbl>
              <a:tblPr firstRow="1" bandRow="1">
                <a:tableStyleId>{7E9639D4-E3E2-4D34-9284-5A2195B3D0D7}</a:tableStyleId>
              </a:tblPr>
              <a:tblGrid>
                <a:gridCol w="1135380">
                  <a:extLst>
                    <a:ext uri="{9D8B030D-6E8A-4147-A177-3AD203B41FA5}">
                      <a16:colId xmlns:a16="http://schemas.microsoft.com/office/drawing/2014/main" val="20000"/>
                    </a:ext>
                  </a:extLst>
                </a:gridCol>
                <a:gridCol w="5198414">
                  <a:extLst>
                    <a:ext uri="{9D8B030D-6E8A-4147-A177-3AD203B41FA5}">
                      <a16:colId xmlns:a16="http://schemas.microsoft.com/office/drawing/2014/main" val="20001"/>
                    </a:ext>
                  </a:extLst>
                </a:gridCol>
                <a:gridCol w="4574554">
                  <a:extLst>
                    <a:ext uri="{9D8B030D-6E8A-4147-A177-3AD203B41FA5}">
                      <a16:colId xmlns:a16="http://schemas.microsoft.com/office/drawing/2014/main" val="20002"/>
                    </a:ext>
                  </a:extLst>
                </a:gridCol>
              </a:tblGrid>
              <a:tr h="457200">
                <a:tc>
                  <a:txBody>
                    <a:bodyPr/>
                    <a:lstStyle/>
                    <a:p>
                      <a:pPr algn="ctr"/>
                      <a:r>
                        <a:rPr lang="en-US" sz="2000" kern="1200" dirty="0">
                          <a:solidFill>
                            <a:schemeClr val="tx1"/>
                          </a:solidFill>
                        </a:rPr>
                        <a:t>Operator</a:t>
                      </a:r>
                      <a:endParaRPr lang="en-IN" sz="2000" b="1" kern="1200" dirty="0">
                        <a:solidFill>
                          <a:schemeClr val="tx1"/>
                        </a:solidFill>
                        <a:latin typeface="+mn-lt"/>
                        <a:ea typeface="+mn-ea"/>
                        <a:cs typeface="+mn-cs"/>
                      </a:endParaRPr>
                    </a:p>
                  </a:txBody>
                  <a:tcPr>
                    <a:solidFill>
                      <a:schemeClr val="bg1">
                        <a:lumMod val="65000"/>
                      </a:schemeClr>
                    </a:solidFill>
                  </a:tcPr>
                </a:tc>
                <a:tc gridSpan="2">
                  <a:txBody>
                    <a:bodyPr/>
                    <a:lstStyle/>
                    <a:p>
                      <a:pPr algn="l"/>
                      <a:r>
                        <a:rPr lang="en-US" sz="2000" kern="1200" dirty="0">
                          <a:solidFill>
                            <a:schemeClr val="tx1"/>
                          </a:solidFill>
                        </a:rPr>
                        <a:t>Meaning</a:t>
                      </a:r>
                      <a:endParaRPr lang="en-IN" sz="2000" b="1" kern="1200" dirty="0">
                        <a:solidFill>
                          <a:schemeClr val="tx1"/>
                        </a:solidFill>
                        <a:latin typeface="+mn-lt"/>
                        <a:ea typeface="+mn-ea"/>
                        <a:cs typeface="+mn-cs"/>
                      </a:endParaRPr>
                    </a:p>
                  </a:txBody>
                  <a:tcPr>
                    <a:solidFill>
                      <a:schemeClr val="bg1">
                        <a:lumMod val="65000"/>
                      </a:schemeClr>
                    </a:solidFill>
                  </a:tcPr>
                </a:tc>
                <a:tc hMerge="1">
                  <a:txBody>
                    <a:bodyPr/>
                    <a:lstStyle/>
                    <a:p>
                      <a:pPr algn="ctr"/>
                      <a:endParaRPr lang="en-IN" sz="2000" b="1" kern="1200" dirty="0">
                        <a:solidFill>
                          <a:srgbClr val="FF1744"/>
                        </a:solidFill>
                        <a:latin typeface="+mn-lt"/>
                        <a:ea typeface="+mn-ea"/>
                        <a:cs typeface="+mn-cs"/>
                      </a:endParaRPr>
                    </a:p>
                  </a:txBody>
                  <a:tcPr/>
                </a:tc>
                <a:extLst>
                  <a:ext uri="{0D108BD9-81ED-4DB2-BD59-A6C34878D82A}">
                    <a16:rowId xmlns:a16="http://schemas.microsoft.com/office/drawing/2014/main" val="10000"/>
                  </a:ext>
                </a:extLst>
              </a:tr>
              <a:tr h="457200">
                <a:tc>
                  <a:txBody>
                    <a:bodyPr/>
                    <a:lstStyle/>
                    <a:p>
                      <a:pPr algn="ctr"/>
                      <a:r>
                        <a:rPr lang="en-US" sz="2000" dirty="0"/>
                        <a:t>=</a:t>
                      </a:r>
                      <a:endParaRPr lang="en-IN" sz="2000" dirty="0">
                        <a:solidFill>
                          <a:schemeClr val="bg1"/>
                        </a:solidFill>
                      </a:endParaRPr>
                    </a:p>
                  </a:txBody>
                  <a:tcPr/>
                </a:tc>
                <a:tc gridSpan="2">
                  <a:txBody>
                    <a:bodyPr/>
                    <a:lstStyle/>
                    <a:p>
                      <a:r>
                        <a:rPr lang="en-IN" sz="2000" dirty="0"/>
                        <a:t>Assigns value of right side to left side. Suppose a=5 and b=10.</a:t>
                      </a:r>
                      <a:r>
                        <a:rPr lang="en-IN" sz="2000" baseline="0" dirty="0"/>
                        <a:t> a=b means now value of a is 10.</a:t>
                      </a:r>
                      <a:endParaRPr lang="en-IN" sz="2000" dirty="0">
                        <a:solidFill>
                          <a:schemeClr val="bg1"/>
                        </a:solidFill>
                      </a:endParaRPr>
                    </a:p>
                  </a:txBody>
                  <a:tcPr/>
                </a:tc>
                <a:tc hMerge="1">
                  <a:txBody>
                    <a:bodyPr/>
                    <a:lstStyle/>
                    <a:p>
                      <a:endParaRPr lang="en-IN" sz="2000" dirty="0">
                        <a:solidFill>
                          <a:schemeClr val="bg1"/>
                        </a:solidFill>
                      </a:endParaRPr>
                    </a:p>
                  </a:txBody>
                  <a:tcPr/>
                </a:tc>
                <a:extLst>
                  <a:ext uri="{0D108BD9-81ED-4DB2-BD59-A6C34878D82A}">
                    <a16:rowId xmlns:a16="http://schemas.microsoft.com/office/drawing/2014/main" val="10001"/>
                  </a:ext>
                </a:extLst>
              </a:tr>
              <a:tr h="457200">
                <a:tc>
                  <a:txBody>
                    <a:bodyPr/>
                    <a:lstStyle/>
                    <a:p>
                      <a:pPr algn="ct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a += 1  is same as a = a + 1</a:t>
                      </a:r>
                      <a:endParaRPr lang="en-IN" sz="2000" dirty="0">
                        <a:solidFill>
                          <a:schemeClr val="bg1"/>
                        </a:solidFill>
                      </a:endParaRPr>
                    </a:p>
                  </a:txBody>
                  <a:tcPr>
                    <a:solidFill>
                      <a:schemeClr val="bg1">
                        <a:lumMod val="95000"/>
                      </a:schemeClr>
                    </a:solidFill>
                  </a:tcPr>
                </a:tc>
                <a:tc rowSpan="5">
                  <a:txBody>
                    <a:bodyPr/>
                    <a:lstStyle/>
                    <a:p>
                      <a:r>
                        <a:rPr lang="en-IN" sz="2000" dirty="0">
                          <a:solidFill>
                            <a:schemeClr val="tx1"/>
                          </a:solidFill>
                        </a:rPr>
                        <a:t>Shorthand Assignment Operators</a:t>
                      </a:r>
                    </a:p>
                  </a:txBody>
                  <a:tcPr anchor="ctr">
                    <a:solidFill>
                      <a:schemeClr val="bg1">
                        <a:lumMod val="85000"/>
                      </a:schemeClr>
                    </a:solidFill>
                  </a:tcPr>
                </a:tc>
                <a:extLst>
                  <a:ext uri="{0D108BD9-81ED-4DB2-BD59-A6C34878D82A}">
                    <a16:rowId xmlns:a16="http://schemas.microsoft.com/office/drawing/2014/main" val="10002"/>
                  </a:ext>
                </a:extLst>
              </a:tr>
              <a:tr h="457200">
                <a:tc>
                  <a:txBody>
                    <a:bodyPr/>
                    <a:lstStyle/>
                    <a:p>
                      <a:pPr algn="ctr"/>
                      <a:r>
                        <a:rPr lang="en-US" sz="2000" dirty="0"/>
                        <a:t>-=</a:t>
                      </a:r>
                      <a:endParaRPr lang="en-IN" sz="2000" dirty="0">
                        <a:solidFill>
                          <a:schemeClr val="bg1"/>
                        </a:solidFill>
                      </a:endParaRPr>
                    </a:p>
                  </a:txBody>
                  <a:tcPr/>
                </a:tc>
                <a:tc>
                  <a:txBody>
                    <a:bodyPr/>
                    <a:lstStyle/>
                    <a:p>
                      <a:r>
                        <a:rPr lang="en-IN" sz="2000" dirty="0"/>
                        <a:t>a -= 5  is same as a = a – 5</a:t>
                      </a:r>
                      <a:endParaRPr lang="en-IN" sz="2000" dirty="0">
                        <a:solidFill>
                          <a:schemeClr val="bg1"/>
                        </a:solidFill>
                      </a:endParaRPr>
                    </a:p>
                  </a:txBody>
                  <a:tcPr/>
                </a:tc>
                <a:tc vMerge="1">
                  <a:txBody>
                    <a:bodyPr/>
                    <a:lstStyle/>
                    <a:p>
                      <a:endParaRPr lang="en-IN" sz="2000" dirty="0">
                        <a:solidFill>
                          <a:schemeClr val="bg1"/>
                        </a:solidFill>
                      </a:endParaRPr>
                    </a:p>
                  </a:txBody>
                  <a:tcP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a *= b  is same as a = a * b</a:t>
                      </a:r>
                      <a:endParaRPr lang="en-IN" sz="2000" dirty="0">
                        <a:solidFill>
                          <a:schemeClr val="bg1"/>
                        </a:solidFill>
                      </a:endParaRPr>
                    </a:p>
                  </a:txBody>
                  <a:tcPr>
                    <a:solidFill>
                      <a:schemeClr val="bg1">
                        <a:lumMod val="95000"/>
                      </a:schemeClr>
                    </a:solidFill>
                  </a:tcPr>
                </a:tc>
                <a:tc vMerge="1">
                  <a:txBody>
                    <a:bodyPr/>
                    <a:lstStyle/>
                    <a:p>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4"/>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endParaRPr lang="en-IN" sz="2000" dirty="0">
                        <a:solidFill>
                          <a:schemeClr val="bg1"/>
                        </a:solidFill>
                      </a:endParaRPr>
                    </a:p>
                  </a:txBody>
                  <a:tcPr/>
                </a:tc>
                <a:tc>
                  <a:txBody>
                    <a:bodyPr/>
                    <a:lstStyle/>
                    <a:p>
                      <a:r>
                        <a:rPr lang="en-IN" sz="2000" dirty="0"/>
                        <a:t>a /= c  is same as a = a / c</a:t>
                      </a:r>
                      <a:endParaRPr lang="en-IN" sz="2000" dirty="0">
                        <a:solidFill>
                          <a:schemeClr val="bg1"/>
                        </a:solidFill>
                      </a:endParaRPr>
                    </a:p>
                  </a:txBody>
                  <a:tcPr/>
                </a:tc>
                <a:tc vMerge="1">
                  <a:txBody>
                    <a:bodyPr/>
                    <a:lstStyle/>
                    <a:p>
                      <a:endParaRPr lang="en-IN" sz="2000" dirty="0">
                        <a:solidFill>
                          <a:schemeClr val="bg1"/>
                        </a:solidFill>
                      </a:endParaRPr>
                    </a:p>
                  </a:txBody>
                  <a:tcPr/>
                </a:tc>
                <a:extLst>
                  <a:ext uri="{0D108BD9-81ED-4DB2-BD59-A6C34878D82A}">
                    <a16:rowId xmlns:a16="http://schemas.microsoft.com/office/drawing/2014/main" val="10005"/>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a %= 10  is same as a = a % 10</a:t>
                      </a:r>
                      <a:endParaRPr lang="en-IN" sz="2000" dirty="0">
                        <a:solidFill>
                          <a:schemeClr val="bg1"/>
                        </a:solidFill>
                      </a:endParaRPr>
                    </a:p>
                  </a:txBody>
                  <a:tcPr>
                    <a:solidFill>
                      <a:schemeClr val="bg1">
                        <a:lumMod val="95000"/>
                      </a:schemeClr>
                    </a:solidFill>
                  </a:tcPr>
                </a:tc>
                <a:tc vMerge="1">
                  <a:txBody>
                    <a:bodyPr/>
                    <a:lstStyle/>
                    <a:p>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47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Operators</a:t>
            </a:r>
          </a:p>
        </p:txBody>
      </p:sp>
      <p:graphicFrame>
        <p:nvGraphicFramePr>
          <p:cNvPr id="4" name="Table 3"/>
          <p:cNvGraphicFramePr>
            <a:graphicFrameLocks noGrp="1"/>
          </p:cNvGraphicFramePr>
          <p:nvPr/>
        </p:nvGraphicFramePr>
        <p:xfrm>
          <a:off x="228602" y="838201"/>
          <a:ext cx="8686797" cy="5484240"/>
        </p:xfrm>
        <a:graphic>
          <a:graphicData uri="http://schemas.openxmlformats.org/drawingml/2006/table">
            <a:tbl>
              <a:tblPr firstRow="1" bandRow="1" bandCol="1">
                <a:tableStyleId>{7E9639D4-E3E2-4D34-9284-5A2195B3D0D7}</a:tableStyleId>
              </a:tblPr>
              <a:tblGrid>
                <a:gridCol w="1219198">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3276599">
                  <a:extLst>
                    <a:ext uri="{9D8B030D-6E8A-4147-A177-3AD203B41FA5}">
                      <a16:colId xmlns:a16="http://schemas.microsoft.com/office/drawing/2014/main" val="20002"/>
                    </a:ext>
                  </a:extLst>
                </a:gridCol>
              </a:tblGrid>
              <a:tr h="396000">
                <a:tc>
                  <a:txBody>
                    <a:bodyPr/>
                    <a:lstStyle/>
                    <a:p>
                      <a:pPr algn="ctr"/>
                      <a:r>
                        <a:rPr lang="en-US" sz="1800" dirty="0"/>
                        <a:t>Operator</a:t>
                      </a:r>
                      <a:endParaRPr lang="en-US" sz="1800" b="1" dirty="0"/>
                    </a:p>
                  </a:txBody>
                  <a:tcPr anchor="ctr"/>
                </a:tc>
                <a:tc>
                  <a:txBody>
                    <a:bodyPr/>
                    <a:lstStyle/>
                    <a:p>
                      <a:pPr algn="l"/>
                      <a:r>
                        <a:rPr lang="en-US" sz="1800" dirty="0"/>
                        <a:t>Description</a:t>
                      </a:r>
                      <a:endParaRPr lang="en-US" sz="1800" b="1" dirty="0"/>
                    </a:p>
                  </a:txBody>
                  <a:tcPr anchor="ctr"/>
                </a:tc>
                <a:tc>
                  <a:txBody>
                    <a:bodyPr/>
                    <a:lstStyle/>
                    <a:p>
                      <a:pPr algn="l"/>
                      <a:r>
                        <a:rPr lang="en-US" sz="1800" dirty="0"/>
                        <a:t>Example</a:t>
                      </a:r>
                      <a:endParaRPr lang="en-US" sz="1800" b="1" dirty="0"/>
                    </a:p>
                  </a:txBody>
                  <a:tcPr anchor="ctr"/>
                </a:tc>
                <a:extLst>
                  <a:ext uri="{0D108BD9-81ED-4DB2-BD59-A6C34878D82A}">
                    <a16:rowId xmlns:a16="http://schemas.microsoft.com/office/drawing/2014/main" val="10000"/>
                  </a:ext>
                </a:extLst>
              </a:tr>
              <a:tr h="396000">
                <a:tc>
                  <a:txBody>
                    <a:bodyPr/>
                    <a:lstStyle/>
                    <a:p>
                      <a:pPr algn="ctr"/>
                      <a:r>
                        <a:rPr lang="en-US" sz="1800" dirty="0"/>
                        <a:t>=</a:t>
                      </a:r>
                    </a:p>
                  </a:txBody>
                  <a:tcPr anchor="ctr"/>
                </a:tc>
                <a:tc>
                  <a:txBody>
                    <a:bodyPr/>
                    <a:lstStyle/>
                    <a:p>
                      <a:pPr algn="l"/>
                      <a:r>
                        <a:rPr lang="en-US" sz="1800" dirty="0"/>
                        <a:t>Simple assignment operator</a:t>
                      </a:r>
                    </a:p>
                  </a:txBody>
                  <a:tcPr anchor="ctr"/>
                </a:tc>
                <a:tc>
                  <a:txBody>
                    <a:bodyPr/>
                    <a:lstStyle/>
                    <a:p>
                      <a:r>
                        <a:rPr lang="en-US" sz="1800" dirty="0"/>
                        <a:t>C = A + B will assign value of A + B into C</a:t>
                      </a:r>
                    </a:p>
                  </a:txBody>
                  <a:tcPr anchor="ctr"/>
                </a:tc>
                <a:extLst>
                  <a:ext uri="{0D108BD9-81ED-4DB2-BD59-A6C34878D82A}">
                    <a16:rowId xmlns:a16="http://schemas.microsoft.com/office/drawing/2014/main" val="10001"/>
                  </a:ext>
                </a:extLst>
              </a:tr>
              <a:tr h="396000">
                <a:tc>
                  <a:txBody>
                    <a:bodyPr/>
                    <a:lstStyle/>
                    <a:p>
                      <a:pPr algn="ctr"/>
                      <a:r>
                        <a:rPr lang="en-US" sz="1800" dirty="0"/>
                        <a:t>+=</a:t>
                      </a:r>
                    </a:p>
                  </a:txBody>
                  <a:tcPr anchor="ctr"/>
                </a:tc>
                <a:tc>
                  <a:txBody>
                    <a:bodyPr/>
                    <a:lstStyle/>
                    <a:p>
                      <a:pPr algn="l"/>
                      <a:r>
                        <a:rPr lang="en-US" sz="1800" dirty="0"/>
                        <a:t>Add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2"/>
                  </a:ext>
                </a:extLst>
              </a:tr>
              <a:tr h="396000">
                <a:tc>
                  <a:txBody>
                    <a:bodyPr/>
                    <a:lstStyle/>
                    <a:p>
                      <a:pPr algn="ctr"/>
                      <a:r>
                        <a:rPr lang="en-US" sz="1800" dirty="0"/>
                        <a:t>-=</a:t>
                      </a:r>
                    </a:p>
                  </a:txBody>
                  <a:tcPr anchor="ctr"/>
                </a:tc>
                <a:tc>
                  <a:txBody>
                    <a:bodyPr/>
                    <a:lstStyle/>
                    <a:p>
                      <a:pPr algn="l"/>
                      <a:r>
                        <a:rPr lang="en-US" sz="1800" dirty="0"/>
                        <a:t>Subtract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3"/>
                  </a:ext>
                </a:extLst>
              </a:tr>
              <a:tr h="396000">
                <a:tc>
                  <a:txBody>
                    <a:bodyPr/>
                    <a:lstStyle/>
                    <a:p>
                      <a:pPr algn="ctr"/>
                      <a:r>
                        <a:rPr lang="en-US" sz="1800" dirty="0"/>
                        <a:t>*=</a:t>
                      </a:r>
                    </a:p>
                  </a:txBody>
                  <a:tcPr anchor="ctr"/>
                </a:tc>
                <a:tc>
                  <a:txBody>
                    <a:bodyPr/>
                    <a:lstStyle/>
                    <a:p>
                      <a:pPr algn="l"/>
                      <a:r>
                        <a:rPr lang="en-US" sz="1800" dirty="0"/>
                        <a:t>Multiply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4"/>
                  </a:ext>
                </a:extLst>
              </a:tr>
              <a:tr h="396000">
                <a:tc>
                  <a:txBody>
                    <a:bodyPr/>
                    <a:lstStyle/>
                    <a:p>
                      <a:pPr algn="ctr"/>
                      <a:r>
                        <a:rPr lang="en-US" sz="1800" dirty="0"/>
                        <a:t>/=</a:t>
                      </a:r>
                    </a:p>
                  </a:txBody>
                  <a:tcPr anchor="ctr"/>
                </a:tc>
                <a:tc>
                  <a:txBody>
                    <a:bodyPr/>
                    <a:lstStyle/>
                    <a:p>
                      <a:pPr algn="l"/>
                      <a:r>
                        <a:rPr lang="en-US" sz="1800" dirty="0"/>
                        <a:t>Divide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5"/>
                  </a:ext>
                </a:extLst>
              </a:tr>
              <a:tr h="396000">
                <a:tc>
                  <a:txBody>
                    <a:bodyPr/>
                    <a:lstStyle/>
                    <a:p>
                      <a:pPr algn="ctr"/>
                      <a:r>
                        <a:rPr lang="en-US" sz="1800" dirty="0"/>
                        <a:t>%=</a:t>
                      </a:r>
                    </a:p>
                  </a:txBody>
                  <a:tcPr anchor="ctr"/>
                </a:tc>
                <a:tc>
                  <a:txBody>
                    <a:bodyPr/>
                    <a:lstStyle/>
                    <a:p>
                      <a:pPr algn="l"/>
                      <a:r>
                        <a:rPr lang="en-US" sz="1800" dirty="0"/>
                        <a:t>Modulus AND assignment operator</a:t>
                      </a:r>
                    </a:p>
                  </a:txBody>
                  <a:tcPr anchor="ctr"/>
                </a:tc>
                <a:tc>
                  <a:txBody>
                    <a:bodyPr/>
                    <a:lstStyle/>
                    <a:p>
                      <a:r>
                        <a:rPr lang="en-US" sz="1800" dirty="0"/>
                        <a:t>C %= A is equivalent to C = C % A</a:t>
                      </a:r>
                    </a:p>
                  </a:txBody>
                  <a:tcPr anchor="ctr"/>
                </a:tc>
                <a:extLst>
                  <a:ext uri="{0D108BD9-81ED-4DB2-BD59-A6C34878D82A}">
                    <a16:rowId xmlns:a16="http://schemas.microsoft.com/office/drawing/2014/main" val="10006"/>
                  </a:ext>
                </a:extLst>
              </a:tr>
              <a:tr h="396000">
                <a:tc>
                  <a:txBody>
                    <a:bodyPr/>
                    <a:lstStyle/>
                    <a:p>
                      <a:pPr algn="ctr"/>
                      <a:r>
                        <a:rPr lang="en-US" sz="1800" dirty="0"/>
                        <a:t>&lt;&lt;=</a:t>
                      </a:r>
                    </a:p>
                  </a:txBody>
                  <a:tcPr anchor="ctr"/>
                </a:tc>
                <a:tc>
                  <a:txBody>
                    <a:bodyPr/>
                    <a:lstStyle/>
                    <a:p>
                      <a:pPr algn="l"/>
                      <a:r>
                        <a:rPr lang="en-US" sz="1800" dirty="0"/>
                        <a:t>Left shift AND assignment operator</a:t>
                      </a:r>
                    </a:p>
                  </a:txBody>
                  <a:tcPr anchor="ctr"/>
                </a:tc>
                <a:tc>
                  <a:txBody>
                    <a:bodyPr/>
                    <a:lstStyle/>
                    <a:p>
                      <a:r>
                        <a:rPr lang="en-US" sz="1800" dirty="0"/>
                        <a:t>C &lt;&lt;= 2 is same as C = C &lt;&lt; 2</a:t>
                      </a:r>
                    </a:p>
                  </a:txBody>
                  <a:tcPr anchor="ctr"/>
                </a:tc>
                <a:extLst>
                  <a:ext uri="{0D108BD9-81ED-4DB2-BD59-A6C34878D82A}">
                    <a16:rowId xmlns:a16="http://schemas.microsoft.com/office/drawing/2014/main" val="10007"/>
                  </a:ext>
                </a:extLst>
              </a:tr>
              <a:tr h="396000">
                <a:tc>
                  <a:txBody>
                    <a:bodyPr/>
                    <a:lstStyle/>
                    <a:p>
                      <a:pPr algn="ctr"/>
                      <a:r>
                        <a:rPr lang="en-US" sz="1800" dirty="0"/>
                        <a:t>&gt;&gt;=</a:t>
                      </a:r>
                    </a:p>
                  </a:txBody>
                  <a:tcPr anchor="ctr"/>
                </a:tc>
                <a:tc>
                  <a:txBody>
                    <a:bodyPr/>
                    <a:lstStyle/>
                    <a:p>
                      <a:pPr algn="l"/>
                      <a:r>
                        <a:rPr lang="en-US" sz="1800" dirty="0"/>
                        <a:t>Right shift AND assignment operator</a:t>
                      </a:r>
                    </a:p>
                  </a:txBody>
                  <a:tcPr anchor="ctr"/>
                </a:tc>
                <a:tc>
                  <a:txBody>
                    <a:bodyPr/>
                    <a:lstStyle/>
                    <a:p>
                      <a:r>
                        <a:rPr lang="en-US" sz="1800"/>
                        <a:t>C &gt;&gt;= 2 is same as C = C &gt;&gt; 2</a:t>
                      </a:r>
                    </a:p>
                  </a:txBody>
                  <a:tcPr anchor="ctr"/>
                </a:tc>
                <a:extLst>
                  <a:ext uri="{0D108BD9-81ED-4DB2-BD59-A6C34878D82A}">
                    <a16:rowId xmlns:a16="http://schemas.microsoft.com/office/drawing/2014/main" val="10008"/>
                  </a:ext>
                </a:extLst>
              </a:tr>
              <a:tr h="396000">
                <a:tc>
                  <a:txBody>
                    <a:bodyPr/>
                    <a:lstStyle/>
                    <a:p>
                      <a:pPr algn="ctr"/>
                      <a:r>
                        <a:rPr lang="en-US" sz="1800" dirty="0"/>
                        <a:t>&amp;=</a:t>
                      </a:r>
                    </a:p>
                  </a:txBody>
                  <a:tcPr anchor="ctr"/>
                </a:tc>
                <a:tc>
                  <a:txBody>
                    <a:bodyPr/>
                    <a:lstStyle/>
                    <a:p>
                      <a:pPr algn="l"/>
                      <a:r>
                        <a:rPr lang="en-US" sz="1800" dirty="0"/>
                        <a:t>Bitwise AND assignment operator</a:t>
                      </a:r>
                    </a:p>
                  </a:txBody>
                  <a:tcPr anchor="ctr"/>
                </a:tc>
                <a:tc>
                  <a:txBody>
                    <a:bodyPr/>
                    <a:lstStyle/>
                    <a:p>
                      <a:r>
                        <a:rPr lang="en-US" sz="1800"/>
                        <a:t>C &amp;= 2 is same as C = C &amp; 2</a:t>
                      </a:r>
                    </a:p>
                  </a:txBody>
                  <a:tcPr anchor="ctr"/>
                </a:tc>
                <a:extLst>
                  <a:ext uri="{0D108BD9-81ED-4DB2-BD59-A6C34878D82A}">
                    <a16:rowId xmlns:a16="http://schemas.microsoft.com/office/drawing/2014/main" val="10009"/>
                  </a:ext>
                </a:extLst>
              </a:tr>
              <a:tr h="396000">
                <a:tc>
                  <a:txBody>
                    <a:bodyPr/>
                    <a:lstStyle/>
                    <a:p>
                      <a:pPr algn="ctr"/>
                      <a:r>
                        <a:rPr lang="en-US" sz="1800" dirty="0"/>
                        <a:t>^=</a:t>
                      </a:r>
                    </a:p>
                  </a:txBody>
                  <a:tcPr anchor="ctr"/>
                </a:tc>
                <a:tc>
                  <a:txBody>
                    <a:bodyPr/>
                    <a:lstStyle/>
                    <a:p>
                      <a:pPr algn="l"/>
                      <a:r>
                        <a:rPr lang="en-US" sz="1800" dirty="0"/>
                        <a:t>bitwise exclusive OR and assignment operator</a:t>
                      </a:r>
                    </a:p>
                  </a:txBody>
                  <a:tcPr anchor="ctr"/>
                </a:tc>
                <a:tc>
                  <a:txBody>
                    <a:bodyPr/>
                    <a:lstStyle/>
                    <a:p>
                      <a:r>
                        <a:rPr lang="en-US" sz="1800"/>
                        <a:t>C ^= 2 is same as C = C ^ 2</a:t>
                      </a:r>
                    </a:p>
                  </a:txBody>
                  <a:tcPr anchor="ctr"/>
                </a:tc>
                <a:extLst>
                  <a:ext uri="{0D108BD9-81ED-4DB2-BD59-A6C34878D82A}">
                    <a16:rowId xmlns:a16="http://schemas.microsoft.com/office/drawing/2014/main" val="10010"/>
                  </a:ext>
                </a:extLst>
              </a:tr>
              <a:tr h="396000">
                <a:tc>
                  <a:txBody>
                    <a:bodyPr/>
                    <a:lstStyle/>
                    <a:p>
                      <a:pPr algn="ctr"/>
                      <a:r>
                        <a:rPr lang="en-US" sz="1800" dirty="0"/>
                        <a:t>|=</a:t>
                      </a:r>
                    </a:p>
                  </a:txBody>
                  <a:tcPr anchor="ctr"/>
                </a:tc>
                <a:tc>
                  <a:txBody>
                    <a:bodyPr/>
                    <a:lstStyle/>
                    <a:p>
                      <a:pPr algn="l"/>
                      <a:r>
                        <a:rPr lang="en-US" sz="1800" dirty="0"/>
                        <a:t>bitwise inclusive OR and assignment operator</a:t>
                      </a:r>
                    </a:p>
                  </a:txBody>
                  <a:tcPr anchor="ctr"/>
                </a:tc>
                <a:tc>
                  <a:txBody>
                    <a:bodyPr/>
                    <a:lstStyle/>
                    <a:p>
                      <a:r>
                        <a:rPr lang="en-US" sz="1800" dirty="0"/>
                        <a:t>C |= 2 is same as C = C | 2</a:t>
                      </a:r>
                    </a:p>
                  </a:txBody>
                  <a:tcPr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9794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 / Decrement Operators</a:t>
            </a:r>
          </a:p>
        </p:txBody>
      </p:sp>
      <p:sp>
        <p:nvSpPr>
          <p:cNvPr id="3" name="Content Placeholder 2"/>
          <p:cNvSpPr>
            <a:spLocks noGrp="1"/>
          </p:cNvSpPr>
          <p:nvPr>
            <p:ph idx="1"/>
          </p:nvPr>
        </p:nvSpPr>
        <p:spPr>
          <a:xfrm>
            <a:off x="131180" y="863444"/>
            <a:ext cx="11929641" cy="3338166"/>
          </a:xfrm>
        </p:spPr>
        <p:txBody>
          <a:bodyPr/>
          <a:lstStyle/>
          <a:p>
            <a:r>
              <a:rPr lang="en-US" dirty="0">
                <a:solidFill>
                  <a:srgbClr val="002060"/>
                </a:solidFill>
              </a:rPr>
              <a:t>Increment</a:t>
            </a:r>
            <a:r>
              <a:rPr lang="en-US" dirty="0"/>
              <a:t> and </a:t>
            </a:r>
            <a:r>
              <a:rPr lang="en-US" dirty="0">
                <a:solidFill>
                  <a:srgbClr val="002060"/>
                </a:solidFill>
              </a:rPr>
              <a:t>decrement</a:t>
            </a:r>
            <a:r>
              <a:rPr lang="en-US" dirty="0"/>
              <a:t> operators are </a:t>
            </a:r>
            <a:r>
              <a:rPr lang="en-US" dirty="0">
                <a:solidFill>
                  <a:srgbClr val="002060"/>
                </a:solidFill>
              </a:rPr>
              <a:t>unary</a:t>
            </a:r>
            <a:r>
              <a:rPr lang="en-US" dirty="0"/>
              <a:t> operators that add or subtract one, to or from their operand.</a:t>
            </a:r>
          </a:p>
          <a:p>
            <a:r>
              <a:rPr lang="en-US" dirty="0"/>
              <a:t>the increment operator </a:t>
            </a:r>
            <a:r>
              <a:rPr lang="en-US" dirty="0">
                <a:solidFill>
                  <a:srgbClr val="002060"/>
                </a:solidFill>
              </a:rPr>
              <a:t>++</a:t>
            </a:r>
            <a:r>
              <a:rPr lang="en-US" dirty="0"/>
              <a:t> increases the value of a variable by </a:t>
            </a:r>
            <a:r>
              <a:rPr lang="en-US" dirty="0">
                <a:solidFill>
                  <a:srgbClr val="002060"/>
                </a:solidFill>
              </a:rPr>
              <a:t>1</a:t>
            </a:r>
            <a:r>
              <a:rPr lang="en-US" dirty="0"/>
              <a:t>, e.g. </a:t>
            </a:r>
            <a:r>
              <a:rPr lang="en-US" dirty="0">
                <a:solidFill>
                  <a:srgbClr val="002060"/>
                </a:solidFill>
              </a:rPr>
              <a:t>a++ means a=a+1</a:t>
            </a:r>
          </a:p>
          <a:p>
            <a:r>
              <a:rPr lang="en-US" dirty="0"/>
              <a:t>the decrement operator </a:t>
            </a:r>
            <a:r>
              <a:rPr lang="en-US" dirty="0">
                <a:solidFill>
                  <a:srgbClr val="002060"/>
                </a:solidFill>
              </a:rPr>
              <a:t>--</a:t>
            </a:r>
            <a:r>
              <a:rPr lang="en-US" dirty="0"/>
              <a:t> decreases the value of a variable by </a:t>
            </a:r>
            <a:r>
              <a:rPr lang="en-US" dirty="0">
                <a:solidFill>
                  <a:srgbClr val="002060"/>
                </a:solidFill>
              </a:rPr>
              <a:t>1</a:t>
            </a:r>
            <a:r>
              <a:rPr lang="en-US" dirty="0"/>
              <a:t>. e.g. </a:t>
            </a:r>
            <a:r>
              <a:rPr lang="en-US" dirty="0">
                <a:solidFill>
                  <a:srgbClr val="002060"/>
                </a:solidFill>
              </a:rPr>
              <a:t>a–– </a:t>
            </a:r>
            <a:r>
              <a:rPr lang="en-US" dirty="0"/>
              <a:t>means </a:t>
            </a:r>
            <a:r>
              <a:rPr lang="en-US" dirty="0">
                <a:solidFill>
                  <a:srgbClr val="002060"/>
                </a:solidFill>
              </a:rPr>
              <a:t>a=a–1</a:t>
            </a:r>
          </a:p>
          <a:p>
            <a:r>
              <a:rPr lang="en-US" dirty="0"/>
              <a:t>If </a:t>
            </a:r>
            <a:r>
              <a:rPr lang="en-US" dirty="0">
                <a:solidFill>
                  <a:srgbClr val="002060"/>
                </a:solidFill>
              </a:rPr>
              <a:t>++</a:t>
            </a:r>
            <a:r>
              <a:rPr lang="en-US" dirty="0"/>
              <a:t> operator is used as a prefix (</a:t>
            </a:r>
            <a:r>
              <a:rPr lang="en-US" dirty="0">
                <a:solidFill>
                  <a:srgbClr val="002060"/>
                </a:solidFill>
              </a:rPr>
              <a:t>++a</a:t>
            </a:r>
            <a:r>
              <a:rPr lang="en-US" dirty="0"/>
              <a:t>) then the value of a is incremented by 1 first then it returns the value.</a:t>
            </a:r>
          </a:p>
          <a:p>
            <a:r>
              <a:rPr lang="en-US" dirty="0"/>
              <a:t>If </a:t>
            </a:r>
            <a:r>
              <a:rPr lang="en-US" dirty="0">
                <a:solidFill>
                  <a:srgbClr val="002060"/>
                </a:solidFill>
              </a:rPr>
              <a:t>++</a:t>
            </a:r>
            <a:r>
              <a:rPr lang="en-US" dirty="0"/>
              <a:t> operator is used as a postfix (</a:t>
            </a:r>
            <a:r>
              <a:rPr lang="en-US" dirty="0">
                <a:solidFill>
                  <a:srgbClr val="002060"/>
                </a:solidFill>
              </a:rPr>
              <a:t>a++</a:t>
            </a:r>
            <a:r>
              <a:rPr lang="en-US" dirty="0"/>
              <a:t>) then the value of a is returned first then it increments value of a by 1.</a:t>
            </a:r>
          </a:p>
          <a:p>
            <a:endParaRPr lang="en-US" dirty="0"/>
          </a:p>
        </p:txBody>
      </p:sp>
      <p:graphicFrame>
        <p:nvGraphicFramePr>
          <p:cNvPr id="6" name="Content Placeholder 3"/>
          <p:cNvGraphicFramePr>
            <a:graphicFrameLocks/>
          </p:cNvGraphicFramePr>
          <p:nvPr/>
        </p:nvGraphicFramePr>
        <p:xfrm>
          <a:off x="496738" y="4115882"/>
          <a:ext cx="6122035" cy="2286000"/>
        </p:xfrm>
        <a:graphic>
          <a:graphicData uri="http://schemas.openxmlformats.org/drawingml/2006/table">
            <a:tbl>
              <a:tblPr firstRow="1" bandRow="1">
                <a:tableStyleId>{7E9639D4-E3E2-4D34-9284-5A2195B3D0D7}</a:tableStyleId>
              </a:tblPr>
              <a:tblGrid>
                <a:gridCol w="1313180">
                  <a:extLst>
                    <a:ext uri="{9D8B030D-6E8A-4147-A177-3AD203B41FA5}">
                      <a16:colId xmlns:a16="http://schemas.microsoft.com/office/drawing/2014/main" val="20000"/>
                    </a:ext>
                  </a:extLst>
                </a:gridCol>
                <a:gridCol w="4808855">
                  <a:extLst>
                    <a:ext uri="{9D8B030D-6E8A-4147-A177-3AD203B41FA5}">
                      <a16:colId xmlns:a16="http://schemas.microsoft.com/office/drawing/2014/main" val="20001"/>
                    </a:ext>
                  </a:extLst>
                </a:gridCol>
              </a:tblGrid>
              <a:tr h="457200">
                <a:tc>
                  <a:txBody>
                    <a:bodyPr/>
                    <a:lstStyle/>
                    <a:p>
                      <a:pPr algn="ctr"/>
                      <a:r>
                        <a:rPr lang="en-US" sz="1800" kern="1200" dirty="0">
                          <a:solidFill>
                            <a:schemeClr val="tx1"/>
                          </a:solidFill>
                        </a:rPr>
                        <a:t>Expression</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l"/>
                      <a:r>
                        <a:rPr lang="en-US" sz="1800" kern="1200" dirty="0">
                          <a:solidFill>
                            <a:schemeClr val="tx1"/>
                          </a:solidFill>
                        </a:rPr>
                        <a:t>Evaluation (Let’s say a=10, c=15)</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1800" dirty="0"/>
                        <a:t>b = a++</a:t>
                      </a:r>
                      <a:endParaRPr lang="en-IN" sz="1800" dirty="0">
                        <a:solidFill>
                          <a:schemeClr val="bg1"/>
                        </a:solidFill>
                      </a:endParaRPr>
                    </a:p>
                  </a:txBody>
                  <a:tcPr anchor="ctr"/>
                </a:tc>
                <a:tc>
                  <a:txBody>
                    <a:bodyPr/>
                    <a:lstStyle/>
                    <a:p>
                      <a:pPr algn="l"/>
                      <a:r>
                        <a:rPr lang="en-US" sz="1800" dirty="0">
                          <a:solidFill>
                            <a:schemeClr val="tx1"/>
                          </a:solidFill>
                        </a:rPr>
                        <a:t>Value</a:t>
                      </a:r>
                      <a:r>
                        <a:rPr lang="en-US" sz="1800" baseline="0" dirty="0">
                          <a:solidFill>
                            <a:schemeClr val="tx1"/>
                          </a:solidFill>
                        </a:rPr>
                        <a:t> of b would be </a:t>
                      </a:r>
                      <a:r>
                        <a:rPr lang="en-US" sz="1800" b="1" baseline="0" dirty="0">
                          <a:solidFill>
                            <a:schemeClr val="tx1"/>
                          </a:solidFill>
                        </a:rPr>
                        <a:t>10</a:t>
                      </a:r>
                      <a:r>
                        <a:rPr lang="en-US" sz="1800" baseline="0" dirty="0">
                          <a:solidFill>
                            <a:schemeClr val="tx1"/>
                          </a:solidFill>
                        </a:rPr>
                        <a:t> and value of a would be </a:t>
                      </a:r>
                      <a:r>
                        <a:rPr lang="en-US" sz="1800" b="1" baseline="0" dirty="0">
                          <a:solidFill>
                            <a:schemeClr val="tx1"/>
                          </a:solidFill>
                        </a:rPr>
                        <a:t>11</a:t>
                      </a:r>
                      <a:r>
                        <a:rPr lang="en-US" sz="1800" baseline="0" dirty="0">
                          <a:solidFill>
                            <a:schemeClr val="tx1"/>
                          </a:solidFill>
                        </a:rPr>
                        <a:t>.</a:t>
                      </a:r>
                      <a:endParaRPr lang="en-IN" sz="1800"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sz="1800" dirty="0"/>
                        <a:t>b = ++a</a:t>
                      </a:r>
                      <a:endParaRPr lang="en-IN" sz="1800" dirty="0">
                        <a:solidFill>
                          <a:schemeClr val="bg1"/>
                        </a:solidFill>
                      </a:endParaRPr>
                    </a:p>
                  </a:txBody>
                  <a:tcPr anchor="ctr">
                    <a:solidFill>
                      <a:schemeClr val="bg1">
                        <a:lumMod val="95000"/>
                      </a:schemeClr>
                    </a:solidFill>
                  </a:tcPr>
                </a:tc>
                <a:tc>
                  <a:txBody>
                    <a:bodyPr/>
                    <a:lstStyle/>
                    <a:p>
                      <a:pPr algn="l"/>
                      <a:r>
                        <a:rPr lang="en-US" sz="1800" dirty="0"/>
                        <a:t>Value of b &amp; a would be </a:t>
                      </a:r>
                      <a:r>
                        <a:rPr lang="en-US" sz="1800" b="1" dirty="0"/>
                        <a:t>11</a:t>
                      </a:r>
                      <a:r>
                        <a:rPr lang="en-US" sz="1800" baseline="0" dirty="0"/>
                        <a:t>.</a:t>
                      </a:r>
                      <a:endParaRPr lang="en-IN" sz="18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IN" sz="1800" dirty="0">
                          <a:solidFill>
                            <a:schemeClr val="tx1"/>
                          </a:solidFill>
                        </a:rPr>
                        <a:t>b = a--</a:t>
                      </a:r>
                    </a:p>
                  </a:txBody>
                  <a:tcPr anchor="ctr"/>
                </a:tc>
                <a:tc>
                  <a:txBody>
                    <a:bodyPr/>
                    <a:lstStyle/>
                    <a:p>
                      <a:pPr algn="l"/>
                      <a:r>
                        <a:rPr lang="en-US" sz="1800" dirty="0">
                          <a:solidFill>
                            <a:schemeClr val="tx1"/>
                          </a:solidFill>
                        </a:rPr>
                        <a:t>Value</a:t>
                      </a:r>
                      <a:r>
                        <a:rPr lang="en-US" sz="1800" baseline="0" dirty="0">
                          <a:solidFill>
                            <a:schemeClr val="tx1"/>
                          </a:solidFill>
                        </a:rPr>
                        <a:t> of b would be </a:t>
                      </a:r>
                      <a:r>
                        <a:rPr lang="en-US" sz="1800" b="1" baseline="0" dirty="0">
                          <a:solidFill>
                            <a:schemeClr val="tx1"/>
                          </a:solidFill>
                        </a:rPr>
                        <a:t>10 </a:t>
                      </a:r>
                      <a:r>
                        <a:rPr lang="en-US" sz="1800" baseline="0" dirty="0">
                          <a:solidFill>
                            <a:schemeClr val="tx1"/>
                          </a:solidFill>
                        </a:rPr>
                        <a:t>and value of a would be </a:t>
                      </a:r>
                      <a:r>
                        <a:rPr lang="en-US" sz="1800" b="1" baseline="0" dirty="0">
                          <a:solidFill>
                            <a:schemeClr val="tx1"/>
                          </a:solidFill>
                        </a:rPr>
                        <a:t>9</a:t>
                      </a:r>
                      <a:r>
                        <a:rPr lang="en-US" sz="1800" baseline="0" dirty="0">
                          <a:solidFill>
                            <a:schemeClr val="tx1"/>
                          </a:solidFill>
                        </a:rPr>
                        <a:t>.</a:t>
                      </a:r>
                      <a:endParaRPr lang="en-IN" sz="1800" dirty="0">
                        <a:solidFill>
                          <a:schemeClr val="bg1"/>
                        </a:solidFill>
                      </a:endParaRPr>
                    </a:p>
                  </a:txBody>
                  <a:tcPr anchor="ct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rPr>
                        <a:t>b = --a</a:t>
                      </a:r>
                    </a:p>
                  </a:txBody>
                  <a:tcPr anchor="ctr">
                    <a:solidFill>
                      <a:schemeClr val="bg1">
                        <a:lumMod val="95000"/>
                      </a:schemeClr>
                    </a:solidFill>
                  </a:tcPr>
                </a:tc>
                <a:tc>
                  <a:txBody>
                    <a:bodyPr/>
                    <a:lstStyle/>
                    <a:p>
                      <a:pPr algn="l"/>
                      <a:r>
                        <a:rPr lang="en-US" sz="1800" dirty="0"/>
                        <a:t>Value of b &amp; a would be </a:t>
                      </a:r>
                      <a:r>
                        <a:rPr lang="en-US" sz="1800" b="1" dirty="0"/>
                        <a:t>9</a:t>
                      </a:r>
                      <a:r>
                        <a:rPr lang="en-US" sz="1800" baseline="0" dirty="0"/>
                        <a:t>.</a:t>
                      </a:r>
                      <a:endParaRPr lang="en-IN" sz="18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7" name="Content Placeholder 3"/>
          <p:cNvGraphicFramePr>
            <a:graphicFrameLocks/>
          </p:cNvGraphicFramePr>
          <p:nvPr/>
        </p:nvGraphicFramePr>
        <p:xfrm>
          <a:off x="6853168" y="4115882"/>
          <a:ext cx="1829117" cy="1828800"/>
        </p:xfrm>
        <a:graphic>
          <a:graphicData uri="http://schemas.openxmlformats.org/drawingml/2006/table">
            <a:tbl>
              <a:tblPr firstRow="1" bandRow="1">
                <a:tableStyleId>{7E9639D4-E3E2-4D34-9284-5A2195B3D0D7}</a:tableStyleId>
              </a:tblPr>
              <a:tblGrid>
                <a:gridCol w="1829117">
                  <a:extLst>
                    <a:ext uri="{9D8B030D-6E8A-4147-A177-3AD203B41FA5}">
                      <a16:colId xmlns:a16="http://schemas.microsoft.com/office/drawing/2014/main" val="20000"/>
                    </a:ext>
                  </a:extLst>
                </a:gridCol>
              </a:tblGrid>
              <a:tr h="457200">
                <a:tc>
                  <a:txBody>
                    <a:bodyPr/>
                    <a:lstStyle/>
                    <a:p>
                      <a:pPr algn="ctr"/>
                      <a:r>
                        <a:rPr lang="en-US" sz="1800" kern="1200" dirty="0">
                          <a:solidFill>
                            <a:schemeClr val="tx1"/>
                          </a:solidFill>
                        </a:rPr>
                        <a:t>Expression</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1800" dirty="0"/>
                        <a:t>b = --a + </a:t>
                      </a:r>
                      <a:r>
                        <a:rPr lang="en-US" sz="1800" dirty="0" err="1"/>
                        <a:t>c++</a:t>
                      </a:r>
                      <a:endParaRPr lang="en-IN" sz="1800"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sz="1800" dirty="0"/>
                        <a:t>b = a++ + ++c</a:t>
                      </a:r>
                      <a:endParaRPr lang="en-IN" sz="18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IN" sz="1800" dirty="0">
                          <a:solidFill>
                            <a:schemeClr val="tx1"/>
                          </a:solidFill>
                        </a:rPr>
                        <a:t>b = ++a - ++c</a:t>
                      </a:r>
                    </a:p>
                  </a:txBody>
                  <a:tcPr anchor="ct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nvGraphicFramePr>
        <p:xfrm>
          <a:off x="8687266" y="4115882"/>
          <a:ext cx="3338830" cy="1828800"/>
        </p:xfrm>
        <a:graphic>
          <a:graphicData uri="http://schemas.openxmlformats.org/drawingml/2006/table">
            <a:tbl>
              <a:tblPr firstRow="1" bandRow="1">
                <a:tableStyleId>{7E9639D4-E3E2-4D34-9284-5A2195B3D0D7}</a:tableStyleId>
              </a:tblPr>
              <a:tblGrid>
                <a:gridCol w="3338830">
                  <a:extLst>
                    <a:ext uri="{9D8B030D-6E8A-4147-A177-3AD203B41FA5}">
                      <a16:colId xmlns:a16="http://schemas.microsoft.com/office/drawing/2014/main" val="20000"/>
                    </a:ext>
                  </a:extLst>
                </a:gridCol>
              </a:tblGrid>
              <a:tr h="457200">
                <a:tc>
                  <a:txBody>
                    <a:bodyPr/>
                    <a:lstStyle/>
                    <a:p>
                      <a:pPr algn="ctr"/>
                      <a:r>
                        <a:rPr lang="en-US" sz="1800" kern="1200" dirty="0">
                          <a:solidFill>
                            <a:schemeClr val="tx1"/>
                          </a:solidFill>
                        </a:rPr>
                        <a:t>Evaluation (Let’s say a=10, c=15)</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1800" dirty="0"/>
                        <a:t>b = 24</a:t>
                      </a:r>
                    </a:p>
                  </a:txBody>
                  <a:tcPr anchor="ctr"/>
                </a:tc>
                <a:extLst>
                  <a:ext uri="{0D108BD9-81ED-4DB2-BD59-A6C34878D82A}">
                    <a16:rowId xmlns:a16="http://schemas.microsoft.com/office/drawing/2014/main" val="10001"/>
                  </a:ext>
                </a:extLst>
              </a:tr>
              <a:tr h="457200">
                <a:tc>
                  <a:txBody>
                    <a:bodyPr/>
                    <a:lstStyle/>
                    <a:p>
                      <a:pPr algn="ctr"/>
                      <a:r>
                        <a:rPr lang="en-US" sz="1800" dirty="0"/>
                        <a:t>b = 26</a:t>
                      </a: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US" sz="1800" dirty="0"/>
                        <a:t>b = </a:t>
                      </a:r>
                      <a:r>
                        <a:rPr lang="en-US" dirty="0"/>
                        <a:t>–</a:t>
                      </a:r>
                      <a:r>
                        <a:rPr lang="en-US" sz="1800" dirty="0"/>
                        <a:t>5</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7241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1316038" y="3035300"/>
            <a:ext cx="10515600" cy="2852737"/>
          </a:xfrm>
        </p:spPr>
        <p:txBody>
          <a:bodyPr/>
          <a:lstStyle/>
          <a:p>
            <a:r>
              <a:rPr lang="en-US" dirty="0"/>
              <a:t>Unit-1</a:t>
            </a:r>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2554545"/>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Evolution of Java</a:t>
            </a:r>
          </a:p>
          <a:p>
            <a:pPr indent="446088">
              <a:buFont typeface="Wingdings" pitchFamily="2" charset="2"/>
              <a:buChar char="ü"/>
            </a:pPr>
            <a:r>
              <a:rPr lang="en-US" sz="2000" dirty="0"/>
              <a:t>Features of JAVA,</a:t>
            </a:r>
          </a:p>
          <a:p>
            <a:pPr indent="446088">
              <a:buFont typeface="Wingdings" pitchFamily="2" charset="2"/>
              <a:buChar char="ü"/>
            </a:pPr>
            <a:r>
              <a:rPr lang="en-US" sz="2000" dirty="0"/>
              <a:t>JDK, JRE, JVM, Byte Code</a:t>
            </a:r>
          </a:p>
          <a:p>
            <a:pPr indent="446088">
              <a:buFont typeface="Wingdings" pitchFamily="2" charset="2"/>
              <a:buChar char="ü"/>
            </a:pPr>
            <a:r>
              <a:rPr lang="en-US" sz="2000" dirty="0"/>
              <a:t>Installing and configuring JAVA</a:t>
            </a:r>
          </a:p>
          <a:p>
            <a:pPr indent="446088">
              <a:buFont typeface="Wingdings" pitchFamily="2" charset="2"/>
              <a:buChar char="ü"/>
            </a:pPr>
            <a:r>
              <a:rPr lang="en-US" sz="2000" dirty="0"/>
              <a:t>Basic Structure of Java program</a:t>
            </a:r>
          </a:p>
          <a:p>
            <a:pPr indent="446088">
              <a:buFont typeface="Wingdings" pitchFamily="2" charset="2"/>
              <a:buChar char="ü"/>
            </a:pPr>
            <a:r>
              <a:rPr lang="en-US" sz="2000" dirty="0"/>
              <a:t>Compiling and Running Java files</a:t>
            </a:r>
          </a:p>
        </p:txBody>
      </p:sp>
    </p:spTree>
    <p:extLst>
      <p:ext uri="{BB962C8B-B14F-4D97-AF65-F5344CB8AC3E}">
        <p14:creationId xmlns:p14="http://schemas.microsoft.com/office/powerpoint/2010/main" val="310017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Operator (Ternary)</a:t>
            </a:r>
          </a:p>
        </p:txBody>
      </p:sp>
      <p:sp>
        <p:nvSpPr>
          <p:cNvPr id="3" name="Content Placeholder 2"/>
          <p:cNvSpPr>
            <a:spLocks noGrp="1"/>
          </p:cNvSpPr>
          <p:nvPr>
            <p:ph idx="1"/>
          </p:nvPr>
        </p:nvSpPr>
        <p:spPr/>
        <p:txBody>
          <a:bodyPr/>
          <a:lstStyle/>
          <a:p>
            <a:r>
              <a:rPr lang="en-US" dirty="0"/>
              <a:t>Conditional Operator ( ? : )</a:t>
            </a:r>
          </a:p>
          <a:p>
            <a:pPr lvl="1"/>
            <a:r>
              <a:rPr lang="en-US" dirty="0"/>
              <a:t>Syntax:</a:t>
            </a:r>
          </a:p>
          <a:p>
            <a:pPr lvl="2">
              <a:buNone/>
            </a:pPr>
            <a:r>
              <a:rPr lang="en-US" dirty="0"/>
              <a:t>variable x = </a:t>
            </a:r>
            <a:r>
              <a:rPr lang="en-US" dirty="0">
                <a:solidFill>
                  <a:schemeClr val="tx2"/>
                </a:solidFill>
              </a:rPr>
              <a:t>(expression)</a:t>
            </a:r>
            <a:r>
              <a:rPr lang="en-US" dirty="0"/>
              <a:t> ? </a:t>
            </a:r>
            <a:r>
              <a:rPr lang="en-US" dirty="0">
                <a:solidFill>
                  <a:srgbClr val="00FF00"/>
                </a:solidFill>
              </a:rPr>
              <a:t>value if true</a:t>
            </a:r>
            <a:r>
              <a:rPr lang="en-US" dirty="0">
                <a:solidFill>
                  <a:srgbClr val="00B050"/>
                </a:solidFill>
              </a:rPr>
              <a:t> </a:t>
            </a:r>
            <a:r>
              <a:rPr lang="en-US" dirty="0"/>
              <a:t>: </a:t>
            </a:r>
            <a:r>
              <a:rPr lang="en-US" dirty="0">
                <a:solidFill>
                  <a:srgbClr val="C00000"/>
                </a:solidFill>
              </a:rPr>
              <a:t>value if false</a:t>
            </a:r>
          </a:p>
          <a:p>
            <a:pPr lvl="1"/>
            <a:r>
              <a:rPr lang="en-US" dirty="0"/>
              <a:t>Example:</a:t>
            </a:r>
          </a:p>
          <a:p>
            <a:pPr lvl="1">
              <a:buNone/>
            </a:pPr>
            <a:r>
              <a:rPr lang="en-US" dirty="0">
                <a:latin typeface="Courier New" pitchFamily="49" charset="0"/>
                <a:cs typeface="Courier New" pitchFamily="49" charset="0"/>
              </a:rPr>
              <a:t>		</a:t>
            </a:r>
            <a:r>
              <a:rPr lang="pt-BR" sz="2400" dirty="0">
                <a:latin typeface="Courier New" pitchFamily="49" charset="0"/>
                <a:cs typeface="Courier New" pitchFamily="49" charset="0"/>
              </a:rPr>
              <a:t>b = (a == 1) ? 20 : 30;</a:t>
            </a:r>
            <a:endParaRPr lang="en-US" dirty="0">
              <a:latin typeface="Courier New" pitchFamily="49" charset="0"/>
              <a:cs typeface="Courier New" pitchFamily="49" charset="0"/>
            </a:endParaRPr>
          </a:p>
          <a:p>
            <a:endParaRPr lang="en-US" dirty="0"/>
          </a:p>
        </p:txBody>
      </p:sp>
    </p:spTree>
    <p:extLst>
      <p:ext uri="{BB962C8B-B14F-4D97-AF65-F5344CB8AC3E}">
        <p14:creationId xmlns:p14="http://schemas.microsoft.com/office/powerpoint/2010/main" val="361153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Operators Precedence &amp; Associativity</a:t>
            </a:r>
            <a:endParaRPr lang="en-IN" dirty="0"/>
          </a:p>
        </p:txBody>
      </p:sp>
      <p:sp>
        <p:nvSpPr>
          <p:cNvPr id="5" name="Text Placeholder 4"/>
          <p:cNvSpPr>
            <a:spLocks noGrp="1"/>
          </p:cNvSpPr>
          <p:nvPr>
            <p:ph type="body" idx="1"/>
          </p:nvPr>
        </p:nvSpPr>
        <p:spPr/>
        <p:txBody>
          <a:bodyPr/>
          <a:lstStyle/>
          <a:p>
            <a:r>
              <a:rPr lang="en-US" dirty="0"/>
              <a:t>Priority matters!</a:t>
            </a:r>
            <a:endParaRPr lang="en-IN" dirty="0"/>
          </a:p>
        </p:txBody>
      </p:sp>
    </p:spTree>
    <p:extLst>
      <p:ext uri="{BB962C8B-B14F-4D97-AF65-F5344CB8AC3E}">
        <p14:creationId xmlns:p14="http://schemas.microsoft.com/office/powerpoint/2010/main" val="3070860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Operator Precedence &amp; Associativity</a:t>
            </a:r>
            <a:endParaRPr lang="en-US" dirty="0"/>
          </a:p>
        </p:txBody>
      </p:sp>
      <p:sp>
        <p:nvSpPr>
          <p:cNvPr id="3" name="Content Placeholder 2"/>
          <p:cNvSpPr>
            <a:spLocks noGrp="1"/>
          </p:cNvSpPr>
          <p:nvPr>
            <p:ph idx="1"/>
          </p:nvPr>
        </p:nvSpPr>
        <p:spPr/>
        <p:txBody>
          <a:bodyPr/>
          <a:lstStyle/>
          <a:p>
            <a:r>
              <a:rPr lang="en-IN" dirty="0"/>
              <a:t>How does java evaluate </a:t>
            </a:r>
            <a:r>
              <a:rPr lang="en-IN" dirty="0">
                <a:latin typeface="Courier New" pitchFamily="49" charset="0"/>
                <a:cs typeface="Courier New" pitchFamily="49" charset="0"/>
              </a:rPr>
              <a:t>1 + 10 * 9 ?</a:t>
            </a:r>
          </a:p>
          <a:p>
            <a:pPr lvl="1"/>
            <a:r>
              <a:rPr lang="en-IN" dirty="0">
                <a:latin typeface="Courier New" pitchFamily="49" charset="0"/>
                <a:cs typeface="Courier New" pitchFamily="49" charset="0"/>
              </a:rPr>
              <a:t>(1 + 10 ) * 9  = 99  </a:t>
            </a:r>
            <a:r>
              <a:rPr lang="en-IN" dirty="0">
                <a:cs typeface="Courier New" pitchFamily="49" charset="0"/>
              </a:rPr>
              <a:t> </a:t>
            </a:r>
            <a:r>
              <a:rPr lang="en-IN" b="1" dirty="0">
                <a:cs typeface="Courier New" pitchFamily="49" charset="0"/>
              </a:rPr>
              <a:t>OR    </a:t>
            </a:r>
            <a:r>
              <a:rPr lang="en-IN" dirty="0">
                <a:latin typeface="Courier New" pitchFamily="49" charset="0"/>
                <a:cs typeface="Courier New" pitchFamily="49" charset="0"/>
              </a:rPr>
              <a:t>1  + (10 * 9) = 91</a:t>
            </a:r>
          </a:p>
          <a:p>
            <a:r>
              <a:rPr lang="en-IN" dirty="0">
                <a:cs typeface="Courier New" pitchFamily="49" charset="0"/>
              </a:rPr>
              <a:t>To get the correct answer for the given problem Java came up with </a:t>
            </a:r>
            <a:r>
              <a:rPr lang="en-IN" b="1" dirty="0">
                <a:solidFill>
                  <a:schemeClr val="tx2">
                    <a:lumMod val="50000"/>
                  </a:schemeClr>
                </a:solidFill>
                <a:cs typeface="Courier New" pitchFamily="49" charset="0"/>
              </a:rPr>
              <a:t>Operator precedence</a:t>
            </a:r>
            <a:r>
              <a:rPr lang="en-IN" dirty="0">
                <a:cs typeface="Courier New" pitchFamily="49" charset="0"/>
              </a:rPr>
              <a:t>. </a:t>
            </a:r>
          </a:p>
          <a:p>
            <a:r>
              <a:rPr lang="en-IN" dirty="0">
                <a:cs typeface="Courier New" pitchFamily="49" charset="0"/>
              </a:rPr>
              <a:t>Multiplication have higher precedence than addition so correct answer will be </a:t>
            </a:r>
            <a:r>
              <a:rPr lang="en-IN" b="1" dirty="0">
                <a:cs typeface="Courier New" pitchFamily="49" charset="0"/>
              </a:rPr>
              <a:t>91 </a:t>
            </a:r>
            <a:r>
              <a:rPr lang="en-IN" dirty="0">
                <a:cs typeface="Courier New" pitchFamily="49" charset="0"/>
              </a:rPr>
              <a:t>in this case.</a:t>
            </a:r>
          </a:p>
          <a:p>
            <a:r>
              <a:rPr lang="en-IN" dirty="0">
                <a:cs typeface="Courier New" pitchFamily="49" charset="0"/>
              </a:rPr>
              <a:t>For Operator, associativity means that when the same operator appears in a row, then to which direction the expression will be evaluated.</a:t>
            </a:r>
          </a:p>
          <a:p>
            <a:r>
              <a:rPr lang="en-IN" dirty="0">
                <a:cs typeface="Courier New" pitchFamily="49" charset="0"/>
              </a:rPr>
              <a:t>How does java evaluate </a:t>
            </a:r>
            <a:r>
              <a:rPr lang="en-IN" dirty="0">
                <a:latin typeface="Courier New" pitchFamily="49" charset="0"/>
                <a:cs typeface="Courier New" pitchFamily="49" charset="0"/>
              </a:rPr>
              <a:t>1 * 2 + 3 * 4 / 5 ???</a:t>
            </a:r>
          </a:p>
          <a:p>
            <a:pPr>
              <a:buNone/>
            </a:pPr>
            <a:r>
              <a:rPr lang="en-IN" dirty="0">
                <a:latin typeface="Courier New" pitchFamily="49" charset="0"/>
                <a:cs typeface="Courier New" pitchFamily="49" charset="0"/>
              </a:rPr>
              <a:t>					2   +   12	 / 5</a:t>
            </a:r>
          </a:p>
          <a:p>
            <a:pPr>
              <a:buNone/>
            </a:pPr>
            <a:r>
              <a:rPr lang="en-IN" dirty="0">
                <a:latin typeface="Courier New" pitchFamily="49" charset="0"/>
                <a:cs typeface="Courier New" pitchFamily="49" charset="0"/>
              </a:rPr>
              <a:t>					2	+	2.4</a:t>
            </a:r>
            <a:endParaRPr lang="en-IN" dirty="0">
              <a:cs typeface="Courier New" pitchFamily="49" charset="0"/>
            </a:endParaRPr>
          </a:p>
          <a:p>
            <a:pPr>
              <a:buNone/>
            </a:pPr>
            <a:r>
              <a:rPr lang="en-IN" dirty="0">
                <a:latin typeface="Courier New" pitchFamily="49" charset="0"/>
                <a:cs typeface="Courier New" pitchFamily="49" charset="0"/>
              </a:rPr>
              <a:t>						4.4</a:t>
            </a:r>
          </a:p>
          <a:p>
            <a:endParaRPr lang="en-US" dirty="0"/>
          </a:p>
        </p:txBody>
      </p:sp>
      <p:cxnSp>
        <p:nvCxnSpPr>
          <p:cNvPr id="4" name="Straight Connector 3"/>
          <p:cNvCxnSpPr/>
          <p:nvPr/>
        </p:nvCxnSpPr>
        <p:spPr>
          <a:xfrm>
            <a:off x="3436620" y="3726699"/>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25685" y="3726699"/>
            <a:ext cx="0" cy="175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00899" y="3726699"/>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485361" y="3726699"/>
            <a:ext cx="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00848" y="4190405"/>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934248" y="4186324"/>
            <a:ext cx="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04210" y="4656686"/>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47210" y="4656686"/>
            <a:ext cx="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9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 Precedence &amp; Associativity</a:t>
            </a:r>
          </a:p>
        </p:txBody>
      </p:sp>
      <p:sp>
        <p:nvSpPr>
          <p:cNvPr id="3" name="Content Placeholder 2"/>
          <p:cNvSpPr>
            <a:spLocks noGrp="1"/>
          </p:cNvSpPr>
          <p:nvPr>
            <p:ph idx="1"/>
          </p:nvPr>
        </p:nvSpPr>
        <p:spPr>
          <a:xfrm>
            <a:off x="131181" y="863444"/>
            <a:ext cx="9146170" cy="5590565"/>
          </a:xfrm>
        </p:spPr>
        <p:txBody>
          <a:bodyPr/>
          <a:lstStyle/>
          <a:p>
            <a:r>
              <a:rPr lang="en-US" dirty="0"/>
              <a:t>Operators Precedence and Associativity are two characteristics of operators that determine the </a:t>
            </a:r>
            <a:r>
              <a:rPr lang="en-US" dirty="0">
                <a:solidFill>
                  <a:srgbClr val="002060"/>
                </a:solidFill>
              </a:rPr>
              <a:t>evaluation order</a:t>
            </a:r>
            <a:r>
              <a:rPr lang="en-US" dirty="0"/>
              <a:t> of sub-expressions in </a:t>
            </a:r>
            <a:r>
              <a:rPr lang="en-US" dirty="0">
                <a:solidFill>
                  <a:srgbClr val="002060"/>
                </a:solidFill>
              </a:rPr>
              <a:t>absence</a:t>
            </a:r>
            <a:r>
              <a:rPr lang="en-US" dirty="0"/>
              <a:t> of </a:t>
            </a:r>
            <a:r>
              <a:rPr lang="en-US" dirty="0">
                <a:solidFill>
                  <a:srgbClr val="002060"/>
                </a:solidFill>
              </a:rPr>
              <a:t>brackets</a:t>
            </a:r>
            <a:r>
              <a:rPr lang="en-US" dirty="0"/>
              <a:t>.</a:t>
            </a:r>
          </a:p>
          <a:p>
            <a:r>
              <a:rPr lang="en-US" dirty="0"/>
              <a:t>Operator precedence determines which operation is performed first in an expression with more than one operators with different precedence.</a:t>
            </a:r>
          </a:p>
          <a:p>
            <a:pPr lvl="1"/>
            <a:r>
              <a:rPr lang="en-US" dirty="0">
                <a:solidFill>
                  <a:srgbClr val="002060"/>
                </a:solidFill>
              </a:rPr>
              <a:t>a=10 + 20 * 30 </a:t>
            </a:r>
            <a:r>
              <a:rPr lang="en-US" dirty="0"/>
              <a:t>is calculated as </a:t>
            </a:r>
            <a:r>
              <a:rPr lang="en-US" dirty="0">
                <a:solidFill>
                  <a:srgbClr val="002060"/>
                </a:solidFill>
              </a:rPr>
              <a:t>10 + (20 * 30) </a:t>
            </a:r>
            <a:r>
              <a:rPr lang="en-US" dirty="0"/>
              <a:t>and not as </a:t>
            </a:r>
            <a:r>
              <a:rPr lang="en-US" dirty="0">
                <a:solidFill>
                  <a:srgbClr val="002060"/>
                </a:solidFill>
              </a:rPr>
              <a:t>(10 + 20) * 30 </a:t>
            </a:r>
            <a:r>
              <a:rPr lang="en-US" dirty="0"/>
              <a:t>so answer is </a:t>
            </a:r>
            <a:r>
              <a:rPr lang="en-US" dirty="0">
                <a:solidFill>
                  <a:srgbClr val="002060"/>
                </a:solidFill>
              </a:rPr>
              <a:t>610.</a:t>
            </a:r>
          </a:p>
          <a:p>
            <a:r>
              <a:rPr lang="en-US" dirty="0">
                <a:solidFill>
                  <a:srgbClr val="002060"/>
                </a:solidFill>
              </a:rPr>
              <a:t>Operators Associativity </a:t>
            </a:r>
            <a:r>
              <a:rPr lang="en-US" dirty="0"/>
              <a:t>is used when two operators of same precedence appear in an expression. Associativity can be either Left to Right (</a:t>
            </a:r>
            <a:r>
              <a:rPr lang="en-US" dirty="0">
                <a:solidFill>
                  <a:srgbClr val="002060"/>
                </a:solidFill>
              </a:rPr>
              <a:t>L to R</a:t>
            </a:r>
            <a:r>
              <a:rPr lang="en-US" dirty="0"/>
              <a:t>) or Right to Left (</a:t>
            </a:r>
            <a:r>
              <a:rPr lang="en-US" dirty="0">
                <a:solidFill>
                  <a:srgbClr val="002060"/>
                </a:solidFill>
              </a:rPr>
              <a:t>R to L</a:t>
            </a:r>
            <a:r>
              <a:rPr lang="en-US" dirty="0"/>
              <a:t>).</a:t>
            </a:r>
          </a:p>
          <a:p>
            <a:pPr lvl="1"/>
            <a:r>
              <a:rPr lang="en-US" dirty="0">
                <a:solidFill>
                  <a:srgbClr val="002060"/>
                </a:solidFill>
              </a:rPr>
              <a:t>a=100 / 10 * 10</a:t>
            </a:r>
          </a:p>
          <a:p>
            <a:pPr lvl="2"/>
            <a:r>
              <a:rPr lang="en-US" dirty="0"/>
              <a:t>If Left to Right means (100 / 10) * 10 then answer is 100</a:t>
            </a:r>
          </a:p>
          <a:p>
            <a:pPr lvl="2"/>
            <a:r>
              <a:rPr lang="en-US" dirty="0"/>
              <a:t>If Right to Left means 100 / (10 * 10) then answer is 1</a:t>
            </a:r>
          </a:p>
          <a:p>
            <a:pPr lvl="2"/>
            <a:r>
              <a:rPr lang="en-US" dirty="0"/>
              <a:t>Division (/) &amp; Multiplication (*) are Left to Right associative so the answer is </a:t>
            </a:r>
            <a:r>
              <a:rPr lang="en-US" b="1" dirty="0">
                <a:solidFill>
                  <a:srgbClr val="002060"/>
                </a:solidFill>
              </a:rPr>
              <a:t>100.</a:t>
            </a:r>
          </a:p>
        </p:txBody>
      </p:sp>
      <p:pic>
        <p:nvPicPr>
          <p:cNvPr id="3074" name="Picture 2" descr="Highest precedence in Java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4538" y="863444"/>
            <a:ext cx="2494112" cy="149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49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dirty="0">
                <a:ea typeface="Open Sans Semibold" panose="020B0706030804020204" pitchFamily="34" charset="0"/>
                <a:cs typeface="Open Sans Semibold" panose="020B0706030804020204" pitchFamily="34" charset="0"/>
              </a:rPr>
              <a:t>Precedence of Java Operators</a:t>
            </a:r>
            <a:endParaRPr lang="en-US" dirty="0"/>
          </a:p>
        </p:txBody>
      </p:sp>
      <p:graphicFrame>
        <p:nvGraphicFramePr>
          <p:cNvPr id="4" name="Table 3"/>
          <p:cNvGraphicFramePr>
            <a:graphicFrameLocks noGrp="1"/>
          </p:cNvGraphicFramePr>
          <p:nvPr/>
        </p:nvGraphicFramePr>
        <p:xfrm>
          <a:off x="304800" y="990600"/>
          <a:ext cx="8686800" cy="5364480"/>
        </p:xfrm>
        <a:graphic>
          <a:graphicData uri="http://schemas.openxmlformats.org/drawingml/2006/table">
            <a:tbl>
              <a:tblPr firstRow="1" bandRow="1" bandCol="1">
                <a:tableStyleId>{7E9639D4-E3E2-4D34-9284-5A2195B3D0D7}</a:tableStyleId>
              </a:tblPr>
              <a:tblGrid>
                <a:gridCol w="2438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331788">
                <a:tc>
                  <a:txBody>
                    <a:bodyPr/>
                    <a:lstStyle/>
                    <a:p>
                      <a:pPr algn="l"/>
                      <a:r>
                        <a:rPr lang="en-US" sz="1600" dirty="0"/>
                        <a:t>Category </a:t>
                      </a:r>
                    </a:p>
                  </a:txBody>
                  <a:tcPr/>
                </a:tc>
                <a:tc>
                  <a:txBody>
                    <a:bodyPr/>
                    <a:lstStyle/>
                    <a:p>
                      <a:pPr algn="l"/>
                      <a:r>
                        <a:rPr lang="en-US" sz="1600" dirty="0"/>
                        <a:t>Operator </a:t>
                      </a:r>
                    </a:p>
                  </a:txBody>
                  <a:tcPr/>
                </a:tc>
                <a:tc>
                  <a:txBody>
                    <a:bodyPr/>
                    <a:lstStyle/>
                    <a:p>
                      <a:pPr algn="l"/>
                      <a:r>
                        <a:rPr lang="en-US" sz="1600" dirty="0"/>
                        <a:t>Associativity </a:t>
                      </a:r>
                    </a:p>
                  </a:txBody>
                  <a:tcPr/>
                </a:tc>
                <a:extLst>
                  <a:ext uri="{0D108BD9-81ED-4DB2-BD59-A6C34878D82A}">
                    <a16:rowId xmlns:a16="http://schemas.microsoft.com/office/drawing/2014/main" val="10000"/>
                  </a:ext>
                </a:extLst>
              </a:tr>
              <a:tr h="331788">
                <a:tc>
                  <a:txBody>
                    <a:bodyPr/>
                    <a:lstStyle/>
                    <a:p>
                      <a:r>
                        <a:rPr lang="en-US" sz="1600" dirty="0"/>
                        <a:t>Postfix </a:t>
                      </a:r>
                    </a:p>
                  </a:txBody>
                  <a:tcPr/>
                </a:tc>
                <a:tc>
                  <a:txBody>
                    <a:bodyPr/>
                    <a:lstStyle/>
                    <a:p>
                      <a:r>
                        <a:rPr lang="en-US" sz="1600"/>
                        <a:t>() [] . (dot operator)</a:t>
                      </a:r>
                    </a:p>
                  </a:txBody>
                  <a:tcPr/>
                </a:tc>
                <a:tc>
                  <a:txBody>
                    <a:bodyPr/>
                    <a:lstStyle/>
                    <a:p>
                      <a:r>
                        <a:rPr lang="en-US" sz="1600"/>
                        <a:t>Left to right </a:t>
                      </a:r>
                    </a:p>
                  </a:txBody>
                  <a:tcPr/>
                </a:tc>
                <a:extLst>
                  <a:ext uri="{0D108BD9-81ED-4DB2-BD59-A6C34878D82A}">
                    <a16:rowId xmlns:a16="http://schemas.microsoft.com/office/drawing/2014/main" val="10001"/>
                  </a:ext>
                </a:extLst>
              </a:tr>
              <a:tr h="331788">
                <a:tc>
                  <a:txBody>
                    <a:bodyPr/>
                    <a:lstStyle/>
                    <a:p>
                      <a:r>
                        <a:rPr lang="en-US" sz="1600"/>
                        <a:t>Unary </a:t>
                      </a:r>
                    </a:p>
                  </a:txBody>
                  <a:tcPr/>
                </a:tc>
                <a:tc>
                  <a:txBody>
                    <a:bodyPr/>
                    <a:lstStyle/>
                    <a:p>
                      <a:r>
                        <a:rPr lang="en-US" sz="1600"/>
                        <a:t>++ - - ! ~</a:t>
                      </a:r>
                    </a:p>
                  </a:txBody>
                  <a:tcPr/>
                </a:tc>
                <a:tc>
                  <a:txBody>
                    <a:bodyPr/>
                    <a:lstStyle/>
                    <a:p>
                      <a:r>
                        <a:rPr lang="en-US" sz="1600" dirty="0"/>
                        <a:t>Right to left </a:t>
                      </a:r>
                    </a:p>
                  </a:txBody>
                  <a:tcPr/>
                </a:tc>
                <a:extLst>
                  <a:ext uri="{0D108BD9-81ED-4DB2-BD59-A6C34878D82A}">
                    <a16:rowId xmlns:a16="http://schemas.microsoft.com/office/drawing/2014/main" val="10002"/>
                  </a:ext>
                </a:extLst>
              </a:tr>
              <a:tr h="331788">
                <a:tc>
                  <a:txBody>
                    <a:bodyPr/>
                    <a:lstStyle/>
                    <a:p>
                      <a:r>
                        <a:rPr lang="en-US" sz="1600"/>
                        <a:t>Multiplicative  </a:t>
                      </a:r>
                    </a:p>
                  </a:txBody>
                  <a:tcPr/>
                </a:tc>
                <a:tc>
                  <a:txBody>
                    <a:bodyPr/>
                    <a:lstStyle/>
                    <a:p>
                      <a:r>
                        <a:rPr lang="en-US" sz="1600"/>
                        <a:t>* / % </a:t>
                      </a:r>
                    </a:p>
                  </a:txBody>
                  <a:tcPr/>
                </a:tc>
                <a:tc>
                  <a:txBody>
                    <a:bodyPr/>
                    <a:lstStyle/>
                    <a:p>
                      <a:r>
                        <a:rPr lang="en-US" sz="1600" dirty="0"/>
                        <a:t>Left to right </a:t>
                      </a:r>
                    </a:p>
                  </a:txBody>
                  <a:tcPr/>
                </a:tc>
                <a:extLst>
                  <a:ext uri="{0D108BD9-81ED-4DB2-BD59-A6C34878D82A}">
                    <a16:rowId xmlns:a16="http://schemas.microsoft.com/office/drawing/2014/main" val="10003"/>
                  </a:ext>
                </a:extLst>
              </a:tr>
              <a:tr h="331788">
                <a:tc>
                  <a:txBody>
                    <a:bodyPr/>
                    <a:lstStyle/>
                    <a:p>
                      <a:r>
                        <a:rPr lang="en-US" sz="1600"/>
                        <a:t>Additive  </a:t>
                      </a:r>
                    </a:p>
                  </a:txBody>
                  <a:tcPr/>
                </a:tc>
                <a:tc>
                  <a:txBody>
                    <a:bodyPr/>
                    <a:lstStyle/>
                    <a:p>
                      <a:r>
                        <a:rPr lang="en-US" sz="1600" dirty="0"/>
                        <a:t>+ - </a:t>
                      </a:r>
                    </a:p>
                  </a:txBody>
                  <a:tcPr/>
                </a:tc>
                <a:tc>
                  <a:txBody>
                    <a:bodyPr/>
                    <a:lstStyle/>
                    <a:p>
                      <a:r>
                        <a:rPr lang="en-US" sz="1600"/>
                        <a:t>Left to right </a:t>
                      </a:r>
                    </a:p>
                  </a:txBody>
                  <a:tcPr/>
                </a:tc>
                <a:extLst>
                  <a:ext uri="{0D108BD9-81ED-4DB2-BD59-A6C34878D82A}">
                    <a16:rowId xmlns:a16="http://schemas.microsoft.com/office/drawing/2014/main" val="10004"/>
                  </a:ext>
                </a:extLst>
              </a:tr>
              <a:tr h="331788">
                <a:tc>
                  <a:txBody>
                    <a:bodyPr/>
                    <a:lstStyle/>
                    <a:p>
                      <a:r>
                        <a:rPr lang="en-US" sz="1600"/>
                        <a:t>Shift  </a:t>
                      </a:r>
                    </a:p>
                  </a:txBody>
                  <a:tcPr/>
                </a:tc>
                <a:tc>
                  <a:txBody>
                    <a:bodyPr/>
                    <a:lstStyle/>
                    <a:p>
                      <a:r>
                        <a:rPr lang="en-US" sz="1600"/>
                        <a:t>&gt;&gt; &gt;&gt;&gt; &lt;&lt;  </a:t>
                      </a:r>
                    </a:p>
                  </a:txBody>
                  <a:tcPr/>
                </a:tc>
                <a:tc>
                  <a:txBody>
                    <a:bodyPr/>
                    <a:lstStyle/>
                    <a:p>
                      <a:r>
                        <a:rPr lang="en-US" sz="1600"/>
                        <a:t>Left to right </a:t>
                      </a:r>
                    </a:p>
                  </a:txBody>
                  <a:tcPr/>
                </a:tc>
                <a:extLst>
                  <a:ext uri="{0D108BD9-81ED-4DB2-BD59-A6C34878D82A}">
                    <a16:rowId xmlns:a16="http://schemas.microsoft.com/office/drawing/2014/main" val="10005"/>
                  </a:ext>
                </a:extLst>
              </a:tr>
              <a:tr h="331788">
                <a:tc>
                  <a:txBody>
                    <a:bodyPr/>
                    <a:lstStyle/>
                    <a:p>
                      <a:r>
                        <a:rPr lang="en-US" sz="1600"/>
                        <a:t>Relational  </a:t>
                      </a:r>
                    </a:p>
                  </a:txBody>
                  <a:tcPr/>
                </a:tc>
                <a:tc>
                  <a:txBody>
                    <a:bodyPr/>
                    <a:lstStyle/>
                    <a:p>
                      <a:r>
                        <a:rPr lang="en-US" sz="1600"/>
                        <a:t>&gt; &gt;= &lt; &lt;=  </a:t>
                      </a:r>
                    </a:p>
                  </a:txBody>
                  <a:tcPr/>
                </a:tc>
                <a:tc>
                  <a:txBody>
                    <a:bodyPr/>
                    <a:lstStyle/>
                    <a:p>
                      <a:r>
                        <a:rPr lang="en-US" sz="1600"/>
                        <a:t>Left to right </a:t>
                      </a:r>
                    </a:p>
                  </a:txBody>
                  <a:tcPr/>
                </a:tc>
                <a:extLst>
                  <a:ext uri="{0D108BD9-81ED-4DB2-BD59-A6C34878D82A}">
                    <a16:rowId xmlns:a16="http://schemas.microsoft.com/office/drawing/2014/main" val="10006"/>
                  </a:ext>
                </a:extLst>
              </a:tr>
              <a:tr h="331788">
                <a:tc>
                  <a:txBody>
                    <a:bodyPr/>
                    <a:lstStyle/>
                    <a:p>
                      <a:r>
                        <a:rPr lang="en-US" sz="1600"/>
                        <a:t>Equality  </a:t>
                      </a:r>
                    </a:p>
                  </a:txBody>
                  <a:tcPr/>
                </a:tc>
                <a:tc>
                  <a:txBody>
                    <a:bodyPr/>
                    <a:lstStyle/>
                    <a:p>
                      <a:r>
                        <a:rPr lang="en-US" sz="1600"/>
                        <a:t>== != </a:t>
                      </a:r>
                    </a:p>
                  </a:txBody>
                  <a:tcPr/>
                </a:tc>
                <a:tc>
                  <a:txBody>
                    <a:bodyPr/>
                    <a:lstStyle/>
                    <a:p>
                      <a:r>
                        <a:rPr lang="en-US" sz="1600"/>
                        <a:t>Left to right </a:t>
                      </a:r>
                    </a:p>
                  </a:txBody>
                  <a:tcPr/>
                </a:tc>
                <a:extLst>
                  <a:ext uri="{0D108BD9-81ED-4DB2-BD59-A6C34878D82A}">
                    <a16:rowId xmlns:a16="http://schemas.microsoft.com/office/drawing/2014/main" val="10007"/>
                  </a:ext>
                </a:extLst>
              </a:tr>
              <a:tr h="331788">
                <a:tc>
                  <a:txBody>
                    <a:bodyPr/>
                    <a:lstStyle/>
                    <a:p>
                      <a:r>
                        <a:rPr lang="en-US" sz="1600"/>
                        <a:t>Bitwise AND </a:t>
                      </a:r>
                    </a:p>
                  </a:txBody>
                  <a:tcPr/>
                </a:tc>
                <a:tc>
                  <a:txBody>
                    <a:bodyPr/>
                    <a:lstStyle/>
                    <a:p>
                      <a:r>
                        <a:rPr lang="en-US" sz="1600"/>
                        <a:t>&amp; </a:t>
                      </a:r>
                    </a:p>
                  </a:txBody>
                  <a:tcPr/>
                </a:tc>
                <a:tc>
                  <a:txBody>
                    <a:bodyPr/>
                    <a:lstStyle/>
                    <a:p>
                      <a:r>
                        <a:rPr lang="en-US" sz="1600"/>
                        <a:t>Left to right </a:t>
                      </a:r>
                    </a:p>
                  </a:txBody>
                  <a:tcPr/>
                </a:tc>
                <a:extLst>
                  <a:ext uri="{0D108BD9-81ED-4DB2-BD59-A6C34878D82A}">
                    <a16:rowId xmlns:a16="http://schemas.microsoft.com/office/drawing/2014/main" val="10008"/>
                  </a:ext>
                </a:extLst>
              </a:tr>
              <a:tr h="331788">
                <a:tc>
                  <a:txBody>
                    <a:bodyPr/>
                    <a:lstStyle/>
                    <a:p>
                      <a:r>
                        <a:rPr lang="en-US" sz="1600"/>
                        <a:t>Bitwise XOR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val="10009"/>
                  </a:ext>
                </a:extLst>
              </a:tr>
              <a:tr h="331788">
                <a:tc>
                  <a:txBody>
                    <a:bodyPr/>
                    <a:lstStyle/>
                    <a:p>
                      <a:r>
                        <a:rPr lang="en-US" sz="1600"/>
                        <a:t>Bitwise 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val="10010"/>
                  </a:ext>
                </a:extLst>
              </a:tr>
              <a:tr h="331788">
                <a:tc>
                  <a:txBody>
                    <a:bodyPr/>
                    <a:lstStyle/>
                    <a:p>
                      <a:r>
                        <a:rPr lang="en-US" sz="1600"/>
                        <a:t>Logical AND </a:t>
                      </a:r>
                    </a:p>
                  </a:txBody>
                  <a:tcPr/>
                </a:tc>
                <a:tc>
                  <a:txBody>
                    <a:bodyPr/>
                    <a:lstStyle/>
                    <a:p>
                      <a:r>
                        <a:rPr lang="en-US" sz="1600"/>
                        <a:t>&amp;&amp; </a:t>
                      </a:r>
                    </a:p>
                  </a:txBody>
                  <a:tcPr/>
                </a:tc>
                <a:tc>
                  <a:txBody>
                    <a:bodyPr/>
                    <a:lstStyle/>
                    <a:p>
                      <a:r>
                        <a:rPr lang="en-US" sz="1600"/>
                        <a:t>Left to right </a:t>
                      </a:r>
                    </a:p>
                  </a:txBody>
                  <a:tcPr/>
                </a:tc>
                <a:extLst>
                  <a:ext uri="{0D108BD9-81ED-4DB2-BD59-A6C34878D82A}">
                    <a16:rowId xmlns:a16="http://schemas.microsoft.com/office/drawing/2014/main" val="10011"/>
                  </a:ext>
                </a:extLst>
              </a:tr>
              <a:tr h="331788">
                <a:tc>
                  <a:txBody>
                    <a:bodyPr/>
                    <a:lstStyle/>
                    <a:p>
                      <a:r>
                        <a:rPr lang="en-US" sz="1600"/>
                        <a:t>Logical 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val="10012"/>
                  </a:ext>
                </a:extLst>
              </a:tr>
              <a:tr h="331788">
                <a:tc>
                  <a:txBody>
                    <a:bodyPr/>
                    <a:lstStyle/>
                    <a:p>
                      <a:r>
                        <a:rPr lang="en-US" sz="1600"/>
                        <a:t>Conditional </a:t>
                      </a:r>
                    </a:p>
                  </a:txBody>
                  <a:tcPr/>
                </a:tc>
                <a:tc>
                  <a:txBody>
                    <a:bodyPr/>
                    <a:lstStyle/>
                    <a:p>
                      <a:r>
                        <a:rPr lang="en-US" sz="1600"/>
                        <a:t>?: </a:t>
                      </a:r>
                    </a:p>
                  </a:txBody>
                  <a:tcPr/>
                </a:tc>
                <a:tc>
                  <a:txBody>
                    <a:bodyPr/>
                    <a:lstStyle/>
                    <a:p>
                      <a:r>
                        <a:rPr lang="en-US" sz="1600"/>
                        <a:t>Right to left </a:t>
                      </a:r>
                    </a:p>
                  </a:txBody>
                  <a:tcPr/>
                </a:tc>
                <a:extLst>
                  <a:ext uri="{0D108BD9-81ED-4DB2-BD59-A6C34878D82A}">
                    <a16:rowId xmlns:a16="http://schemas.microsoft.com/office/drawing/2014/main" val="10013"/>
                  </a:ext>
                </a:extLst>
              </a:tr>
              <a:tr h="331788">
                <a:tc>
                  <a:txBody>
                    <a:bodyPr/>
                    <a:lstStyle/>
                    <a:p>
                      <a:r>
                        <a:rPr lang="en-US" sz="1600"/>
                        <a:t>Assignment </a:t>
                      </a:r>
                    </a:p>
                  </a:txBody>
                  <a:tcPr/>
                </a:tc>
                <a:tc>
                  <a:txBody>
                    <a:bodyPr/>
                    <a:lstStyle/>
                    <a:p>
                      <a:r>
                        <a:rPr lang="en-US" sz="1600"/>
                        <a:t>= += -= *= /= %= &gt;&gt;= &lt;&lt;= &amp;= ^= |= </a:t>
                      </a:r>
                    </a:p>
                  </a:txBody>
                  <a:tcPr/>
                </a:tc>
                <a:tc>
                  <a:txBody>
                    <a:bodyPr/>
                    <a:lstStyle/>
                    <a:p>
                      <a:r>
                        <a:rPr lang="en-US" sz="1600"/>
                        <a:t>Right to left </a:t>
                      </a:r>
                    </a:p>
                  </a:txBody>
                  <a:tcPr/>
                </a:tc>
                <a:extLst>
                  <a:ext uri="{0D108BD9-81ED-4DB2-BD59-A6C34878D82A}">
                    <a16:rowId xmlns:a16="http://schemas.microsoft.com/office/drawing/2014/main" val="10014"/>
                  </a:ext>
                </a:extLst>
              </a:tr>
              <a:tr h="331788">
                <a:tc>
                  <a:txBody>
                    <a:bodyPr/>
                    <a:lstStyle/>
                    <a:p>
                      <a:r>
                        <a:rPr lang="en-US" sz="1600"/>
                        <a:t>Comma </a:t>
                      </a:r>
                    </a:p>
                  </a:txBody>
                  <a:tcPr/>
                </a:tc>
                <a:tc>
                  <a:txBody>
                    <a:bodyPr/>
                    <a:lstStyle/>
                    <a:p>
                      <a:r>
                        <a:rPr lang="en-US" sz="1600" dirty="0"/>
                        <a:t>, </a:t>
                      </a:r>
                    </a:p>
                  </a:txBody>
                  <a:tcPr/>
                </a:tc>
                <a:tc>
                  <a:txBody>
                    <a:bodyPr/>
                    <a:lstStyle/>
                    <a:p>
                      <a:r>
                        <a:rPr lang="en-US" sz="1600" dirty="0"/>
                        <a:t>Left to right </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4141292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 Precedence and Associativity</a:t>
            </a:r>
          </a:p>
        </p:txBody>
      </p:sp>
      <p:sp>
        <p:nvSpPr>
          <p:cNvPr id="3" name="Content Placeholder 2"/>
          <p:cNvSpPr>
            <a:spLocks noGrp="1"/>
          </p:cNvSpPr>
          <p:nvPr>
            <p:ph idx="1"/>
          </p:nvPr>
        </p:nvSpPr>
        <p:spPr>
          <a:xfrm>
            <a:off x="131181" y="863444"/>
            <a:ext cx="11013070" cy="5590565"/>
          </a:xfrm>
        </p:spPr>
        <p:txBody>
          <a:bodyPr/>
          <a:lstStyle/>
          <a:p>
            <a:pPr marL="0" indent="0">
              <a:buNone/>
            </a:pPr>
            <a:r>
              <a:rPr lang="en-US" dirty="0"/>
              <a:t>1) </a:t>
            </a:r>
            <a:r>
              <a:rPr lang="en-US" dirty="0">
                <a:solidFill>
                  <a:srgbClr val="002060"/>
                </a:solidFill>
              </a:rPr>
              <a:t>Associativity</a:t>
            </a:r>
            <a:r>
              <a:rPr lang="en-US" dirty="0"/>
              <a:t> is only used when there are two or more operators of same precedence.</a:t>
            </a:r>
          </a:p>
          <a:p>
            <a:pPr marL="0" indent="0">
              <a:buNone/>
            </a:pPr>
            <a:r>
              <a:rPr lang="en-US" dirty="0"/>
              <a:t>2) All operators with the same </a:t>
            </a:r>
            <a:r>
              <a:rPr lang="en-US" dirty="0">
                <a:solidFill>
                  <a:srgbClr val="002060"/>
                </a:solidFill>
              </a:rPr>
              <a:t>precedence</a:t>
            </a:r>
            <a:r>
              <a:rPr lang="en-US" dirty="0"/>
              <a:t> have same associativity</a:t>
            </a:r>
          </a:p>
          <a:p>
            <a:endParaRPr lang="en-US" dirty="0"/>
          </a:p>
        </p:txBody>
      </p:sp>
      <p:graphicFrame>
        <p:nvGraphicFramePr>
          <p:cNvPr id="4" name="Table 3"/>
          <p:cNvGraphicFramePr>
            <a:graphicFrameLocks noGrp="1"/>
          </p:cNvGraphicFramePr>
          <p:nvPr/>
        </p:nvGraphicFramePr>
        <p:xfrm>
          <a:off x="212204" y="1706253"/>
          <a:ext cx="5902960" cy="4600872"/>
        </p:xfrm>
        <a:graphic>
          <a:graphicData uri="http://schemas.openxmlformats.org/drawingml/2006/table">
            <a:tbl>
              <a:tblPr/>
              <a:tblGrid>
                <a:gridCol w="581977">
                  <a:extLst>
                    <a:ext uri="{9D8B030D-6E8A-4147-A177-3AD203B41FA5}">
                      <a16:colId xmlns:a16="http://schemas.microsoft.com/office/drawing/2014/main" val="20000"/>
                    </a:ext>
                  </a:extLst>
                </a:gridCol>
                <a:gridCol w="677228">
                  <a:extLst>
                    <a:ext uri="{9D8B030D-6E8A-4147-A177-3AD203B41FA5}">
                      <a16:colId xmlns:a16="http://schemas.microsoft.com/office/drawing/2014/main" val="20001"/>
                    </a:ext>
                  </a:extLst>
                </a:gridCol>
                <a:gridCol w="3691890">
                  <a:extLst>
                    <a:ext uri="{9D8B030D-6E8A-4147-A177-3AD203B41FA5}">
                      <a16:colId xmlns:a16="http://schemas.microsoft.com/office/drawing/2014/main" val="20002"/>
                    </a:ext>
                  </a:extLst>
                </a:gridCol>
                <a:gridCol w="951865">
                  <a:extLst>
                    <a:ext uri="{9D8B030D-6E8A-4147-A177-3AD203B41FA5}">
                      <a16:colId xmlns:a16="http://schemas.microsoft.com/office/drawing/2014/main" val="20003"/>
                    </a:ext>
                  </a:extLst>
                </a:gridCol>
              </a:tblGrid>
              <a:tr h="274320">
                <a:tc>
                  <a:txBody>
                    <a:bodyPr/>
                    <a:lstStyle/>
                    <a:p>
                      <a:pPr algn="ctr" fontAlgn="base"/>
                      <a:r>
                        <a:rPr lang="en-US" sz="1200" b="1" dirty="0">
                          <a:effectLst/>
                        </a:rPr>
                        <a:t>Priority</a:t>
                      </a: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1" dirty="0">
                          <a:effectLst/>
                        </a:rPr>
                        <a:t>Operator</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ase"/>
                      <a:r>
                        <a:rPr lang="en-US" sz="1200" b="1" dirty="0">
                          <a:effectLst/>
                        </a:rPr>
                        <a:t>Description</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0" dirty="0">
                          <a:effectLst/>
                        </a:rPr>
                        <a:t> </a:t>
                      </a:r>
                      <a:r>
                        <a:rPr lang="en-US" sz="1200" b="1" dirty="0">
                          <a:effectLst/>
                        </a:rPr>
                        <a:t>Associativity</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09673">
                <a:tc>
                  <a:txBody>
                    <a:bodyPr/>
                    <a:lstStyle/>
                    <a:p>
                      <a:pPr algn="ctr" fontAlgn="base"/>
                      <a:r>
                        <a:rPr lang="en-US" sz="1500" b="0" dirty="0">
                          <a:effectLst/>
                        </a:rPr>
                        <a:t>1</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a:t>
                      </a:r>
                      <a:br>
                        <a:rPr lang="en-US" sz="1500" b="0" dirty="0">
                          <a:effectLst/>
                        </a:rPr>
                      </a:br>
                      <a:r>
                        <a:rPr lang="en-US" sz="1500" b="0" dirty="0">
                          <a:effectLst/>
                        </a:rPr>
                        <a:t>[ ]</a:t>
                      </a:r>
                      <a:br>
                        <a:rPr lang="en-US" sz="1500" b="0" dirty="0">
                          <a:effectLst/>
                        </a:rPr>
                      </a:br>
                      <a:r>
                        <a:rPr lang="en-US" sz="1500" b="0" dirty="0">
                          <a:effectLst/>
                        </a:rPr>
                        <a:t>.</a:t>
                      </a:r>
                      <a:br>
                        <a:rPr lang="en-US" sz="1500" b="0" dirty="0">
                          <a:effectLst/>
                        </a:rPr>
                      </a:br>
                      <a:r>
                        <a:rPr lang="en-US" sz="1500" b="0" dirty="0">
                          <a:effectLst/>
                        </a:rPr>
                        <a:t>a++ a—</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Parentheses (function call)</a:t>
                      </a:r>
                      <a:br>
                        <a:rPr lang="en-US" sz="1500" b="0" dirty="0">
                          <a:effectLst/>
                        </a:rPr>
                      </a:br>
                      <a:r>
                        <a:rPr lang="en-US" sz="1500" b="0" dirty="0">
                          <a:effectLst/>
                        </a:rPr>
                        <a:t>Brackets (array subscript)</a:t>
                      </a:r>
                      <a:br>
                        <a:rPr lang="en-US" sz="1500" b="0" dirty="0">
                          <a:effectLst/>
                        </a:rPr>
                      </a:br>
                      <a:r>
                        <a:rPr lang="en-US" sz="1500" b="0" dirty="0">
                          <a:effectLst/>
                        </a:rPr>
                        <a:t>Member selection via object name</a:t>
                      </a:r>
                      <a:br>
                        <a:rPr lang="en-US" sz="1500" b="0" dirty="0">
                          <a:effectLst/>
                        </a:rPr>
                      </a:br>
                      <a:r>
                        <a:rPr lang="en-US" sz="1500" b="0" dirty="0">
                          <a:effectLst/>
                        </a:rPr>
                        <a:t>Postfix increment/decrement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68946">
                <a:tc>
                  <a:txBody>
                    <a:bodyPr/>
                    <a:lstStyle/>
                    <a:p>
                      <a:pPr algn="ctr" fontAlgn="base"/>
                      <a:r>
                        <a:rPr lang="en-US" sz="1500" b="0" dirty="0">
                          <a:effectLst/>
                        </a:rPr>
                        <a:t>2</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++a —a</a:t>
                      </a:r>
                      <a:br>
                        <a:rPr lang="en-US" sz="1500" b="0" dirty="0">
                          <a:effectLst/>
                        </a:rPr>
                      </a:br>
                      <a:r>
                        <a:rPr lang="en-US" sz="1500" b="0" dirty="0">
                          <a:effectLst/>
                        </a:rPr>
                        <a:t>+ –</a:t>
                      </a:r>
                      <a:br>
                        <a:rPr lang="en-US" sz="1500" b="0" dirty="0">
                          <a:effectLst/>
                        </a:rPr>
                      </a:br>
                      <a:r>
                        <a:rPr lang="en-US" sz="1500" b="0" dirty="0">
                          <a:effectLst/>
                        </a:rPr>
                        <a:t>! ~</a:t>
                      </a:r>
                      <a:br>
                        <a:rPr lang="en-US" sz="1500" b="0" dirty="0">
                          <a:effectLst/>
                        </a:rPr>
                      </a:br>
                      <a:r>
                        <a:rPr lang="en-US" sz="1500" b="0" dirty="0">
                          <a:effectLst/>
                        </a:rPr>
                        <a:t>(</a:t>
                      </a:r>
                      <a:r>
                        <a:rPr lang="en-US" sz="1500" b="0" i="1" dirty="0">
                          <a:effectLst/>
                        </a:rPr>
                        <a:t>type</a:t>
                      </a:r>
                      <a:r>
                        <a:rPr lang="en-US" sz="1500" b="0" dirty="0">
                          <a:effectLst/>
                        </a:rPr>
                        <a:t>)</a:t>
                      </a:r>
                      <a:br>
                        <a:rPr lang="en-US" sz="1500" b="0" dirty="0">
                          <a:effectLst/>
                        </a:rPr>
                      </a:br>
                      <a:r>
                        <a:rPr lang="en-US" sz="1500" b="0" dirty="0">
                          <a:effectLst/>
                        </a:rPr>
                        <a:t>*</a:t>
                      </a:r>
                      <a:br>
                        <a:rPr lang="en-US" sz="1500" b="0" dirty="0">
                          <a:effectLst/>
                        </a:rPr>
                      </a:br>
                      <a:r>
                        <a:rPr lang="en-US" sz="1500" b="0" dirty="0">
                          <a:effectLst/>
                        </a:rPr>
                        <a:t>&amp;</a:t>
                      </a:r>
                      <a:br>
                        <a:rPr lang="en-US" sz="1500" b="0" dirty="0">
                          <a:effectLst/>
                        </a:rPr>
                      </a:br>
                      <a:r>
                        <a:rPr lang="en-US" sz="1500" b="0" dirty="0" err="1">
                          <a:effectLst/>
                        </a:rPr>
                        <a:t>sizeof</a:t>
                      </a:r>
                      <a:endParaRPr lang="en-US" sz="1500" b="0" dirty="0">
                        <a:effectLst/>
                      </a:endParaRP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Prefix increment/decrement</a:t>
                      </a:r>
                      <a:br>
                        <a:rPr lang="en-US" sz="1500" b="0" dirty="0">
                          <a:effectLst/>
                        </a:rPr>
                      </a:br>
                      <a:r>
                        <a:rPr lang="en-US" sz="1500" b="0" dirty="0">
                          <a:effectLst/>
                        </a:rPr>
                        <a:t>Unary plus/minus</a:t>
                      </a:r>
                      <a:br>
                        <a:rPr lang="en-US" sz="1500" b="0" dirty="0">
                          <a:effectLst/>
                        </a:rPr>
                      </a:br>
                      <a:r>
                        <a:rPr lang="en-US" sz="1500" b="0" dirty="0">
                          <a:effectLst/>
                        </a:rPr>
                        <a:t>Logical negation/bitwise complement</a:t>
                      </a:r>
                      <a:br>
                        <a:rPr lang="en-US" sz="1500" b="0" dirty="0">
                          <a:effectLst/>
                        </a:rPr>
                      </a:br>
                      <a:r>
                        <a:rPr lang="en-US" sz="1500" b="0" dirty="0">
                          <a:effectLst/>
                        </a:rPr>
                        <a:t>Cast (convert value to temporary value of </a:t>
                      </a:r>
                      <a:r>
                        <a:rPr lang="en-US" sz="1500" b="0" i="1" dirty="0">
                          <a:effectLst/>
                        </a:rPr>
                        <a:t>type</a:t>
                      </a:r>
                      <a:r>
                        <a:rPr lang="en-US" sz="1500" b="0" dirty="0">
                          <a:effectLst/>
                        </a:rPr>
                        <a:t>)</a:t>
                      </a:r>
                      <a:br>
                        <a:rPr lang="en-US" sz="1500" b="0" dirty="0">
                          <a:effectLst/>
                        </a:rPr>
                      </a:br>
                      <a:r>
                        <a:rPr lang="en-US" sz="1500" b="0" dirty="0">
                          <a:effectLst/>
                        </a:rPr>
                        <a:t>De-reference</a:t>
                      </a:r>
                      <a:br>
                        <a:rPr lang="en-US" sz="1500" b="0" dirty="0">
                          <a:effectLst/>
                        </a:rPr>
                      </a:br>
                      <a:r>
                        <a:rPr lang="en-US" sz="1500" b="0" dirty="0">
                          <a:effectLst/>
                        </a:rPr>
                        <a:t>Address (of operand)</a:t>
                      </a:r>
                      <a:br>
                        <a:rPr lang="en-US" sz="1500" b="0" dirty="0">
                          <a:effectLst/>
                        </a:rPr>
                      </a:br>
                      <a:r>
                        <a:rPr lang="en-US" sz="1500" b="0" dirty="0">
                          <a:effectLst/>
                        </a:rPr>
                        <a:t>Determine size in bytes on this implementation</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ase"/>
                      <a:r>
                        <a:rPr lang="en-US" sz="1400" b="1" dirty="0">
                          <a:effectLst/>
                        </a:rPr>
                        <a:t>right-to-left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002"/>
                  </a:ext>
                </a:extLst>
              </a:tr>
              <a:tr h="191128">
                <a:tc>
                  <a:txBody>
                    <a:bodyPr/>
                    <a:lstStyle/>
                    <a:p>
                      <a:pPr algn="ctr" fontAlgn="base"/>
                      <a:r>
                        <a:rPr lang="en-US" sz="1500" b="0" dirty="0">
                          <a:effectLst/>
                        </a:rPr>
                        <a:t>3</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Multiplication/division/modulus</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91128">
                <a:tc>
                  <a:txBody>
                    <a:bodyPr/>
                    <a:lstStyle/>
                    <a:p>
                      <a:pPr algn="ctr" fontAlgn="base"/>
                      <a:r>
                        <a:rPr lang="en-US" sz="1500" b="0" dirty="0">
                          <a:effectLst/>
                        </a:rPr>
                        <a:t>4</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Addition/subtraction</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91128">
                <a:tc>
                  <a:txBody>
                    <a:bodyPr/>
                    <a:lstStyle/>
                    <a:p>
                      <a:pPr algn="ctr" fontAlgn="base"/>
                      <a:r>
                        <a:rPr lang="en-US" sz="1500" b="0" dirty="0">
                          <a:effectLst/>
                        </a:rPr>
                        <a:t>5</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a:effectLst/>
                        </a:rPr>
                        <a:t>&lt;&lt;  &gt;&gt;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shift left, Bitwise shift right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50401">
                <a:tc>
                  <a:txBody>
                    <a:bodyPr/>
                    <a:lstStyle/>
                    <a:p>
                      <a:pPr algn="ctr" fontAlgn="base"/>
                      <a:r>
                        <a:rPr lang="en-US" sz="1500" b="0" dirty="0">
                          <a:effectLst/>
                        </a:rPr>
                        <a:t>6</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&lt;  &lt;=</a:t>
                      </a:r>
                      <a:br>
                        <a:rPr lang="en-US" sz="1500" b="0" dirty="0">
                          <a:effectLst/>
                        </a:rPr>
                      </a:br>
                      <a:r>
                        <a:rPr lang="en-US" sz="1500" b="0" dirty="0">
                          <a:effectLst/>
                        </a:rPr>
                        <a:t>&gt;  &gt;=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Relational less than/less than or equal to</a:t>
                      </a:r>
                      <a:br>
                        <a:rPr lang="en-US" sz="1500" b="0" dirty="0">
                          <a:effectLst/>
                        </a:rPr>
                      </a:br>
                      <a:r>
                        <a:rPr lang="en-US" sz="1500" b="0" dirty="0">
                          <a:effectLst/>
                        </a:rPr>
                        <a:t>Relational greater than/greater  than or equal to</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nvGraphicFramePr>
        <p:xfrm>
          <a:off x="6324598" y="1698304"/>
          <a:ext cx="5639435" cy="4478148"/>
        </p:xfrm>
        <a:graphic>
          <a:graphicData uri="http://schemas.openxmlformats.org/drawingml/2006/table">
            <a:tbl>
              <a:tblPr/>
              <a:tblGrid>
                <a:gridCol w="581977">
                  <a:extLst>
                    <a:ext uri="{9D8B030D-6E8A-4147-A177-3AD203B41FA5}">
                      <a16:colId xmlns:a16="http://schemas.microsoft.com/office/drawing/2014/main" val="20000"/>
                    </a:ext>
                  </a:extLst>
                </a:gridCol>
                <a:gridCol w="1624965">
                  <a:extLst>
                    <a:ext uri="{9D8B030D-6E8A-4147-A177-3AD203B41FA5}">
                      <a16:colId xmlns:a16="http://schemas.microsoft.com/office/drawing/2014/main" val="20001"/>
                    </a:ext>
                  </a:extLst>
                </a:gridCol>
                <a:gridCol w="2480628">
                  <a:extLst>
                    <a:ext uri="{9D8B030D-6E8A-4147-A177-3AD203B41FA5}">
                      <a16:colId xmlns:a16="http://schemas.microsoft.com/office/drawing/2014/main" val="20002"/>
                    </a:ext>
                  </a:extLst>
                </a:gridCol>
                <a:gridCol w="951865">
                  <a:extLst>
                    <a:ext uri="{9D8B030D-6E8A-4147-A177-3AD203B41FA5}">
                      <a16:colId xmlns:a16="http://schemas.microsoft.com/office/drawing/2014/main" val="20003"/>
                    </a:ext>
                  </a:extLst>
                </a:gridCol>
              </a:tblGrid>
              <a:tr h="274320">
                <a:tc>
                  <a:txBody>
                    <a:bodyPr/>
                    <a:lstStyle/>
                    <a:p>
                      <a:pPr algn="ctr" fontAlgn="base"/>
                      <a:r>
                        <a:rPr lang="en-US" sz="1200" b="1" dirty="0">
                          <a:effectLst/>
                        </a:rPr>
                        <a:t>Priority</a:t>
                      </a: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1" dirty="0">
                          <a:effectLst/>
                        </a:rPr>
                        <a:t>Operator</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ase"/>
                      <a:r>
                        <a:rPr lang="en-US" sz="1200" b="1" dirty="0">
                          <a:effectLst/>
                        </a:rPr>
                        <a:t>Description</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0" dirty="0">
                          <a:effectLst/>
                        </a:rPr>
                        <a:t> </a:t>
                      </a:r>
                      <a:r>
                        <a:rPr lang="en-US" sz="1200" b="1" dirty="0">
                          <a:effectLst/>
                        </a:rPr>
                        <a:t>Associativity</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91128">
                <a:tc>
                  <a:txBody>
                    <a:bodyPr/>
                    <a:lstStyle/>
                    <a:p>
                      <a:pPr algn="ctr" fontAlgn="base"/>
                      <a:r>
                        <a:rPr lang="en-US" sz="1500" b="0" dirty="0">
                          <a:effectLst/>
                        </a:rPr>
                        <a:t>7</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is equal to/is not equal to</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91128">
                <a:tc>
                  <a:txBody>
                    <a:bodyPr/>
                    <a:lstStyle/>
                    <a:p>
                      <a:pPr algn="ctr" fontAlgn="base"/>
                      <a:r>
                        <a:rPr lang="en-US" sz="1500" b="0" dirty="0">
                          <a:effectLst/>
                        </a:rPr>
                        <a:t>8</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&amp;</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AND</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91128">
                <a:tc>
                  <a:txBody>
                    <a:bodyPr/>
                    <a:lstStyle/>
                    <a:p>
                      <a:pPr algn="ctr" fontAlgn="base"/>
                      <a:r>
                        <a:rPr lang="en-US" sz="1500" b="0" dirty="0">
                          <a:effectLst/>
                        </a:rPr>
                        <a:t>9</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exclusive OR</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91128">
                <a:tc>
                  <a:txBody>
                    <a:bodyPr/>
                    <a:lstStyle/>
                    <a:p>
                      <a:pPr algn="ctr" fontAlgn="base"/>
                      <a:r>
                        <a:rPr lang="en-US" sz="1500" b="0" dirty="0">
                          <a:effectLst/>
                        </a:rPr>
                        <a:t>10</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OR</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91128">
                <a:tc>
                  <a:txBody>
                    <a:bodyPr/>
                    <a:lstStyle/>
                    <a:p>
                      <a:pPr algn="ctr" fontAlgn="base"/>
                      <a:r>
                        <a:rPr lang="en-US" sz="1500" b="0" dirty="0">
                          <a:effectLst/>
                        </a:rPr>
                        <a:t>11</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&amp;&amp;</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Logical AND</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91128">
                <a:tc>
                  <a:txBody>
                    <a:bodyPr/>
                    <a:lstStyle/>
                    <a:p>
                      <a:pPr algn="ctr" fontAlgn="base"/>
                      <a:r>
                        <a:rPr lang="en-US" sz="1500" b="0" dirty="0">
                          <a:effectLst/>
                        </a:rPr>
                        <a:t>12</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Logical OR</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1128">
                <a:tc>
                  <a:txBody>
                    <a:bodyPr/>
                    <a:lstStyle/>
                    <a:p>
                      <a:pPr algn="ctr" fontAlgn="base"/>
                      <a:r>
                        <a:rPr lang="en-US" sz="1500" b="0" dirty="0">
                          <a:effectLst/>
                        </a:rPr>
                        <a:t>13</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Ternary conditional</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400" b="1" dirty="0">
                          <a:effectLst/>
                        </a:rPr>
                        <a:t>right-to-left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007"/>
                  </a:ext>
                </a:extLst>
              </a:tr>
              <a:tr h="589310">
                <a:tc>
                  <a:txBody>
                    <a:bodyPr/>
                    <a:lstStyle/>
                    <a:p>
                      <a:pPr algn="ctr" fontAlgn="base"/>
                      <a:r>
                        <a:rPr lang="en-US" sz="1500" b="0" dirty="0">
                          <a:effectLst/>
                        </a:rPr>
                        <a:t>14</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a:t>
                      </a:r>
                      <a:br>
                        <a:rPr lang="en-US" sz="1500" b="0" dirty="0">
                          <a:effectLst/>
                        </a:rPr>
                      </a:br>
                      <a:r>
                        <a:rPr lang="en-US" sz="1500" b="0" dirty="0">
                          <a:effectLst/>
                        </a:rPr>
                        <a:t>+=  -=  *=  /=  %=  &amp;=</a:t>
                      </a:r>
                      <a:br>
                        <a:rPr lang="en-US" sz="1500" b="0" dirty="0">
                          <a:effectLst/>
                        </a:rPr>
                      </a:br>
                      <a:r>
                        <a:rPr lang="en-US" sz="1500" b="0" dirty="0">
                          <a:effectLst/>
                        </a:rPr>
                        <a:t>^=  |=</a:t>
                      </a:r>
                    </a:p>
                    <a:p>
                      <a:pPr algn="l" fontAlgn="base"/>
                      <a:br>
                        <a:rPr lang="en-US" sz="1500" b="0" dirty="0">
                          <a:effectLst/>
                        </a:rPr>
                      </a:br>
                      <a:r>
                        <a:rPr lang="en-US" sz="1500" b="0" dirty="0">
                          <a:effectLst/>
                        </a:rPr>
                        <a:t>&lt;&lt;=  &gt;&gt;=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Assignment</a:t>
                      </a:r>
                      <a:br>
                        <a:rPr lang="en-US" sz="1500" b="0" dirty="0">
                          <a:effectLst/>
                        </a:rPr>
                      </a:br>
                      <a:r>
                        <a:rPr lang="en-US" sz="1500" b="0" dirty="0">
                          <a:effectLst/>
                        </a:rPr>
                        <a:t>Shorthand Assignments</a:t>
                      </a:r>
                      <a:br>
                        <a:rPr lang="en-US" sz="1500" b="0" dirty="0">
                          <a:effectLst/>
                        </a:rPr>
                      </a:br>
                      <a:r>
                        <a:rPr lang="en-US" sz="1500" b="0" dirty="0">
                          <a:effectLst/>
                        </a:rPr>
                        <a:t>Bitwise exclusive/inclusive</a:t>
                      </a:r>
                    </a:p>
                    <a:p>
                      <a:pPr algn="l" fontAlgn="base"/>
                      <a:r>
                        <a:rPr lang="en-US" sz="1500" b="0" dirty="0">
                          <a:effectLst/>
                        </a:rPr>
                        <a:t>assignment</a:t>
                      </a:r>
                      <a:br>
                        <a:rPr lang="en-US" sz="1500" b="0" dirty="0">
                          <a:effectLst/>
                        </a:rPr>
                      </a:br>
                      <a:r>
                        <a:rPr lang="en-US" sz="1500" b="0" dirty="0">
                          <a:effectLst/>
                        </a:rPr>
                        <a:t>Bitwise shift left/right</a:t>
                      </a:r>
                    </a:p>
                    <a:p>
                      <a:pPr algn="l" fontAlgn="base"/>
                      <a:r>
                        <a:rPr lang="en-US" sz="1500" b="0" dirty="0">
                          <a:effectLst/>
                        </a:rPr>
                        <a:t>assignment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400" b="1" dirty="0">
                          <a:effectLst/>
                        </a:rPr>
                        <a:t>right-to-left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008"/>
                  </a:ext>
                </a:extLst>
              </a:tr>
              <a:tr h="191128">
                <a:tc>
                  <a:txBody>
                    <a:bodyPr/>
                    <a:lstStyle/>
                    <a:p>
                      <a:pPr algn="ctr" fontAlgn="base"/>
                      <a:r>
                        <a:rPr lang="en-US" sz="1500" b="0" dirty="0">
                          <a:effectLst/>
                        </a:rPr>
                        <a:t>15</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500" b="0" dirty="0">
                          <a:effectLst/>
                        </a:rPr>
                        <a: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a:effectLst/>
                        </a:rPr>
                        <a:t>Comma (separate expressions)</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5442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graphicFrame>
        <p:nvGraphicFramePr>
          <p:cNvPr id="4" name="Content Placeholder 3"/>
          <p:cNvGraphicFramePr>
            <a:graphicFrameLocks noGrp="1"/>
          </p:cNvGraphicFramePr>
          <p:nvPr>
            <p:ph idx="1"/>
          </p:nvPr>
        </p:nvGraphicFramePr>
        <p:xfrm>
          <a:off x="131764" y="863600"/>
          <a:ext cx="7969250" cy="3576320"/>
        </p:xfrm>
        <a:graphic>
          <a:graphicData uri="http://schemas.openxmlformats.org/drawingml/2006/table">
            <a:tbl>
              <a:tblPr firstRow="1" bandRow="1">
                <a:tableStyleId>{5C22544A-7EE6-4342-B048-85BDC9FD1C3A}</a:tableStyleId>
              </a:tblPr>
              <a:tblGrid>
                <a:gridCol w="696911">
                  <a:extLst>
                    <a:ext uri="{9D8B030D-6E8A-4147-A177-3AD203B41FA5}">
                      <a16:colId xmlns:a16="http://schemas.microsoft.com/office/drawing/2014/main" val="20000"/>
                    </a:ext>
                  </a:extLst>
                </a:gridCol>
                <a:gridCol w="7272339">
                  <a:extLst>
                    <a:ext uri="{9D8B030D-6E8A-4147-A177-3AD203B41FA5}">
                      <a16:colId xmlns:a16="http://schemas.microsoft.com/office/drawing/2014/main" val="20001"/>
                    </a:ext>
                  </a:extLst>
                </a:gridCol>
              </a:tblGrid>
              <a:tr h="370840">
                <a:tc>
                  <a:txBody>
                    <a:bodyPr/>
                    <a:lstStyle/>
                    <a:p>
                      <a:r>
                        <a:rPr lang="en-US" dirty="0"/>
                        <a:t>Sr.</a:t>
                      </a:r>
                      <a:endParaRPr lang="en-IN" dirty="0"/>
                    </a:p>
                  </a:txBody>
                  <a:tcPr marL="137169" marR="137169"/>
                </a:tc>
                <a:tc>
                  <a:txBody>
                    <a:bodyPr/>
                    <a:lstStyle/>
                    <a:p>
                      <a:r>
                        <a:rPr lang="en-US" dirty="0"/>
                        <a:t>Exercise</a:t>
                      </a:r>
                      <a:endParaRPr lang="en-IN" dirty="0"/>
                    </a:p>
                  </a:txBody>
                  <a:tcPr marL="137169" marR="137169"/>
                </a:tc>
                <a:extLst>
                  <a:ext uri="{0D108BD9-81ED-4DB2-BD59-A6C34878D82A}">
                    <a16:rowId xmlns:a16="http://schemas.microsoft.com/office/drawing/2014/main" val="10000"/>
                  </a:ext>
                </a:extLst>
              </a:tr>
              <a:tr h="370840">
                <a:tc>
                  <a:txBody>
                    <a:bodyPr/>
                    <a:lstStyle/>
                    <a:p>
                      <a:r>
                        <a:rPr lang="en-US" sz="1800" dirty="0"/>
                        <a:t>1.</a:t>
                      </a:r>
                      <a:endParaRPr lang="en-IN" sz="1800" dirty="0"/>
                    </a:p>
                  </a:txBody>
                  <a:tcPr marL="137169" marR="137169"/>
                </a:tc>
                <a:tc>
                  <a:txBody>
                    <a:bodyPr/>
                    <a:lstStyle/>
                    <a:p>
                      <a:r>
                        <a:rPr lang="en-IN" sz="1800" dirty="0"/>
                        <a:t>  </a:t>
                      </a:r>
                      <a:r>
                        <a:rPr lang="en-IN" sz="1800" dirty="0" err="1"/>
                        <a:t>int</a:t>
                      </a:r>
                      <a:r>
                        <a:rPr lang="en-IN" sz="1800" dirty="0"/>
                        <a:t> </a:t>
                      </a:r>
                      <a:r>
                        <a:rPr lang="en-IN" sz="1800" dirty="0" err="1"/>
                        <a:t>i</a:t>
                      </a:r>
                      <a:r>
                        <a:rPr lang="en-IN" sz="1800" dirty="0"/>
                        <a:t>=1;   </a:t>
                      </a:r>
                    </a:p>
                    <a:p>
                      <a:r>
                        <a:rPr lang="en-IN" sz="1800" dirty="0"/>
                        <a:t>  </a:t>
                      </a:r>
                      <a:r>
                        <a:rPr lang="en-IN" sz="1800" dirty="0" err="1"/>
                        <a:t>i</a:t>
                      </a:r>
                      <a:r>
                        <a:rPr lang="en-IN" sz="1800" dirty="0"/>
                        <a:t>=2+2*</a:t>
                      </a:r>
                      <a:r>
                        <a:rPr lang="en-IN" sz="1800" dirty="0" err="1"/>
                        <a:t>i</a:t>
                      </a:r>
                      <a:r>
                        <a:rPr lang="en-IN" sz="1800" dirty="0"/>
                        <a:t>++;</a:t>
                      </a:r>
                    </a:p>
                  </a:txBody>
                  <a:tcPr marL="137169" marR="137169"/>
                </a:tc>
                <a:extLst>
                  <a:ext uri="{0D108BD9-81ED-4DB2-BD59-A6C34878D82A}">
                    <a16:rowId xmlns:a16="http://schemas.microsoft.com/office/drawing/2014/main" val="10001"/>
                  </a:ext>
                </a:extLst>
              </a:tr>
              <a:tr h="370840">
                <a:tc>
                  <a:txBody>
                    <a:bodyPr/>
                    <a:lstStyle/>
                    <a:p>
                      <a:r>
                        <a:rPr lang="en-US" sz="1800" dirty="0"/>
                        <a:t>2.</a:t>
                      </a:r>
                      <a:endParaRPr lang="en-IN" sz="1800" dirty="0"/>
                    </a:p>
                  </a:txBody>
                  <a:tcPr marL="137169" marR="137169"/>
                </a:tc>
                <a:tc>
                  <a:txBody>
                    <a:bodyPr/>
                    <a:lstStyle/>
                    <a:p>
                      <a:r>
                        <a:rPr lang="en-IN" sz="1800" b="0" i="0" kern="1200" dirty="0" err="1">
                          <a:solidFill>
                            <a:schemeClr val="dk1"/>
                          </a:solidFill>
                          <a:effectLst/>
                          <a:latin typeface="+mn-lt"/>
                          <a:ea typeface="+mn-ea"/>
                          <a:cs typeface="+mn-cs"/>
                        </a:rPr>
                        <a:t>int</a:t>
                      </a:r>
                      <a:r>
                        <a:rPr lang="en-IN" sz="1800" b="0" i="0" kern="1200" dirty="0">
                          <a:solidFill>
                            <a:schemeClr val="dk1"/>
                          </a:solidFill>
                          <a:effectLst/>
                          <a:latin typeface="+mn-lt"/>
                          <a:ea typeface="+mn-ea"/>
                          <a:cs typeface="+mn-cs"/>
                        </a:rPr>
                        <a:t> a=2,b=7,c=10;</a:t>
                      </a:r>
                    </a:p>
                    <a:p>
                      <a:r>
                        <a:rPr lang="en-IN" sz="1800" b="0" i="0" kern="1200" dirty="0">
                          <a:solidFill>
                            <a:schemeClr val="dk1"/>
                          </a:solidFill>
                          <a:effectLst/>
                          <a:latin typeface="+mn-lt"/>
                          <a:ea typeface="+mn-ea"/>
                          <a:cs typeface="+mn-cs"/>
                        </a:rPr>
                        <a:t>c=a==b;</a:t>
                      </a:r>
                    </a:p>
                  </a:txBody>
                  <a:tcPr marL="137169" marR="137169"/>
                </a:tc>
                <a:extLst>
                  <a:ext uri="{0D108BD9-81ED-4DB2-BD59-A6C34878D82A}">
                    <a16:rowId xmlns:a16="http://schemas.microsoft.com/office/drawing/2014/main" val="10002"/>
                  </a:ext>
                </a:extLst>
              </a:tr>
              <a:tr h="370840">
                <a:tc>
                  <a:txBody>
                    <a:bodyPr/>
                    <a:lstStyle/>
                    <a:p>
                      <a:r>
                        <a:rPr lang="en-US" sz="1800" dirty="0"/>
                        <a:t>3.</a:t>
                      </a:r>
                      <a:endParaRPr lang="en-IN" sz="1800" dirty="0"/>
                    </a:p>
                  </a:txBody>
                  <a:tcPr marL="137169" marR="137169"/>
                </a:tc>
                <a:tc>
                  <a:txBody>
                    <a:bodyPr/>
                    <a:lstStyle/>
                    <a:p>
                      <a:r>
                        <a:rPr lang="en-IN" sz="1800" b="0" i="0" kern="1200" dirty="0" err="1">
                          <a:solidFill>
                            <a:schemeClr val="dk1"/>
                          </a:solidFill>
                          <a:effectLst/>
                          <a:latin typeface="+mn-lt"/>
                          <a:ea typeface="+mn-ea"/>
                          <a:cs typeface="+mn-cs"/>
                        </a:rPr>
                        <a:t>int</a:t>
                      </a:r>
                      <a:r>
                        <a:rPr lang="en-IN" sz="1800" b="0" i="0" kern="1200" dirty="0">
                          <a:solidFill>
                            <a:schemeClr val="dk1"/>
                          </a:solidFill>
                          <a:effectLst/>
                          <a:latin typeface="+mn-lt"/>
                          <a:ea typeface="+mn-ea"/>
                          <a:cs typeface="+mn-cs"/>
                        </a:rPr>
                        <a:t> a=2,b=7,c=10;</a:t>
                      </a:r>
                    </a:p>
                    <a:p>
                      <a:r>
                        <a:rPr lang="en-IN" sz="1800" b="0" i="0" kern="1200" dirty="0">
                          <a:solidFill>
                            <a:schemeClr val="dk1"/>
                          </a:solidFill>
                          <a:effectLst/>
                          <a:latin typeface="+mn-lt"/>
                          <a:ea typeface="+mn-ea"/>
                          <a:cs typeface="+mn-cs"/>
                        </a:rPr>
                        <a:t>c=a!=b;</a:t>
                      </a:r>
                    </a:p>
                  </a:txBody>
                  <a:tcPr marL="137169" marR="137169"/>
                </a:tc>
                <a:extLst>
                  <a:ext uri="{0D108BD9-81ED-4DB2-BD59-A6C34878D82A}">
                    <a16:rowId xmlns:a16="http://schemas.microsoft.com/office/drawing/2014/main" val="10003"/>
                  </a:ext>
                </a:extLst>
              </a:tr>
              <a:tr h="370840">
                <a:tc>
                  <a:txBody>
                    <a:bodyPr/>
                    <a:lstStyle/>
                    <a:p>
                      <a:r>
                        <a:rPr lang="en-US" sz="1800" dirty="0"/>
                        <a:t>4.</a:t>
                      </a:r>
                      <a:endParaRPr lang="en-IN" sz="1800" dirty="0"/>
                    </a:p>
                  </a:txBody>
                  <a:tcPr marL="137169" marR="13716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a:t>int</a:t>
                      </a:r>
                      <a:r>
                        <a:rPr lang="en-IN" sz="1800" baseline="0" dirty="0"/>
                        <a:t> a=</a:t>
                      </a:r>
                      <a:r>
                        <a:rPr lang="en-IN" sz="1800" dirty="0"/>
                        <a:t>100 + 200 / 10 - 3 * 10</a:t>
                      </a:r>
                      <a:endParaRPr lang="en-IN" sz="1800" b="0" i="0" kern="1200" dirty="0">
                        <a:solidFill>
                          <a:schemeClr val="dk1"/>
                        </a:solidFill>
                        <a:effectLst/>
                        <a:latin typeface="+mn-lt"/>
                        <a:ea typeface="+mn-ea"/>
                        <a:cs typeface="+mn-cs"/>
                      </a:endParaRPr>
                    </a:p>
                  </a:txBody>
                  <a:tcPr marL="137169" marR="137169"/>
                </a:tc>
                <a:extLst>
                  <a:ext uri="{0D108BD9-81ED-4DB2-BD59-A6C34878D82A}">
                    <a16:rowId xmlns:a16="http://schemas.microsoft.com/office/drawing/2014/main" val="10004"/>
                  </a:ext>
                </a:extLst>
              </a:tr>
              <a:tr h="370840">
                <a:tc>
                  <a:txBody>
                    <a:bodyPr/>
                    <a:lstStyle/>
                    <a:p>
                      <a:r>
                        <a:rPr lang="en-US" sz="1800" dirty="0"/>
                        <a:t>5.</a:t>
                      </a:r>
                      <a:endParaRPr lang="en-IN" sz="1800" dirty="0"/>
                    </a:p>
                  </a:txBody>
                  <a:tcPr marL="137169" marR="137169"/>
                </a:tc>
                <a:tc>
                  <a:txBody>
                    <a:bodyPr/>
                    <a:lstStyle/>
                    <a:p>
                      <a:r>
                        <a:rPr lang="en-US" sz="1800" b="0" i="0" kern="1200" dirty="0" err="1">
                          <a:solidFill>
                            <a:schemeClr val="dk1"/>
                          </a:solidFill>
                          <a:effectLst/>
                          <a:latin typeface="+mn-lt"/>
                          <a:ea typeface="+mn-ea"/>
                          <a:cs typeface="+mn-cs"/>
                        </a:rPr>
                        <a:t>int</a:t>
                      </a:r>
                      <a:r>
                        <a:rPr lang="en-US" sz="1800" b="0" i="0" kern="1200" dirty="0">
                          <a:solidFill>
                            <a:schemeClr val="dk1"/>
                          </a:solidFill>
                          <a:effectLst/>
                          <a:latin typeface="+mn-lt"/>
                          <a:ea typeface="+mn-ea"/>
                          <a:cs typeface="+mn-cs"/>
                        </a:rPr>
                        <a:t> a = 2, b = 6, c = 12, d;</a:t>
                      </a:r>
                    </a:p>
                    <a:p>
                      <a:r>
                        <a:rPr lang="en-US" sz="1800" b="0" i="0" kern="1200" dirty="0">
                          <a:solidFill>
                            <a:schemeClr val="dk1"/>
                          </a:solidFill>
                          <a:effectLst/>
                          <a:latin typeface="+mn-lt"/>
                          <a:ea typeface="+mn-ea"/>
                          <a:cs typeface="+mn-cs"/>
                        </a:rPr>
                        <a:t>d = a * b + c / b;</a:t>
                      </a:r>
                    </a:p>
                    <a:p>
                      <a:r>
                        <a:rPr lang="en-US" sz="1800" b="0" i="0" kern="1200" dirty="0" err="1">
                          <a:solidFill>
                            <a:schemeClr val="dk1"/>
                          </a:solidFill>
                          <a:effectLst/>
                          <a:latin typeface="+mn-lt"/>
                          <a:ea typeface="+mn-ea"/>
                          <a:cs typeface="+mn-cs"/>
                        </a:rPr>
                        <a:t>System.out.println</a:t>
                      </a:r>
                      <a:r>
                        <a:rPr lang="en-US" sz="1800" b="0" i="0" kern="1200" dirty="0">
                          <a:solidFill>
                            <a:schemeClr val="dk1"/>
                          </a:solidFill>
                          <a:effectLst/>
                          <a:latin typeface="+mn-lt"/>
                          <a:ea typeface="+mn-ea"/>
                          <a:cs typeface="+mn-cs"/>
                        </a:rPr>
                        <a:t>("The value of d ="+d);</a:t>
                      </a:r>
                      <a:endParaRPr lang="en-IN" sz="1800" b="0" i="0" kern="1200" dirty="0">
                        <a:solidFill>
                          <a:schemeClr val="dk1"/>
                        </a:solidFill>
                        <a:effectLst/>
                        <a:latin typeface="+mn-lt"/>
                        <a:ea typeface="+mn-ea"/>
                        <a:cs typeface="+mn-cs"/>
                      </a:endParaRPr>
                    </a:p>
                  </a:txBody>
                  <a:tcPr marL="137169" marR="137169"/>
                </a:tc>
                <a:extLst>
                  <a:ext uri="{0D108BD9-81ED-4DB2-BD59-A6C34878D82A}">
                    <a16:rowId xmlns:a16="http://schemas.microsoft.com/office/drawing/2014/main" val="10005"/>
                  </a:ext>
                </a:extLst>
              </a:tr>
            </a:tbl>
          </a:graphicData>
        </a:graphic>
      </p:graphicFrame>
      <p:graphicFrame>
        <p:nvGraphicFramePr>
          <p:cNvPr id="3" name="Table 2"/>
          <p:cNvGraphicFramePr>
            <a:graphicFrameLocks noGrp="1"/>
          </p:cNvGraphicFramePr>
          <p:nvPr/>
        </p:nvGraphicFramePr>
        <p:xfrm>
          <a:off x="8110538" y="868362"/>
          <a:ext cx="3076575" cy="3576320"/>
        </p:xfrm>
        <a:graphic>
          <a:graphicData uri="http://schemas.openxmlformats.org/drawingml/2006/table">
            <a:tbl>
              <a:tblPr firstRow="1" bandRow="1">
                <a:tableStyleId>{5C22544A-7EE6-4342-B048-85BDC9FD1C3A}</a:tableStyleId>
              </a:tblPr>
              <a:tblGrid>
                <a:gridCol w="3076575">
                  <a:extLst>
                    <a:ext uri="{9D8B030D-6E8A-4147-A177-3AD203B41FA5}">
                      <a16:colId xmlns:a16="http://schemas.microsoft.com/office/drawing/2014/main" val="20000"/>
                    </a:ext>
                  </a:extLst>
                </a:gridCol>
              </a:tblGrid>
              <a:tr h="370840">
                <a:tc>
                  <a:txBody>
                    <a:bodyPr/>
                    <a:lstStyle/>
                    <a:p>
                      <a:pPr algn="ctr"/>
                      <a:r>
                        <a:rPr lang="en-US" dirty="0"/>
                        <a:t>Answer</a:t>
                      </a:r>
                      <a:endParaRPr lang="en-IN" dirty="0"/>
                    </a:p>
                  </a:txBody>
                  <a:tcPr/>
                </a:tc>
                <a:extLst>
                  <a:ext uri="{0D108BD9-81ED-4DB2-BD59-A6C34878D82A}">
                    <a16:rowId xmlns:a16="http://schemas.microsoft.com/office/drawing/2014/main" val="10000"/>
                  </a:ext>
                </a:extLst>
              </a:tr>
              <a:tr h="370840">
                <a:tc>
                  <a:txBody>
                    <a:bodyPr/>
                    <a:lstStyle/>
                    <a:p>
                      <a:pPr algn="ctr"/>
                      <a:r>
                        <a:rPr lang="en-IN" dirty="0"/>
                        <a:t> 4</a:t>
                      </a:r>
                    </a:p>
                    <a:p>
                      <a:pPr algn="ctr"/>
                      <a:endParaRPr lang="en-IN" dirty="0"/>
                    </a:p>
                  </a:txBody>
                  <a:tcPr/>
                </a:tc>
                <a:extLst>
                  <a:ext uri="{0D108BD9-81ED-4DB2-BD59-A6C34878D82A}">
                    <a16:rowId xmlns:a16="http://schemas.microsoft.com/office/drawing/2014/main" val="10001"/>
                  </a:ext>
                </a:extLst>
              </a:tr>
              <a:tr h="370840">
                <a:tc>
                  <a:txBody>
                    <a:bodyPr/>
                    <a:lstStyle/>
                    <a:p>
                      <a:pPr algn="ctr"/>
                      <a:r>
                        <a:rPr lang="en-IN" sz="1800" b="0" i="0" kern="1200" dirty="0">
                          <a:solidFill>
                            <a:schemeClr val="dk1"/>
                          </a:solidFill>
                          <a:effectLst/>
                          <a:latin typeface="+mn-lt"/>
                          <a:ea typeface="+mn-ea"/>
                          <a:cs typeface="+mn-cs"/>
                        </a:rPr>
                        <a:t>0</a:t>
                      </a:r>
                    </a:p>
                    <a:p>
                      <a:pPr algn="ct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sz="1800" b="0" i="0" kern="1200" dirty="0">
                          <a:solidFill>
                            <a:schemeClr val="dk1"/>
                          </a:solidFill>
                          <a:effectLst/>
                          <a:latin typeface="+mn-lt"/>
                          <a:ea typeface="+mn-ea"/>
                          <a:cs typeface="+mn-cs"/>
                        </a:rPr>
                        <a:t>1</a:t>
                      </a:r>
                    </a:p>
                    <a:p>
                      <a:pPr algn="ct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90</a:t>
                      </a: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r>
                        <a:rPr lang="en-US" sz="1800" b="0" i="0" kern="1200" dirty="0">
                          <a:solidFill>
                            <a:schemeClr val="dk1"/>
                          </a:solidFill>
                          <a:effectLst/>
                          <a:latin typeface="+mn-lt"/>
                          <a:ea typeface="+mn-ea"/>
                          <a:cs typeface="+mn-cs"/>
                        </a:rPr>
                        <a:t>14</a:t>
                      </a:r>
                    </a:p>
                    <a:p>
                      <a:pPr algn="ctr"/>
                      <a:endParaRPr lang="en-US" sz="1800" b="0" i="0" kern="1200" dirty="0">
                        <a:solidFill>
                          <a:schemeClr val="dk1"/>
                        </a:solidFill>
                        <a:effectLst/>
                        <a:latin typeface="+mn-lt"/>
                        <a:ea typeface="+mn-ea"/>
                        <a:cs typeface="+mn-cs"/>
                      </a:endParaRPr>
                    </a:p>
                    <a:p>
                      <a:pPr algn="ct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405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 Questions</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What is the </a:t>
            </a:r>
            <a:r>
              <a:rPr lang="en-US" b="1" dirty="0"/>
              <a:t>default value </a:t>
            </a:r>
            <a:r>
              <a:rPr lang="en-US" dirty="0"/>
              <a:t>of local variables in Java?</a:t>
            </a:r>
          </a:p>
          <a:p>
            <a:pPr marL="457200" indent="-457200">
              <a:buFont typeface="+mj-lt"/>
              <a:buAutoNum type="arabicPeriod"/>
            </a:pPr>
            <a:r>
              <a:rPr lang="en-US" dirty="0"/>
              <a:t>Can you compare a </a:t>
            </a:r>
            <a:r>
              <a:rPr lang="en-US" b="1" dirty="0"/>
              <a:t>boolean</a:t>
            </a:r>
            <a:r>
              <a:rPr lang="en-US" dirty="0"/>
              <a:t> with an </a:t>
            </a:r>
            <a:r>
              <a:rPr lang="en-US" b="1" dirty="0"/>
              <a:t>int</a:t>
            </a:r>
            <a:r>
              <a:rPr lang="en-US" dirty="0"/>
              <a:t> variable in Java?</a:t>
            </a:r>
          </a:p>
          <a:p>
            <a:pPr marL="457200" indent="-457200">
              <a:buFont typeface="+mj-lt"/>
              <a:buAutoNum type="arabicPeriod"/>
            </a:pPr>
            <a:r>
              <a:rPr lang="en-US" dirty="0"/>
              <a:t>Difference between </a:t>
            </a:r>
            <a:r>
              <a:rPr lang="en-US" b="1" dirty="0"/>
              <a:t>double</a:t>
            </a:r>
            <a:r>
              <a:rPr lang="en-US" dirty="0"/>
              <a:t> and </a:t>
            </a:r>
            <a:r>
              <a:rPr lang="en-US" b="1" dirty="0"/>
              <a:t>float</a:t>
            </a:r>
            <a:r>
              <a:rPr lang="en-US" dirty="0"/>
              <a:t> variables in Java.</a:t>
            </a:r>
          </a:p>
          <a:p>
            <a:pPr marL="457200" indent="-457200">
              <a:buFont typeface="+mj-lt"/>
              <a:buAutoNum type="arabicPeriod"/>
            </a:pPr>
            <a:r>
              <a:rPr lang="en-US" dirty="0"/>
              <a:t>Determine Output</a:t>
            </a:r>
          </a:p>
          <a:p>
            <a:pPr marL="457200" indent="-457200">
              <a:buFont typeface="+mj-lt"/>
              <a:buAutoNum type="arabicPeriod"/>
            </a:pPr>
            <a:endParaRPr lang="en-IN" dirty="0"/>
          </a:p>
        </p:txBody>
      </p:sp>
      <p:sp>
        <p:nvSpPr>
          <p:cNvPr id="4" name="Rectangle 2"/>
          <p:cNvSpPr>
            <a:spLocks noChangeArrowheads="1"/>
          </p:cNvSpPr>
          <p:nvPr/>
        </p:nvSpPr>
        <p:spPr bwMode="auto">
          <a:xfrm>
            <a:off x="771523" y="2704618"/>
            <a:ext cx="7415215"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dirty="0">
                <a:latin typeface="Consolas" panose="020B0609020204030204" pitchFamily="49" charset="0"/>
              </a:rPr>
              <a:t>class</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Main {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a:ln>
                  <a:noFill/>
                </a:ln>
                <a:solidFill>
                  <a:srgbClr val="006699"/>
                </a:solidFill>
                <a:effectLst/>
                <a:latin typeface="Consolas" panose="020B0609020204030204" pitchFamily="49" charset="0"/>
              </a:rPr>
              <a:t>public</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a:ln>
                  <a:noFill/>
                </a:ln>
                <a:solidFill>
                  <a:srgbClr val="006699"/>
                </a:solidFill>
                <a:effectLst/>
                <a:latin typeface="Consolas" panose="020B0609020204030204" pitchFamily="49" charset="0"/>
              </a:rPr>
              <a:t>static</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a:ln>
                  <a:noFill/>
                </a:ln>
                <a:solidFill>
                  <a:srgbClr val="006699"/>
                </a:solidFill>
                <a:effectLst/>
                <a:latin typeface="Consolas" panose="020B0609020204030204" pitchFamily="49" charset="0"/>
              </a:rPr>
              <a:t>void</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main(String </a:t>
            </a:r>
            <a:r>
              <a:rPr kumimoji="0" lang="en-US" sz="2000" b="0" i="0" u="none" strike="noStrike" cap="none" normalizeH="0" baseline="0" dirty="0" err="1">
                <a:ln>
                  <a:noFill/>
                </a:ln>
                <a:solidFill>
                  <a:srgbClr val="000000"/>
                </a:solidFill>
                <a:effectLst/>
                <a:latin typeface="Consolas" panose="020B0609020204030204" pitchFamily="49" charset="0"/>
              </a:rPr>
              <a:t>args</a:t>
            </a:r>
            <a:r>
              <a:rPr kumimoji="0" lang="en-US" sz="2000" b="0" i="0" u="none" strike="noStrike" cap="none" normalizeH="0" baseline="0" dirty="0">
                <a:ln>
                  <a:noFill/>
                </a:ln>
                <a:solidFill>
                  <a:srgbClr val="000000"/>
                </a:solidFill>
                <a:effectLst/>
                <a:latin typeface="Consolas" panose="020B0609020204030204" pitchFamily="49" charset="0"/>
              </a:rPr>
              <a:t>[]) {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err="1">
                <a:ln>
                  <a:noFill/>
                </a:ln>
                <a:solidFill>
                  <a:srgbClr val="808080"/>
                </a:solidFill>
                <a:effectLst/>
                <a:latin typeface="Consolas" panose="020B0609020204030204" pitchFamily="49" charset="0"/>
              </a:rPr>
              <a:t>int</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t;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err="1">
                <a:ln>
                  <a:noFill/>
                </a:ln>
                <a:solidFill>
                  <a:srgbClr val="000000"/>
                </a:solidFill>
                <a:effectLst/>
                <a:latin typeface="Consolas" panose="020B0609020204030204" pitchFamily="49" charset="0"/>
              </a:rPr>
              <a:t>System.out.println</a:t>
            </a:r>
            <a:r>
              <a:rPr kumimoji="0" lang="en-US" sz="2000" b="0" i="0" u="none" strike="noStrike" cap="none" normalizeH="0" baseline="0" dirty="0">
                <a:ln>
                  <a:noFill/>
                </a:ln>
                <a:solidFill>
                  <a:srgbClr val="000000"/>
                </a:solidFill>
                <a:effectLst/>
                <a:latin typeface="Consolas" panose="020B0609020204030204" pitchFamily="49" charset="0"/>
              </a:rPr>
              <a:t>(t);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onsolas" panose="020B0609020204030204" pitchFamily="49" charset="0"/>
              </a:rPr>
              <a:t>}</a:t>
            </a:r>
            <a:endParaRPr kumimoji="0" lang="en-US" sz="20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37612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Unit-1(Part-III)</a:t>
            </a:r>
            <a:br>
              <a:rPr lang="en-US" dirty="0"/>
            </a:br>
            <a:r>
              <a:rPr lang="en-IN" dirty="0"/>
              <a:t>Array and </a:t>
            </a:r>
            <a:br>
              <a:rPr lang="en-IN" dirty="0"/>
            </a:br>
            <a:r>
              <a:rPr lang="en-IN" dirty="0">
                <a:latin typeface="Roboto Condensed Light" panose="02000000000000000000" pitchFamily="2" charset="0"/>
                <a:ea typeface="Roboto Condensed Light" panose="02000000000000000000" pitchFamily="2" charset="0"/>
              </a:rPr>
              <a:t>Control Statements</a:t>
            </a: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IN"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2028300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1191446" y="2474209"/>
            <a:ext cx="10515600" cy="2852737"/>
          </a:xfrm>
        </p:spPr>
        <p:txBody>
          <a:bodyPr/>
          <a:lstStyle/>
          <a:p>
            <a:r>
              <a:rPr lang="en-US" dirty="0"/>
              <a:t>Unit-1</a:t>
            </a:r>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2246769"/>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if, else, nested if, if-else ladder</a:t>
            </a:r>
          </a:p>
          <a:p>
            <a:pPr indent="446088">
              <a:buFont typeface="Wingdings" pitchFamily="2" charset="2"/>
              <a:buChar char="ü"/>
            </a:pPr>
            <a:r>
              <a:rPr lang="en-US" sz="2000" dirty="0"/>
              <a:t>switch </a:t>
            </a:r>
          </a:p>
          <a:p>
            <a:pPr indent="446088">
              <a:buFont typeface="Wingdings" pitchFamily="2" charset="2"/>
              <a:buChar char="ü"/>
            </a:pPr>
            <a:r>
              <a:rPr lang="en-US" sz="2000" dirty="0"/>
              <a:t>Looping Statement: while, do-while, for, </a:t>
            </a:r>
            <a:r>
              <a:rPr lang="en-US" sz="2000" dirty="0" err="1"/>
              <a:t>foreach</a:t>
            </a:r>
            <a:r>
              <a:rPr lang="en-US" sz="2000" dirty="0"/>
              <a:t>,</a:t>
            </a:r>
          </a:p>
          <a:p>
            <a:pPr indent="446088">
              <a:buFont typeface="Wingdings" pitchFamily="2" charset="2"/>
              <a:buChar char="ü"/>
            </a:pPr>
            <a:r>
              <a:rPr lang="en-US" sz="2000" dirty="0"/>
              <a:t>break and continue statement</a:t>
            </a:r>
          </a:p>
          <a:p>
            <a:pPr indent="446088">
              <a:buFont typeface="Wingdings" pitchFamily="2" charset="2"/>
              <a:buChar char="ü"/>
            </a:pPr>
            <a:r>
              <a:rPr lang="en-IN" sz="2000" dirty="0"/>
              <a:t>Single and Multidimensional Array</a:t>
            </a:r>
            <a:endParaRPr lang="en-US" sz="2000" dirty="0"/>
          </a:p>
        </p:txBody>
      </p:sp>
    </p:spTree>
    <p:extLst>
      <p:ext uri="{BB962C8B-B14F-4D97-AF65-F5344CB8AC3E}">
        <p14:creationId xmlns:p14="http://schemas.microsoft.com/office/powerpoint/2010/main" val="4955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endParaRPr lang="en-IN" dirty="0"/>
          </a:p>
        </p:txBody>
      </p:sp>
      <p:sp>
        <p:nvSpPr>
          <p:cNvPr id="5" name="Text Placeholder 4"/>
          <p:cNvSpPr>
            <a:spLocks noGrp="1"/>
          </p:cNvSpPr>
          <p:nvPr>
            <p:ph type="body" idx="1"/>
          </p:nvPr>
        </p:nvSpPr>
        <p:spPr/>
        <p:txBody>
          <a:bodyPr/>
          <a:lstStyle/>
          <a:p>
            <a:r>
              <a:rPr lang="en-IN" dirty="0"/>
              <a:t>Welcome to the world of Programming</a:t>
            </a:r>
          </a:p>
        </p:txBody>
      </p:sp>
      <p:pic>
        <p:nvPicPr>
          <p:cNvPr id="1026" name="Picture 2" descr="Programmer Animation ~ 35+ images computer programming gifs, alex coding programming  gifs, programmer animated sticker set for telegra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54835" y="1590674"/>
            <a:ext cx="4121151" cy="309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573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ww.free-management-ebooks.com/news/wp-content/uploads/2015/01/decis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888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473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Making</a:t>
            </a:r>
          </a:p>
        </p:txBody>
      </p:sp>
      <p:sp>
        <p:nvSpPr>
          <p:cNvPr id="3" name="Content Placeholder 2"/>
          <p:cNvSpPr>
            <a:spLocks noGrp="1"/>
          </p:cNvSpPr>
          <p:nvPr>
            <p:ph idx="1"/>
          </p:nvPr>
        </p:nvSpPr>
        <p:spPr/>
        <p:txBody>
          <a:bodyPr/>
          <a:lstStyle/>
          <a:p>
            <a:r>
              <a:rPr lang="en-US" dirty="0"/>
              <a:t>Compiler executes program statements </a:t>
            </a:r>
            <a:r>
              <a:rPr lang="en-US" dirty="0">
                <a:solidFill>
                  <a:srgbClr val="002060"/>
                </a:solidFill>
              </a:rPr>
              <a:t>sequentially</a:t>
            </a:r>
            <a:r>
              <a:rPr lang="en-US" dirty="0"/>
              <a:t>.</a:t>
            </a:r>
          </a:p>
          <a:p>
            <a:r>
              <a:rPr lang="en-US" dirty="0"/>
              <a:t>Decision making statements are used to control the </a:t>
            </a:r>
            <a:r>
              <a:rPr lang="en-US" dirty="0">
                <a:solidFill>
                  <a:srgbClr val="002060"/>
                </a:solidFill>
              </a:rPr>
              <a:t>flow of program</a:t>
            </a:r>
            <a:r>
              <a:rPr lang="en-US" dirty="0"/>
              <a:t> execution.</a:t>
            </a:r>
          </a:p>
          <a:p>
            <a:r>
              <a:rPr lang="en-US" dirty="0"/>
              <a:t>It allows us to control whether a set of program statement should be executed or not.</a:t>
            </a:r>
          </a:p>
          <a:p>
            <a:r>
              <a:rPr lang="en-US" dirty="0"/>
              <a:t>It </a:t>
            </a:r>
            <a:r>
              <a:rPr lang="en-US" dirty="0">
                <a:solidFill>
                  <a:srgbClr val="002060"/>
                </a:solidFill>
              </a:rPr>
              <a:t>evaluates</a:t>
            </a:r>
            <a:r>
              <a:rPr lang="en-US" dirty="0"/>
              <a:t> condition or logical expression first and based on its </a:t>
            </a:r>
            <a:r>
              <a:rPr lang="en-US" dirty="0">
                <a:solidFill>
                  <a:srgbClr val="002060"/>
                </a:solidFill>
              </a:rPr>
              <a:t>result</a:t>
            </a:r>
            <a:r>
              <a:rPr lang="en-US" dirty="0"/>
              <a:t> (</a:t>
            </a:r>
            <a:r>
              <a:rPr lang="en-US" dirty="0">
                <a:solidFill>
                  <a:srgbClr val="00B050"/>
                </a:solidFill>
              </a:rPr>
              <a:t>true</a:t>
            </a:r>
            <a:r>
              <a:rPr lang="en-US" dirty="0"/>
              <a:t> or </a:t>
            </a:r>
            <a:r>
              <a:rPr lang="en-US" dirty="0">
                <a:solidFill>
                  <a:srgbClr val="FF0000"/>
                </a:solidFill>
              </a:rPr>
              <a:t>false</a:t>
            </a:r>
            <a:r>
              <a:rPr lang="en-US" dirty="0"/>
              <a:t>), the control is transferred to the particular statement.</a:t>
            </a:r>
          </a:p>
          <a:p>
            <a:r>
              <a:rPr lang="en-US" dirty="0"/>
              <a:t>If result is </a:t>
            </a:r>
            <a:r>
              <a:rPr lang="en-US" dirty="0">
                <a:solidFill>
                  <a:srgbClr val="002060"/>
                </a:solidFill>
              </a:rPr>
              <a:t>true</a:t>
            </a:r>
            <a:r>
              <a:rPr lang="en-US" dirty="0"/>
              <a:t> then it takes one path </a:t>
            </a:r>
            <a:r>
              <a:rPr lang="en-US" dirty="0">
                <a:solidFill>
                  <a:srgbClr val="002060"/>
                </a:solidFill>
              </a:rPr>
              <a:t>else</a:t>
            </a:r>
            <a:r>
              <a:rPr lang="en-US" dirty="0"/>
              <a:t> it takes another path.</a:t>
            </a:r>
          </a:p>
        </p:txBody>
      </p:sp>
      <p:grpSp>
        <p:nvGrpSpPr>
          <p:cNvPr id="4" name="Group 3"/>
          <p:cNvGrpSpPr/>
          <p:nvPr/>
        </p:nvGrpSpPr>
        <p:grpSpPr>
          <a:xfrm>
            <a:off x="3594361" y="3617912"/>
            <a:ext cx="4165339" cy="2745731"/>
            <a:chOff x="4319335" y="3206839"/>
            <a:chExt cx="4735765" cy="3121747"/>
          </a:xfrm>
        </p:grpSpPr>
        <p:cxnSp>
          <p:nvCxnSpPr>
            <p:cNvPr id="5" name="Straight Arrow Connector 4"/>
            <p:cNvCxnSpPr>
              <a:endCxn id="6" idx="0"/>
            </p:cNvCxnSpPr>
            <p:nvPr/>
          </p:nvCxnSpPr>
          <p:spPr>
            <a:xfrm>
              <a:off x="6719043" y="3206839"/>
              <a:ext cx="4" cy="542613"/>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lowchart: Decision 5"/>
            <p:cNvSpPr/>
            <p:nvPr/>
          </p:nvSpPr>
          <p:spPr>
            <a:xfrm>
              <a:off x="5257798" y="3749452"/>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condition</a:t>
              </a:r>
            </a:p>
          </p:txBody>
        </p:sp>
        <p:cxnSp>
          <p:nvCxnSpPr>
            <p:cNvPr id="7" name="Elbow Connector 6"/>
            <p:cNvCxnSpPr>
              <a:stCxn id="6" idx="3"/>
              <a:endCxn id="10" idx="0"/>
            </p:cNvCxnSpPr>
            <p:nvPr/>
          </p:nvCxnSpPr>
          <p:spPr>
            <a:xfrm>
              <a:off x="8180295" y="4160932"/>
              <a:ext cx="159402" cy="73483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540647" y="3704030"/>
              <a:ext cx="727553" cy="454903"/>
            </a:xfrm>
            <a:prstGeom prst="rect">
              <a:avLst/>
            </a:prstGeom>
            <a:noFill/>
          </p:spPr>
          <p:txBody>
            <a:bodyPr wrap="none" rtlCol="0">
              <a:spAutoFit/>
            </a:bodyPr>
            <a:lstStyle/>
            <a:p>
              <a:r>
                <a:rPr lang="en-US" sz="2000" dirty="0"/>
                <a:t>True</a:t>
              </a:r>
            </a:p>
          </p:txBody>
        </p:sp>
        <p:sp>
          <p:nvSpPr>
            <p:cNvPr id="9" name="TextBox 8"/>
            <p:cNvSpPr txBox="1"/>
            <p:nvPr/>
          </p:nvSpPr>
          <p:spPr>
            <a:xfrm>
              <a:off x="8206100" y="3712647"/>
              <a:ext cx="827792" cy="454903"/>
            </a:xfrm>
            <a:prstGeom prst="rect">
              <a:avLst/>
            </a:prstGeom>
            <a:noFill/>
          </p:spPr>
          <p:txBody>
            <a:bodyPr wrap="none" rtlCol="0">
              <a:spAutoFit/>
            </a:bodyPr>
            <a:lstStyle/>
            <a:p>
              <a:r>
                <a:rPr lang="en-US" sz="2000" dirty="0"/>
                <a:t>False</a:t>
              </a:r>
            </a:p>
          </p:txBody>
        </p:sp>
        <p:sp>
          <p:nvSpPr>
            <p:cNvPr id="10" name="Flowchart: Process 9"/>
            <p:cNvSpPr/>
            <p:nvPr/>
          </p:nvSpPr>
          <p:spPr>
            <a:xfrm>
              <a:off x="7624293" y="4895770"/>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1" name="Elbow Connector 10"/>
            <p:cNvCxnSpPr>
              <a:stCxn id="10" idx="2"/>
              <a:endCxn id="15" idx="3"/>
            </p:cNvCxnSpPr>
            <p:nvPr/>
          </p:nvCxnSpPr>
          <p:spPr>
            <a:xfrm rot="5400000">
              <a:off x="7630150" y="5312715"/>
              <a:ext cx="513844" cy="905250"/>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Flowchart: Process 11"/>
            <p:cNvSpPr/>
            <p:nvPr/>
          </p:nvSpPr>
          <p:spPr>
            <a:xfrm>
              <a:off x="4319335" y="4895769"/>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3" name="Elbow Connector 12"/>
            <p:cNvCxnSpPr>
              <a:stCxn id="6" idx="1"/>
              <a:endCxn id="12" idx="0"/>
            </p:cNvCxnSpPr>
            <p:nvPr/>
          </p:nvCxnSpPr>
          <p:spPr>
            <a:xfrm rot="10800000" flipV="1">
              <a:off x="5034740" y="4160931"/>
              <a:ext cx="223059" cy="734837"/>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2" idx="2"/>
              <a:endCxn id="15" idx="1"/>
            </p:cNvCxnSpPr>
            <p:nvPr/>
          </p:nvCxnSpPr>
          <p:spPr>
            <a:xfrm rot="16200000" flipH="1">
              <a:off x="5262267" y="5280888"/>
              <a:ext cx="513845" cy="968901"/>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Flowchart: Process 14"/>
            <p:cNvSpPr/>
            <p:nvPr/>
          </p:nvSpPr>
          <p:spPr>
            <a:xfrm>
              <a:off x="6003640" y="5715938"/>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Tree>
    <p:extLst>
      <p:ext uri="{BB962C8B-B14F-4D97-AF65-F5344CB8AC3E}">
        <p14:creationId xmlns:p14="http://schemas.microsoft.com/office/powerpoint/2010/main" val="123371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Making Statements</a:t>
            </a:r>
          </a:p>
        </p:txBody>
      </p:sp>
      <p:sp>
        <p:nvSpPr>
          <p:cNvPr id="3" name="Content Placeholder 2"/>
          <p:cNvSpPr>
            <a:spLocks noGrp="1"/>
          </p:cNvSpPr>
          <p:nvPr>
            <p:ph idx="1"/>
          </p:nvPr>
        </p:nvSpPr>
        <p:spPr/>
        <p:txBody>
          <a:bodyPr/>
          <a:lstStyle/>
          <a:p>
            <a:r>
              <a:rPr lang="en-US" dirty="0"/>
              <a:t>Commonly used decision making statements are</a:t>
            </a:r>
          </a:p>
          <a:p>
            <a:pPr lvl="1"/>
            <a:r>
              <a:rPr lang="en-US" dirty="0"/>
              <a:t>One way Decision: </a:t>
            </a:r>
            <a:r>
              <a:rPr lang="en-US" b="1" dirty="0">
                <a:latin typeface="Courier New" panose="02070309020205020404" pitchFamily="49" charset="0"/>
                <a:cs typeface="Courier New" panose="02070309020205020404" pitchFamily="49" charset="0"/>
              </a:rPr>
              <a:t>	if 		</a:t>
            </a:r>
            <a:r>
              <a:rPr lang="en-US" dirty="0">
                <a:solidFill>
                  <a:schemeClr val="tx1">
                    <a:lumMod val="65000"/>
                    <a:lumOff val="35000"/>
                  </a:schemeClr>
                </a:solidFill>
              </a:rPr>
              <a:t>(Also known as simple if)</a:t>
            </a:r>
          </a:p>
          <a:p>
            <a:pPr lvl="1"/>
            <a:r>
              <a:rPr lang="en-US" dirty="0"/>
              <a:t>Two way Decision:</a:t>
            </a:r>
            <a:r>
              <a:rPr lang="en-US" b="1" dirty="0">
                <a:latin typeface="Courier New" panose="02070309020205020404" pitchFamily="49" charset="0"/>
                <a:cs typeface="Courier New" panose="02070309020205020404" pitchFamily="49" charset="0"/>
              </a:rPr>
              <a:t>	if…else</a:t>
            </a:r>
          </a:p>
          <a:p>
            <a:pPr lvl="1"/>
            <a:r>
              <a:rPr lang="en-US" dirty="0"/>
              <a:t>Multi way Decision:</a:t>
            </a:r>
            <a:r>
              <a:rPr lang="en-US" b="1" dirty="0">
                <a:latin typeface="Courier New" panose="02070309020205020404" pitchFamily="49" charset="0"/>
                <a:cs typeface="Courier New" panose="02070309020205020404" pitchFamily="49" charset="0"/>
              </a:rPr>
              <a:t>	if…else</a:t>
            </a:r>
            <a:r>
              <a:rPr lang="en-US" dirty="0"/>
              <a:t> </a:t>
            </a:r>
            <a:r>
              <a:rPr lang="en-US" b="1" dirty="0">
                <a:latin typeface="Courier New" panose="02070309020205020404" pitchFamily="49" charset="0"/>
                <a:cs typeface="Courier New" panose="02070309020205020404" pitchFamily="49" charset="0"/>
              </a:rPr>
              <a:t>if…else</a:t>
            </a:r>
            <a:r>
              <a:rPr lang="en-US" dirty="0"/>
              <a:t> </a:t>
            </a:r>
            <a:r>
              <a:rPr lang="en-US" b="1" dirty="0">
                <a:latin typeface="Courier New" panose="02070309020205020404" pitchFamily="49" charset="0"/>
                <a:cs typeface="Courier New" panose="02070309020205020404" pitchFamily="49" charset="0"/>
              </a:rPr>
              <a:t>if…else</a:t>
            </a:r>
          </a:p>
          <a:p>
            <a:pPr lvl="1"/>
            <a:r>
              <a:rPr lang="en-US" dirty="0"/>
              <a:t>Decision within Decision:	</a:t>
            </a:r>
            <a:r>
              <a:rPr lang="en-US" b="1" dirty="0">
                <a:latin typeface="Courier New" panose="02070309020205020404" pitchFamily="49" charset="0"/>
                <a:cs typeface="Courier New" panose="02070309020205020404" pitchFamily="49" charset="0"/>
              </a:rPr>
              <a:t>nested if</a:t>
            </a:r>
          </a:p>
          <a:p>
            <a:pPr lvl="1"/>
            <a:r>
              <a:rPr lang="en-US" dirty="0"/>
              <a:t>Two way Decision:</a:t>
            </a:r>
            <a:r>
              <a:rPr lang="en-US" b="1" dirty="0">
                <a:latin typeface="Courier New" panose="02070309020205020404" pitchFamily="49" charset="0"/>
                <a:cs typeface="Courier New" panose="02070309020205020404" pitchFamily="49" charset="0"/>
              </a:rPr>
              <a:t>	?: (Conditional Operator)</a:t>
            </a:r>
          </a:p>
          <a:p>
            <a:pPr lvl="1"/>
            <a:r>
              <a:rPr lang="en-US" dirty="0"/>
              <a:t>n-way Decision:</a:t>
            </a:r>
            <a:r>
              <a:rPr lang="en-US" b="1" dirty="0">
                <a:latin typeface="Courier New" panose="02070309020205020404" pitchFamily="49" charset="0"/>
                <a:cs typeface="Courier New" panose="02070309020205020404" pitchFamily="49" charset="0"/>
              </a:rPr>
              <a:t>		switch…case</a:t>
            </a:r>
          </a:p>
          <a:p>
            <a:endParaRPr lang="en-US" dirty="0"/>
          </a:p>
          <a:p>
            <a:endParaRPr lang="en-US" dirty="0"/>
          </a:p>
          <a:p>
            <a:endParaRPr lang="en-US" dirty="0"/>
          </a:p>
        </p:txBody>
      </p:sp>
    </p:spTree>
    <p:extLst>
      <p:ext uri="{BB962C8B-B14F-4D97-AF65-F5344CB8AC3E}">
        <p14:creationId xmlns:p14="http://schemas.microsoft.com/office/powerpoint/2010/main" val="173586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if</a:t>
            </a:r>
            <a:endParaRPr lang="en-IN" dirty="0"/>
          </a:p>
        </p:txBody>
      </p:sp>
      <p:sp>
        <p:nvSpPr>
          <p:cNvPr id="5" name="Text Placeholder 4"/>
          <p:cNvSpPr>
            <a:spLocks noGrp="1"/>
          </p:cNvSpPr>
          <p:nvPr>
            <p:ph type="body" idx="1"/>
          </p:nvPr>
        </p:nvSpPr>
        <p:spPr/>
        <p:txBody>
          <a:bodyPr/>
          <a:lstStyle/>
          <a:p>
            <a:r>
              <a:rPr lang="en-US" dirty="0"/>
              <a:t>One way Decision</a:t>
            </a:r>
            <a:endParaRPr lang="en-IN" dirty="0"/>
          </a:p>
        </p:txBody>
      </p:sp>
    </p:spTree>
    <p:extLst>
      <p:ext uri="{BB962C8B-B14F-4D97-AF65-F5344CB8AC3E}">
        <p14:creationId xmlns:p14="http://schemas.microsoft.com/office/powerpoint/2010/main" val="7247327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a:t>
            </a:r>
          </a:p>
        </p:txBody>
      </p:sp>
      <p:sp>
        <p:nvSpPr>
          <p:cNvPr id="3" name="Content Placeholder 2"/>
          <p:cNvSpPr>
            <a:spLocks noGrp="1"/>
          </p:cNvSpPr>
          <p:nvPr>
            <p:ph idx="1"/>
          </p:nvPr>
        </p:nvSpPr>
        <p:spPr>
          <a:xfrm>
            <a:off x="131180" y="863444"/>
            <a:ext cx="11929641" cy="2756091"/>
          </a:xfrm>
        </p:spPr>
        <p:txBody>
          <a:bodyPr/>
          <a:lstStyle/>
          <a:p>
            <a:r>
              <a:rPr lang="en-US" b="1" dirty="0"/>
              <a:t>if</a:t>
            </a:r>
            <a:r>
              <a:rPr lang="en-US" dirty="0"/>
              <a:t> statement is the most simple decision-making statement also known as </a:t>
            </a:r>
            <a:r>
              <a:rPr lang="en-US" b="1" dirty="0">
                <a:solidFill>
                  <a:srgbClr val="002060"/>
                </a:solidFill>
              </a:rPr>
              <a:t>simple if</a:t>
            </a:r>
            <a:r>
              <a:rPr lang="en-US" dirty="0"/>
              <a:t>.</a:t>
            </a:r>
          </a:p>
          <a:p>
            <a:r>
              <a:rPr lang="en-US" dirty="0"/>
              <a:t>An </a:t>
            </a:r>
            <a:r>
              <a:rPr lang="en-US" b="1" dirty="0"/>
              <a:t>if</a:t>
            </a:r>
            <a:r>
              <a:rPr lang="en-US" dirty="0"/>
              <a:t> statement consists of a </a:t>
            </a:r>
            <a:r>
              <a:rPr lang="en-US" dirty="0" err="1">
                <a:solidFill>
                  <a:srgbClr val="002060"/>
                </a:solidFill>
              </a:rPr>
              <a:t>boolean</a:t>
            </a:r>
            <a:r>
              <a:rPr lang="en-US" dirty="0">
                <a:solidFill>
                  <a:srgbClr val="002060"/>
                </a:solidFill>
              </a:rPr>
              <a:t> </a:t>
            </a:r>
            <a:r>
              <a:rPr lang="en-US" dirty="0"/>
              <a:t>expression followed by one or more statements.</a:t>
            </a:r>
          </a:p>
          <a:p>
            <a:r>
              <a:rPr lang="en-US" b="1" dirty="0"/>
              <a:t>If</a:t>
            </a:r>
            <a:r>
              <a:rPr lang="en-US" dirty="0"/>
              <a:t> the expression is </a:t>
            </a:r>
            <a:r>
              <a:rPr lang="en-US" dirty="0">
                <a:solidFill>
                  <a:srgbClr val="00B050"/>
                </a:solidFill>
              </a:rPr>
              <a:t>true</a:t>
            </a:r>
            <a:r>
              <a:rPr lang="en-US" dirty="0"/>
              <a:t>, then 'statement-inside' will be executed, otherwise '</a:t>
            </a:r>
            <a:r>
              <a:rPr lang="en-US" dirty="0">
                <a:solidFill>
                  <a:srgbClr val="002060"/>
                </a:solidFill>
              </a:rPr>
              <a:t>statement-inside</a:t>
            </a:r>
            <a:r>
              <a:rPr lang="en-US" dirty="0"/>
              <a:t>' is skipped and only '</a:t>
            </a:r>
            <a:r>
              <a:rPr lang="en-US" dirty="0">
                <a:solidFill>
                  <a:srgbClr val="002060"/>
                </a:solidFill>
              </a:rPr>
              <a:t>statement-outside</a:t>
            </a:r>
            <a:r>
              <a:rPr lang="en-US" dirty="0"/>
              <a:t>' will be executed.</a:t>
            </a:r>
          </a:p>
          <a:p>
            <a:r>
              <a:rPr lang="en-US" dirty="0"/>
              <a:t>It is used to decide whether a block of statements will be executed or not </a:t>
            </a:r>
            <a:r>
              <a:rPr lang="en-US" dirty="0" err="1"/>
              <a:t>i.e</a:t>
            </a:r>
            <a:r>
              <a:rPr lang="en-US" dirty="0"/>
              <a:t> if a certain condition is </a:t>
            </a:r>
            <a:r>
              <a:rPr lang="en-US" dirty="0">
                <a:solidFill>
                  <a:srgbClr val="002060"/>
                </a:solidFill>
              </a:rPr>
              <a:t>true</a:t>
            </a:r>
            <a:r>
              <a:rPr lang="en-US" dirty="0"/>
              <a:t> then a block of statement is executed otherwise not.</a:t>
            </a:r>
          </a:p>
          <a:p>
            <a:endParaRPr lang="en-US" dirty="0"/>
          </a:p>
        </p:txBody>
      </p:sp>
      <p:sp>
        <p:nvSpPr>
          <p:cNvPr id="7" name="Rectangle 6"/>
          <p:cNvSpPr/>
          <p:nvPr/>
        </p:nvSpPr>
        <p:spPr>
          <a:xfrm>
            <a:off x="4841785" y="3928764"/>
            <a:ext cx="6680200" cy="16383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if(condition) </a:t>
            </a:r>
          </a:p>
          <a:p>
            <a:r>
              <a:rPr lang="en-US" sz="2400" dirty="0">
                <a:solidFill>
                  <a:schemeClr val="tx1"/>
                </a:solidFill>
              </a:rPr>
              <a:t>{</a:t>
            </a:r>
          </a:p>
          <a:p>
            <a:r>
              <a:rPr lang="en-US" sz="2400" dirty="0">
                <a:solidFill>
                  <a:schemeClr val="tx1"/>
                </a:solidFill>
              </a:rPr>
              <a:t>	// Statements to execute if condition is true</a:t>
            </a:r>
          </a:p>
          <a:p>
            <a:r>
              <a:rPr lang="en-US" sz="2400" dirty="0">
                <a:solidFill>
                  <a:schemeClr val="tx1"/>
                </a:solidFill>
              </a:rPr>
              <a:t>}</a:t>
            </a:r>
          </a:p>
        </p:txBody>
      </p:sp>
      <p:grpSp>
        <p:nvGrpSpPr>
          <p:cNvPr id="18" name="Group 17"/>
          <p:cNvGrpSpPr/>
          <p:nvPr/>
        </p:nvGrpSpPr>
        <p:grpSpPr>
          <a:xfrm>
            <a:off x="317497" y="3341195"/>
            <a:ext cx="2824477" cy="1376492"/>
            <a:chOff x="317497" y="3341195"/>
            <a:chExt cx="2824477" cy="1376492"/>
          </a:xfrm>
        </p:grpSpPr>
        <p:cxnSp>
          <p:nvCxnSpPr>
            <p:cNvPr id="10" name="Straight Arrow Connector 9"/>
            <p:cNvCxnSpPr>
              <a:endCxn id="11" idx="0"/>
            </p:cNvCxnSpPr>
            <p:nvPr/>
          </p:nvCxnSpPr>
          <p:spPr>
            <a:xfrm>
              <a:off x="1729733" y="3341195"/>
              <a:ext cx="3" cy="655071"/>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Flowchart: Decision 10"/>
            <p:cNvSpPr/>
            <p:nvPr/>
          </p:nvSpPr>
          <p:spPr>
            <a:xfrm>
              <a:off x="317497" y="3996266"/>
              <a:ext cx="2824477" cy="721421"/>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condition</a:t>
              </a:r>
            </a:p>
          </p:txBody>
        </p:sp>
      </p:grpSp>
      <p:grpSp>
        <p:nvGrpSpPr>
          <p:cNvPr id="19" name="Group 18"/>
          <p:cNvGrpSpPr/>
          <p:nvPr/>
        </p:nvGrpSpPr>
        <p:grpSpPr>
          <a:xfrm>
            <a:off x="443126" y="4717687"/>
            <a:ext cx="2573217" cy="1047954"/>
            <a:chOff x="443126" y="4717687"/>
            <a:chExt cx="2573217" cy="1047954"/>
          </a:xfrm>
        </p:grpSpPr>
        <p:cxnSp>
          <p:nvCxnSpPr>
            <p:cNvPr id="12" name="Elbow Connector 11"/>
            <p:cNvCxnSpPr>
              <a:endCxn id="16" idx="0"/>
            </p:cNvCxnSpPr>
            <p:nvPr/>
          </p:nvCxnSpPr>
          <p:spPr>
            <a:xfrm rot="5400000">
              <a:off x="1474290" y="4973133"/>
              <a:ext cx="510897"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41667" y="4747914"/>
              <a:ext cx="639919" cy="400110"/>
            </a:xfrm>
            <a:prstGeom prst="rect">
              <a:avLst/>
            </a:prstGeom>
            <a:noFill/>
          </p:spPr>
          <p:txBody>
            <a:bodyPr wrap="none" rtlCol="0">
              <a:spAutoFit/>
            </a:bodyPr>
            <a:lstStyle/>
            <a:p>
              <a:r>
                <a:rPr lang="en-US" sz="2000" dirty="0"/>
                <a:t>True</a:t>
              </a:r>
            </a:p>
          </p:txBody>
        </p:sp>
        <p:sp>
          <p:nvSpPr>
            <p:cNvPr id="16" name="Flowchart: Process 15"/>
            <p:cNvSpPr/>
            <p:nvPr/>
          </p:nvSpPr>
          <p:spPr>
            <a:xfrm>
              <a:off x="443126" y="5228583"/>
              <a:ext cx="2573217" cy="53705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statement-inside</a:t>
              </a:r>
            </a:p>
          </p:txBody>
        </p:sp>
      </p:grpSp>
      <p:grpSp>
        <p:nvGrpSpPr>
          <p:cNvPr id="20" name="Group 19"/>
          <p:cNvGrpSpPr/>
          <p:nvPr/>
        </p:nvGrpSpPr>
        <p:grpSpPr>
          <a:xfrm>
            <a:off x="1729733" y="3975290"/>
            <a:ext cx="2165265" cy="2543314"/>
            <a:chOff x="1729733" y="3975290"/>
            <a:chExt cx="2165265" cy="2543314"/>
          </a:xfrm>
        </p:grpSpPr>
        <p:cxnSp>
          <p:nvCxnSpPr>
            <p:cNvPr id="13" name="Elbow Connector 12"/>
            <p:cNvCxnSpPr>
              <a:stCxn id="11" idx="3"/>
            </p:cNvCxnSpPr>
            <p:nvPr/>
          </p:nvCxnSpPr>
          <p:spPr>
            <a:xfrm flipH="1">
              <a:off x="1729733" y="4356976"/>
              <a:ext cx="1412241" cy="1699825"/>
            </a:xfrm>
            <a:prstGeom prst="bentConnector4">
              <a:avLst>
                <a:gd name="adj1" fmla="val -32208"/>
                <a:gd name="adj2" fmla="val 9875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66914" y="3975290"/>
              <a:ext cx="728084" cy="400110"/>
            </a:xfrm>
            <a:prstGeom prst="rect">
              <a:avLst/>
            </a:prstGeom>
            <a:noFill/>
          </p:spPr>
          <p:txBody>
            <a:bodyPr wrap="none" rtlCol="0">
              <a:spAutoFit/>
            </a:bodyPr>
            <a:lstStyle/>
            <a:p>
              <a:r>
                <a:rPr lang="en-US" sz="2000" dirty="0"/>
                <a:t>False</a:t>
              </a:r>
            </a:p>
          </p:txBody>
        </p:sp>
        <p:cxnSp>
          <p:nvCxnSpPr>
            <p:cNvPr id="17" name="Elbow Connector 16"/>
            <p:cNvCxnSpPr>
              <a:stCxn id="16" idx="2"/>
            </p:cNvCxnSpPr>
            <p:nvPr/>
          </p:nvCxnSpPr>
          <p:spPr>
            <a:xfrm rot="5400000">
              <a:off x="1353252" y="6142122"/>
              <a:ext cx="752963" cy="2"/>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53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WAP to print if a number is positive</a:t>
            </a:r>
            <a:endParaRPr lang="en-IN" dirty="0"/>
          </a:p>
        </p:txBody>
      </p:sp>
      <p:sp>
        <p:nvSpPr>
          <p:cNvPr id="7" name="Content Placeholder 6"/>
          <p:cNvSpPr>
            <a:spLocks noGrp="1"/>
          </p:cNvSpPr>
          <p:nvPr>
            <p:ph idx="1"/>
          </p:nvPr>
        </p:nvSpPr>
        <p:spPr>
          <a:xfrm>
            <a:off x="131181" y="863444"/>
            <a:ext cx="9269994" cy="3865719"/>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b="1" dirty="0">
                <a:latin typeface="Consolas" panose="020B0609020204030204" pitchFamily="49" charset="0"/>
              </a:rPr>
              <a:t>if(x &gt; 0){</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positive");</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17710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r>
              <a:rPr lang="en-US" dirty="0"/>
              <a:t>Write a program which reads two numbers and based on different between it prints either of following message DIFFERENCE IS POSITIVE or DIFFERENCE IS NEGATIVE.</a:t>
            </a:r>
            <a:endParaRPr lang="en-IN" dirty="0"/>
          </a:p>
        </p:txBody>
      </p:sp>
    </p:spTree>
    <p:extLst>
      <p:ext uri="{BB962C8B-B14F-4D97-AF65-F5344CB8AC3E}">
        <p14:creationId xmlns:p14="http://schemas.microsoft.com/office/powerpoint/2010/main" val="3778883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odd or even</a:t>
            </a:r>
            <a:endParaRPr lang="en-IN" dirty="0"/>
          </a:p>
        </p:txBody>
      </p:sp>
      <p:sp>
        <p:nvSpPr>
          <p:cNvPr id="3" name="Content Placeholder 2"/>
          <p:cNvSpPr>
            <a:spLocks noGrp="1"/>
          </p:cNvSpPr>
          <p:nvPr>
            <p:ph idx="1"/>
          </p:nvPr>
        </p:nvSpPr>
        <p:spPr>
          <a:xfrm>
            <a:off x="131181" y="863444"/>
            <a:ext cx="8798508" cy="5590565"/>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b="1" dirty="0">
                <a:latin typeface="Consolas" panose="020B0609020204030204" pitchFamily="49" charset="0"/>
              </a:rPr>
              <a:t>if( x % 2 == 1 ){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odd");</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if( x % 2 == 0 ){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even");</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239593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if…else</a:t>
            </a:r>
            <a:endParaRPr lang="en-IN" dirty="0"/>
          </a:p>
        </p:txBody>
      </p:sp>
      <p:sp>
        <p:nvSpPr>
          <p:cNvPr id="5" name="Text Placeholder 4"/>
          <p:cNvSpPr>
            <a:spLocks noGrp="1"/>
          </p:cNvSpPr>
          <p:nvPr>
            <p:ph type="body" idx="1"/>
          </p:nvPr>
        </p:nvSpPr>
        <p:spPr/>
        <p:txBody>
          <a:bodyPr/>
          <a:lstStyle/>
          <a:p>
            <a:r>
              <a:rPr lang="en-US" dirty="0"/>
              <a:t>Two way Decision</a:t>
            </a:r>
            <a:endParaRPr lang="en-IN" dirty="0"/>
          </a:p>
        </p:txBody>
      </p:sp>
    </p:spTree>
    <p:extLst>
      <p:ext uri="{BB962C8B-B14F-4D97-AF65-F5344CB8AC3E}">
        <p14:creationId xmlns:p14="http://schemas.microsoft.com/office/powerpoint/2010/main" val="33104694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If…else</a:t>
            </a:r>
          </a:p>
        </p:txBody>
      </p:sp>
      <p:sp>
        <p:nvSpPr>
          <p:cNvPr id="3" name="Content Placeholder 2"/>
          <p:cNvSpPr>
            <a:spLocks noGrp="1"/>
          </p:cNvSpPr>
          <p:nvPr>
            <p:ph idx="1"/>
          </p:nvPr>
        </p:nvSpPr>
        <p:spPr/>
        <p:txBody>
          <a:bodyPr/>
          <a:lstStyle/>
          <a:p>
            <a:r>
              <a:rPr lang="en-US" dirty="0"/>
              <a:t>For a </a:t>
            </a:r>
            <a:r>
              <a:rPr lang="en-US" b="1" dirty="0"/>
              <a:t>simple if</a:t>
            </a:r>
            <a:r>
              <a:rPr lang="en-US" dirty="0"/>
              <a:t>, if a condition is </a:t>
            </a:r>
            <a:r>
              <a:rPr lang="en-US" dirty="0">
                <a:solidFill>
                  <a:srgbClr val="002060"/>
                </a:solidFill>
              </a:rPr>
              <a:t>true, </a:t>
            </a:r>
            <a:r>
              <a:rPr lang="en-US" dirty="0"/>
              <a:t>the compiler executes a block of statements, if condition is </a:t>
            </a:r>
            <a:r>
              <a:rPr lang="en-US" dirty="0">
                <a:solidFill>
                  <a:srgbClr val="002060"/>
                </a:solidFill>
              </a:rPr>
              <a:t>false</a:t>
            </a:r>
            <a:r>
              <a:rPr lang="en-US" dirty="0"/>
              <a:t> then it doesn’t do anything.</a:t>
            </a:r>
          </a:p>
          <a:p>
            <a:r>
              <a:rPr lang="en-US" dirty="0"/>
              <a:t>What if we want to do something when the condition is </a:t>
            </a:r>
            <a:r>
              <a:rPr lang="en-US" dirty="0">
                <a:solidFill>
                  <a:srgbClr val="FF0000"/>
                </a:solidFill>
              </a:rPr>
              <a:t>false</a:t>
            </a:r>
            <a:r>
              <a:rPr lang="en-US" dirty="0"/>
              <a:t>? if…else is used for the same.</a:t>
            </a:r>
          </a:p>
          <a:p>
            <a:r>
              <a:rPr lang="en-US" dirty="0"/>
              <a:t>If the </a:t>
            </a:r>
            <a:r>
              <a:rPr lang="en-US" dirty="0">
                <a:solidFill>
                  <a:srgbClr val="002060"/>
                </a:solidFill>
              </a:rPr>
              <a:t>'expression</a:t>
            </a:r>
            <a:r>
              <a:rPr lang="en-US" dirty="0"/>
              <a:t>' is true then the 'statement-block-1' will get executed else 'statement-block-2' will be executed.</a:t>
            </a:r>
          </a:p>
        </p:txBody>
      </p:sp>
      <p:sp>
        <p:nvSpPr>
          <p:cNvPr id="7" name="Rectangle 6"/>
          <p:cNvSpPr/>
          <p:nvPr/>
        </p:nvSpPr>
        <p:spPr>
          <a:xfrm>
            <a:off x="7281915" y="2771775"/>
            <a:ext cx="4791809" cy="362591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onsolas" panose="020B0609020204030204" pitchFamily="49" charset="0"/>
              </a:rPr>
              <a:t>if(condition) </a:t>
            </a:r>
          </a:p>
          <a:p>
            <a:r>
              <a:rPr lang="en-US" sz="2000" dirty="0">
                <a:solidFill>
                  <a:schemeClr val="tx1"/>
                </a:solidFill>
                <a:latin typeface="Consolas" panose="020B0609020204030204" pitchFamily="49" charset="0"/>
              </a:rPr>
              <a:t>{</a:t>
            </a:r>
          </a:p>
          <a:p>
            <a:pPr lvl="1"/>
            <a:r>
              <a:rPr lang="en-US" sz="2000" dirty="0">
                <a:solidFill>
                  <a:schemeClr val="tx1"/>
                </a:solidFill>
                <a:latin typeface="Consolas" panose="020B0609020204030204" pitchFamily="49" charset="0"/>
              </a:rPr>
              <a:t>// statement-block-1</a:t>
            </a:r>
          </a:p>
          <a:p>
            <a:pPr lvl="1"/>
            <a:r>
              <a:rPr lang="en-US" sz="2000" dirty="0">
                <a:solidFill>
                  <a:schemeClr val="tx1"/>
                </a:solidFill>
                <a:latin typeface="Consolas" panose="020B0609020204030204" pitchFamily="49" charset="0"/>
              </a:rPr>
              <a:t>// to execute if condition is </a:t>
            </a:r>
            <a:r>
              <a:rPr lang="en-US" sz="2000" b="1" dirty="0">
                <a:solidFill>
                  <a:srgbClr val="00B050"/>
                </a:solidFill>
                <a:latin typeface="Consolas" panose="020B0609020204030204" pitchFamily="49" charset="0"/>
              </a:rPr>
              <a:t>true</a:t>
            </a:r>
          </a:p>
          <a:p>
            <a:r>
              <a:rPr lang="en-US" sz="2000" dirty="0">
                <a:solidFill>
                  <a:schemeClr val="tx1"/>
                </a:solidFill>
                <a:latin typeface="Consolas" panose="020B0609020204030204" pitchFamily="49" charset="0"/>
              </a:rPr>
              <a:t>}</a:t>
            </a:r>
          </a:p>
          <a:p>
            <a:r>
              <a:rPr lang="en-US" sz="2000" b="1" dirty="0">
                <a:solidFill>
                  <a:schemeClr val="tx1"/>
                </a:solidFill>
                <a:latin typeface="Consolas" panose="020B0609020204030204" pitchFamily="49" charset="0"/>
              </a:rPr>
              <a:t>else</a:t>
            </a:r>
          </a:p>
          <a:p>
            <a:r>
              <a:rPr lang="en-US" sz="2000" dirty="0">
                <a:solidFill>
                  <a:schemeClr val="tx1"/>
                </a:solidFill>
                <a:latin typeface="Consolas" panose="020B0609020204030204" pitchFamily="49" charset="0"/>
              </a:rPr>
              <a:t>{</a:t>
            </a:r>
          </a:p>
          <a:p>
            <a:pPr lvl="1"/>
            <a:r>
              <a:rPr lang="en-US" sz="2000" dirty="0">
                <a:solidFill>
                  <a:schemeClr val="tx1"/>
                </a:solidFill>
                <a:latin typeface="Consolas" panose="020B0609020204030204" pitchFamily="49" charset="0"/>
              </a:rPr>
              <a:t>// statement-block-2</a:t>
            </a:r>
          </a:p>
          <a:p>
            <a:pPr lvl="1"/>
            <a:r>
              <a:rPr lang="en-US" sz="2000" dirty="0">
                <a:solidFill>
                  <a:schemeClr val="tx1"/>
                </a:solidFill>
                <a:latin typeface="Consolas" panose="020B0609020204030204" pitchFamily="49" charset="0"/>
              </a:rPr>
              <a:t>// to execute if condition is </a:t>
            </a:r>
            <a:r>
              <a:rPr lang="en-US" sz="2000" b="1" dirty="0">
                <a:solidFill>
                  <a:srgbClr val="FF0000"/>
                </a:solidFill>
                <a:latin typeface="Consolas" panose="020B0609020204030204" pitchFamily="49" charset="0"/>
              </a:rPr>
              <a:t>false</a:t>
            </a:r>
          </a:p>
          <a:p>
            <a:r>
              <a:rPr lang="en-US" sz="2000" dirty="0">
                <a:solidFill>
                  <a:schemeClr val="tx1"/>
                </a:solidFill>
                <a:latin typeface="Consolas" panose="020B0609020204030204" pitchFamily="49" charset="0"/>
              </a:rPr>
              <a:t>}</a:t>
            </a:r>
          </a:p>
        </p:txBody>
      </p:sp>
      <p:grpSp>
        <p:nvGrpSpPr>
          <p:cNvPr id="4" name="Group 3"/>
          <p:cNvGrpSpPr/>
          <p:nvPr/>
        </p:nvGrpSpPr>
        <p:grpSpPr>
          <a:xfrm>
            <a:off x="1535624" y="3047340"/>
            <a:ext cx="2922497" cy="1365573"/>
            <a:chOff x="1535624" y="3047340"/>
            <a:chExt cx="2922497" cy="1365573"/>
          </a:xfrm>
        </p:grpSpPr>
        <p:cxnSp>
          <p:nvCxnSpPr>
            <p:cNvPr id="22" name="Straight Arrow Connector 21"/>
            <p:cNvCxnSpPr>
              <a:endCxn id="23" idx="0"/>
            </p:cNvCxnSpPr>
            <p:nvPr/>
          </p:nvCxnSpPr>
          <p:spPr>
            <a:xfrm>
              <a:off x="2996869" y="3047340"/>
              <a:ext cx="4" cy="542613"/>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Flowchart: Decision 22"/>
            <p:cNvSpPr/>
            <p:nvPr/>
          </p:nvSpPr>
          <p:spPr>
            <a:xfrm>
              <a:off x="1535624" y="358995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8" name="Group 7"/>
          <p:cNvGrpSpPr/>
          <p:nvPr/>
        </p:nvGrpSpPr>
        <p:grpSpPr>
          <a:xfrm>
            <a:off x="3902118" y="3553148"/>
            <a:ext cx="1920240" cy="1795771"/>
            <a:chOff x="3902118" y="3553148"/>
            <a:chExt cx="1920240" cy="1795771"/>
          </a:xfrm>
        </p:grpSpPr>
        <p:cxnSp>
          <p:nvCxnSpPr>
            <p:cNvPr id="24" name="Elbow Connector 23"/>
            <p:cNvCxnSpPr>
              <a:stCxn id="23" idx="3"/>
              <a:endCxn id="27" idx="0"/>
            </p:cNvCxnSpPr>
            <p:nvPr/>
          </p:nvCxnSpPr>
          <p:spPr>
            <a:xfrm>
              <a:off x="4458121" y="4001433"/>
              <a:ext cx="404117" cy="73483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483927" y="3553148"/>
              <a:ext cx="757387" cy="430887"/>
            </a:xfrm>
            <a:prstGeom prst="rect">
              <a:avLst/>
            </a:prstGeom>
            <a:noFill/>
          </p:spPr>
          <p:txBody>
            <a:bodyPr wrap="none" rtlCol="0">
              <a:spAutoFit/>
            </a:bodyPr>
            <a:lstStyle/>
            <a:p>
              <a:r>
                <a:rPr lang="en-US" sz="2200" dirty="0"/>
                <a:t>False</a:t>
              </a:r>
            </a:p>
          </p:txBody>
        </p:sp>
        <p:sp>
          <p:nvSpPr>
            <p:cNvPr id="27" name="Flowchart: Process 26"/>
            <p:cNvSpPr/>
            <p:nvPr/>
          </p:nvSpPr>
          <p:spPr>
            <a:xfrm>
              <a:off x="3902118" y="4736271"/>
              <a:ext cx="1920240"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statement-block-2</a:t>
              </a:r>
            </a:p>
          </p:txBody>
        </p:sp>
      </p:grpSp>
      <p:grpSp>
        <p:nvGrpSpPr>
          <p:cNvPr id="5" name="Group 4"/>
          <p:cNvGrpSpPr/>
          <p:nvPr/>
        </p:nvGrpSpPr>
        <p:grpSpPr>
          <a:xfrm>
            <a:off x="203461" y="3544531"/>
            <a:ext cx="1920240" cy="1804387"/>
            <a:chOff x="203461" y="3544531"/>
            <a:chExt cx="1920240" cy="1804387"/>
          </a:xfrm>
        </p:grpSpPr>
        <p:sp>
          <p:nvSpPr>
            <p:cNvPr id="25" name="TextBox 24"/>
            <p:cNvSpPr txBox="1"/>
            <p:nvPr/>
          </p:nvSpPr>
          <p:spPr>
            <a:xfrm>
              <a:off x="818473" y="3544531"/>
              <a:ext cx="691343" cy="430887"/>
            </a:xfrm>
            <a:prstGeom prst="rect">
              <a:avLst/>
            </a:prstGeom>
            <a:noFill/>
          </p:spPr>
          <p:txBody>
            <a:bodyPr wrap="none" rtlCol="0">
              <a:spAutoFit/>
            </a:bodyPr>
            <a:lstStyle/>
            <a:p>
              <a:r>
                <a:rPr lang="en-US" sz="2200" dirty="0"/>
                <a:t>True</a:t>
              </a:r>
            </a:p>
          </p:txBody>
        </p:sp>
        <p:sp>
          <p:nvSpPr>
            <p:cNvPr id="29" name="Flowchart: Process 28"/>
            <p:cNvSpPr/>
            <p:nvPr/>
          </p:nvSpPr>
          <p:spPr>
            <a:xfrm>
              <a:off x="203461" y="4736270"/>
              <a:ext cx="1920240"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statement-block-1</a:t>
              </a:r>
            </a:p>
          </p:txBody>
        </p:sp>
        <p:cxnSp>
          <p:nvCxnSpPr>
            <p:cNvPr id="30" name="Elbow Connector 29"/>
            <p:cNvCxnSpPr>
              <a:stCxn id="23" idx="1"/>
              <a:endCxn id="29" idx="0"/>
            </p:cNvCxnSpPr>
            <p:nvPr/>
          </p:nvCxnSpPr>
          <p:spPr>
            <a:xfrm rot="10800000" flipV="1">
              <a:off x="1163582" y="4001432"/>
              <a:ext cx="372043" cy="734837"/>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163581" y="5348917"/>
            <a:ext cx="3698657" cy="820170"/>
            <a:chOff x="1163581" y="5348917"/>
            <a:chExt cx="3698657" cy="820170"/>
          </a:xfrm>
        </p:grpSpPr>
        <p:cxnSp>
          <p:nvCxnSpPr>
            <p:cNvPr id="28" name="Elbow Connector 27"/>
            <p:cNvCxnSpPr>
              <a:stCxn id="27" idx="2"/>
              <a:endCxn id="32" idx="3"/>
            </p:cNvCxnSpPr>
            <p:nvPr/>
          </p:nvCxnSpPr>
          <p:spPr>
            <a:xfrm rot="5400000">
              <a:off x="4030334" y="5030859"/>
              <a:ext cx="513844" cy="1149965"/>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163581" y="5348917"/>
              <a:ext cx="2548692" cy="820170"/>
              <a:chOff x="1163581" y="5348917"/>
              <a:chExt cx="2548692" cy="820170"/>
            </a:xfrm>
          </p:grpSpPr>
          <p:cxnSp>
            <p:nvCxnSpPr>
              <p:cNvPr id="31" name="Elbow Connector 30"/>
              <p:cNvCxnSpPr>
                <a:stCxn id="29" idx="2"/>
                <a:endCxn id="32" idx="1"/>
              </p:cNvCxnSpPr>
              <p:nvPr/>
            </p:nvCxnSpPr>
            <p:spPr>
              <a:xfrm rot="16200000" flipH="1">
                <a:off x="1465601" y="5046897"/>
                <a:ext cx="513845" cy="1117885"/>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Flowchart: Process 31"/>
              <p:cNvSpPr/>
              <p:nvPr/>
            </p:nvSpPr>
            <p:spPr>
              <a:xfrm>
                <a:off x="2281466" y="5556439"/>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grpSp>
    </p:spTree>
    <p:extLst>
      <p:ext uri="{BB962C8B-B14F-4D97-AF65-F5344CB8AC3E}">
        <p14:creationId xmlns:p14="http://schemas.microsoft.com/office/powerpoint/2010/main" val="329354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Language?</a:t>
            </a:r>
          </a:p>
        </p:txBody>
      </p:sp>
      <p:sp>
        <p:nvSpPr>
          <p:cNvPr id="3" name="Content Placeholder 2"/>
          <p:cNvSpPr>
            <a:spLocks noGrp="1"/>
          </p:cNvSpPr>
          <p:nvPr>
            <p:ph idx="1"/>
          </p:nvPr>
        </p:nvSpPr>
        <p:spPr/>
        <p:txBody>
          <a:bodyPr/>
          <a:lstStyle/>
          <a:p>
            <a:r>
              <a:rPr lang="en-US" dirty="0"/>
              <a:t>A </a:t>
            </a:r>
            <a:r>
              <a:rPr lang="en-US" dirty="0">
                <a:solidFill>
                  <a:srgbClr val="002060"/>
                </a:solidFill>
              </a:rPr>
              <a:t>language</a:t>
            </a:r>
            <a:r>
              <a:rPr lang="en-US" dirty="0"/>
              <a:t> is a system of </a:t>
            </a:r>
            <a:r>
              <a:rPr lang="en-US" dirty="0">
                <a:solidFill>
                  <a:srgbClr val="002060"/>
                </a:solidFill>
              </a:rPr>
              <a:t>communication</a:t>
            </a:r>
            <a:r>
              <a:rPr lang="en-US" dirty="0"/>
              <a:t> used by a particular country or community.</a:t>
            </a:r>
          </a:p>
          <a:p>
            <a:r>
              <a:rPr lang="en-US" dirty="0"/>
              <a:t>It is a structured system of communication used by humans, based on speech and gesture (spoken language), sign or often writing.</a:t>
            </a:r>
            <a:endParaRPr lang="gu-IN" dirty="0"/>
          </a:p>
          <a:p>
            <a:r>
              <a:rPr lang="en-US" dirty="0"/>
              <a:t>Both person should understand each other’s language.</a:t>
            </a:r>
          </a:p>
        </p:txBody>
      </p:sp>
      <p:grpSp>
        <p:nvGrpSpPr>
          <p:cNvPr id="5" name="Group 4"/>
          <p:cNvGrpSpPr/>
          <p:nvPr/>
        </p:nvGrpSpPr>
        <p:grpSpPr>
          <a:xfrm>
            <a:off x="533865" y="2856278"/>
            <a:ext cx="5142507" cy="3022652"/>
            <a:chOff x="224288" y="2886224"/>
            <a:chExt cx="5142507" cy="3022652"/>
          </a:xfrm>
        </p:grpSpPr>
        <p:pic>
          <p:nvPicPr>
            <p:cNvPr id="2050" name="Picture 2" descr="https://i.pinimg.com/originals/25/0c/a4/250ca4473abc5b3536193b942bc69ec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88" y="2886224"/>
              <a:ext cx="5142507" cy="30226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24531" y="3197061"/>
              <a:ext cx="889987" cy="461665"/>
            </a:xfrm>
            <a:prstGeom prst="rect">
              <a:avLst/>
            </a:prstGeom>
            <a:noFill/>
          </p:spPr>
          <p:txBody>
            <a:bodyPr wrap="none" rtlCol="0">
              <a:spAutoFit/>
            </a:bodyPr>
            <a:lstStyle/>
            <a:p>
              <a:r>
                <a:rPr lang="en-US" sz="2400" dirty="0">
                  <a:solidFill>
                    <a:schemeClr val="bg1"/>
                  </a:solidFill>
                </a:rPr>
                <a:t>Hello!</a:t>
              </a:r>
            </a:p>
          </p:txBody>
        </p:sp>
        <p:sp>
          <p:nvSpPr>
            <p:cNvPr id="6" name="TextBox 5"/>
            <p:cNvSpPr txBox="1"/>
            <p:nvPr/>
          </p:nvSpPr>
          <p:spPr>
            <a:xfrm>
              <a:off x="2795541" y="3507898"/>
              <a:ext cx="800219" cy="461665"/>
            </a:xfrm>
            <a:prstGeom prst="rect">
              <a:avLst/>
            </a:prstGeom>
            <a:noFill/>
          </p:spPr>
          <p:txBody>
            <a:bodyPr wrap="none" rtlCol="0">
              <a:spAutoFit/>
            </a:bodyPr>
            <a:lstStyle/>
            <a:p>
              <a:r>
                <a:rPr lang="ja-JP" altLang="en-US" sz="2400" b="1" dirty="0">
                  <a:solidFill>
                    <a:schemeClr val="bg1"/>
                  </a:solidFill>
                </a:rPr>
                <a:t>你好</a:t>
              </a:r>
              <a:endParaRPr lang="en-US" sz="2400" b="1" dirty="0">
                <a:solidFill>
                  <a:schemeClr val="bg1"/>
                </a:solidFill>
              </a:endParaRPr>
            </a:p>
          </p:txBody>
        </p:sp>
      </p:grpSp>
      <p:grpSp>
        <p:nvGrpSpPr>
          <p:cNvPr id="8" name="Group 7"/>
          <p:cNvGrpSpPr/>
          <p:nvPr/>
        </p:nvGrpSpPr>
        <p:grpSpPr>
          <a:xfrm>
            <a:off x="6093571" y="2856278"/>
            <a:ext cx="5142507" cy="3022652"/>
            <a:chOff x="224288" y="2886224"/>
            <a:chExt cx="5142507" cy="3022652"/>
          </a:xfrm>
        </p:grpSpPr>
        <p:pic>
          <p:nvPicPr>
            <p:cNvPr id="9" name="Picture 2" descr="https://i.pinimg.com/originals/25/0c/a4/250ca4473abc5b3536193b942bc69ec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88" y="2886224"/>
              <a:ext cx="5142507" cy="30226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43508" y="3277998"/>
              <a:ext cx="944489" cy="400110"/>
            </a:xfrm>
            <a:prstGeom prst="rect">
              <a:avLst/>
            </a:prstGeom>
            <a:noFill/>
          </p:spPr>
          <p:txBody>
            <a:bodyPr wrap="none" rtlCol="0">
              <a:spAutoFit/>
            </a:bodyPr>
            <a:lstStyle/>
            <a:p>
              <a:r>
                <a:rPr lang="gu-IN" sz="2000" dirty="0">
                  <a:solidFill>
                    <a:schemeClr val="bg1"/>
                  </a:solidFill>
                </a:rPr>
                <a:t>કેમ છો</a:t>
              </a:r>
              <a:r>
                <a:rPr lang="en-US" sz="2000" dirty="0">
                  <a:solidFill>
                    <a:schemeClr val="bg1"/>
                  </a:solidFill>
                </a:rPr>
                <a:t>!</a:t>
              </a:r>
            </a:p>
          </p:txBody>
        </p:sp>
        <p:sp>
          <p:nvSpPr>
            <p:cNvPr id="11" name="TextBox 10"/>
            <p:cNvSpPr txBox="1"/>
            <p:nvPr/>
          </p:nvSpPr>
          <p:spPr>
            <a:xfrm>
              <a:off x="2795541" y="3658616"/>
              <a:ext cx="894797" cy="400110"/>
            </a:xfrm>
            <a:prstGeom prst="rect">
              <a:avLst/>
            </a:prstGeom>
            <a:noFill/>
          </p:spPr>
          <p:txBody>
            <a:bodyPr wrap="none" rtlCol="0">
              <a:spAutoFit/>
            </a:bodyPr>
            <a:lstStyle/>
            <a:p>
              <a:r>
                <a:rPr lang="gu-IN" sz="2000" b="1" dirty="0">
                  <a:solidFill>
                    <a:schemeClr val="bg1"/>
                  </a:solidFill>
                </a:rPr>
                <a:t>મજામાં</a:t>
              </a:r>
              <a:endParaRPr lang="en-US" sz="2400" b="1" dirty="0">
                <a:solidFill>
                  <a:schemeClr val="bg1"/>
                </a:solidFill>
              </a:endParaRPr>
            </a:p>
          </p:txBody>
        </p:sp>
      </p:grpSp>
    </p:spTree>
    <p:extLst>
      <p:ext uri="{BB962C8B-B14F-4D97-AF65-F5344CB8AC3E}">
        <p14:creationId xmlns:p14="http://schemas.microsoft.com/office/powerpoint/2010/main" val="230890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positive or negative</a:t>
            </a:r>
            <a:endParaRPr lang="en-IN" dirty="0"/>
          </a:p>
        </p:txBody>
      </p:sp>
      <p:sp>
        <p:nvSpPr>
          <p:cNvPr id="3" name="Content Placeholder 2"/>
          <p:cNvSpPr>
            <a:spLocks noGrp="1"/>
          </p:cNvSpPr>
          <p:nvPr>
            <p:ph idx="1"/>
          </p:nvPr>
        </p:nvSpPr>
        <p:spPr>
          <a:xfrm>
            <a:off x="131181" y="863444"/>
            <a:ext cx="9084258" cy="5590565"/>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err="1">
                <a:latin typeface="Consolas" panose="020B0609020204030204" pitchFamily="49" charset="0"/>
              </a:rPr>
              <a:t>int</a:t>
            </a:r>
            <a:r>
              <a:rPr lang="en-US" dirty="0">
                <a:latin typeface="Consolas" panose="020B0609020204030204" pitchFamily="49" charset="0"/>
              </a:rPr>
              <a:t> x;</a:t>
            </a:r>
          </a:p>
          <a:p>
            <a:pPr marL="1257300" indent="-1257300" algn="l">
              <a:lnSpc>
                <a:spcPct val="100000"/>
              </a:lnSpc>
              <a:spcBef>
                <a:spcPts val="0"/>
              </a:spcBef>
              <a:buClrTx/>
              <a:buFont typeface="+mj-lt"/>
              <a:buAutoNum type="arabicPeriod"/>
              <a:defRPr/>
            </a:pPr>
            <a:r>
              <a:rPr lang="en-US" dirty="0">
                <a:latin typeface="Consolas" panose="020B0609020204030204" pitchFamily="49" charset="0"/>
              </a:rPr>
              <a:t>Scanner </a:t>
            </a:r>
            <a:r>
              <a:rPr lang="en-US" dirty="0" err="1">
                <a:latin typeface="Consolas" panose="020B0609020204030204" pitchFamily="49" charset="0"/>
              </a:rPr>
              <a:t>sc</a:t>
            </a:r>
            <a:r>
              <a:rPr lang="en-US" dirty="0">
                <a:latin typeface="Consolas" panose="020B0609020204030204" pitchFamily="49" charset="0"/>
              </a:rPr>
              <a:t> = new Scanner(System.in);</a:t>
            </a:r>
          </a:p>
          <a:p>
            <a:pPr marL="1257300" indent="-1257300" algn="l">
              <a:lnSpc>
                <a:spcPct val="100000"/>
              </a:lnSpc>
              <a:spcBef>
                <a:spcPts val="0"/>
              </a:spcBef>
              <a:buClrTx/>
              <a:buFont typeface="+mj-lt"/>
              <a:buAutoNum type="arabicPeriod"/>
              <a:defRPr/>
            </a:pPr>
            <a:r>
              <a:rPr lang="en-US" dirty="0">
                <a:latin typeface="Consolas" panose="020B0609020204030204" pitchFamily="49" charset="0"/>
              </a:rPr>
              <a:t>x = </a:t>
            </a:r>
            <a:r>
              <a:rPr lang="en-US" dirty="0" err="1">
                <a:latin typeface="Consolas" panose="020B0609020204030204" pitchFamily="49" charset="0"/>
              </a:rPr>
              <a:t>sc.nextInt</a:t>
            </a:r>
            <a:r>
              <a:rPr lang="en-US" dirty="0">
                <a:latin typeface="Consolas" panose="020B0609020204030204" pitchFamily="49" charset="0"/>
              </a:rPr>
              <a:t>();</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if (x &gt; 0){</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positive");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}//if</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else{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negative");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}//else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}//main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}//class</a:t>
            </a:r>
          </a:p>
          <a:p>
            <a:endParaRPr lang="en-IN" dirty="0"/>
          </a:p>
        </p:txBody>
      </p:sp>
    </p:spTree>
    <p:extLst>
      <p:ext uri="{BB962C8B-B14F-4D97-AF65-F5344CB8AC3E}">
        <p14:creationId xmlns:p14="http://schemas.microsoft.com/office/powerpoint/2010/main" val="3803852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odd or even</a:t>
            </a:r>
            <a:endParaRPr lang="en-IN" dirty="0"/>
          </a:p>
        </p:txBody>
      </p:sp>
      <p:sp>
        <p:nvSpPr>
          <p:cNvPr id="3" name="Content Placeholder 2"/>
          <p:cNvSpPr>
            <a:spLocks noGrp="1"/>
          </p:cNvSpPr>
          <p:nvPr>
            <p:ph idx="1"/>
          </p:nvPr>
        </p:nvSpPr>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b="1" dirty="0">
                <a:latin typeface="Consolas" panose="020B0609020204030204" pitchFamily="49" charset="0"/>
              </a:rPr>
              <a:t>if( x % 2 == 1 ){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odd");</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even");</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29837563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Any year is entered through the keyboard, write a program to determine whether the year is leap or not.</a:t>
            </a:r>
            <a:endParaRPr lang="en-IN" dirty="0"/>
          </a:p>
          <a:p>
            <a:pPr marL="457200" indent="-457200">
              <a:buFont typeface="+mj-lt"/>
              <a:buAutoNum type="arabicPeriod"/>
            </a:pPr>
            <a:r>
              <a:rPr lang="en-US" dirty="0"/>
              <a:t>Write a program to check whether a triangle is valid or not, when the three angles of the triangle are entered through the keyboard. A triangle is valid if the sum of all the three angles is equal to 180 degrees.	</a:t>
            </a:r>
          </a:p>
        </p:txBody>
      </p:sp>
    </p:spTree>
    <p:extLst>
      <p:ext uri="{BB962C8B-B14F-4D97-AF65-F5344CB8AC3E}">
        <p14:creationId xmlns:p14="http://schemas.microsoft.com/office/powerpoint/2010/main" val="519743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if…else if…else</a:t>
            </a:r>
            <a:endParaRPr lang="en-IN" dirty="0"/>
          </a:p>
        </p:txBody>
      </p:sp>
      <p:sp>
        <p:nvSpPr>
          <p:cNvPr id="5" name="Text Placeholder 4"/>
          <p:cNvSpPr>
            <a:spLocks noGrp="1"/>
          </p:cNvSpPr>
          <p:nvPr>
            <p:ph type="body" idx="1"/>
          </p:nvPr>
        </p:nvSpPr>
        <p:spPr/>
        <p:txBody>
          <a:bodyPr/>
          <a:lstStyle/>
          <a:p>
            <a:r>
              <a:rPr lang="en-US" dirty="0"/>
              <a:t>Multi way Decision</a:t>
            </a:r>
            <a:endParaRPr lang="en-IN" dirty="0"/>
          </a:p>
        </p:txBody>
      </p:sp>
    </p:spTree>
    <p:extLst>
      <p:ext uri="{BB962C8B-B14F-4D97-AF65-F5344CB8AC3E}">
        <p14:creationId xmlns:p14="http://schemas.microsoft.com/office/powerpoint/2010/main" val="16109262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if…else if…else</a:t>
            </a:r>
          </a:p>
        </p:txBody>
      </p:sp>
      <p:sp>
        <p:nvSpPr>
          <p:cNvPr id="3" name="Content Placeholder 2"/>
          <p:cNvSpPr>
            <a:spLocks noGrp="1"/>
          </p:cNvSpPr>
          <p:nvPr>
            <p:ph idx="1"/>
          </p:nvPr>
        </p:nvSpPr>
        <p:spPr>
          <a:xfrm>
            <a:off x="131180" y="863444"/>
            <a:ext cx="7878501" cy="5745700"/>
          </a:xfrm>
        </p:spPr>
        <p:txBody>
          <a:bodyPr/>
          <a:lstStyle/>
          <a:p>
            <a:r>
              <a:rPr lang="en-US" sz="2200" b="1" dirty="0">
                <a:solidFill>
                  <a:srgbClr val="002060"/>
                </a:solidFill>
              </a:rPr>
              <a:t>if…else if…else </a:t>
            </a:r>
            <a:r>
              <a:rPr lang="en-US" sz="2200" dirty="0"/>
              <a:t>statement is also known as </a:t>
            </a:r>
            <a:r>
              <a:rPr lang="en-US" sz="2200" b="1" dirty="0"/>
              <a:t>if-else-if </a:t>
            </a:r>
            <a:r>
              <a:rPr lang="en-US" sz="2200" b="1" dirty="0">
                <a:solidFill>
                  <a:srgbClr val="002060"/>
                </a:solidFill>
              </a:rPr>
              <a:t>ladder</a:t>
            </a:r>
            <a:r>
              <a:rPr lang="en-US" sz="2200" dirty="0">
                <a:solidFill>
                  <a:srgbClr val="002060"/>
                </a:solidFill>
              </a:rPr>
              <a:t> </a:t>
            </a:r>
            <a:r>
              <a:rPr lang="en-US" sz="2200" dirty="0"/>
              <a:t>which is used for </a:t>
            </a:r>
            <a:r>
              <a:rPr lang="en-US" sz="2200" dirty="0">
                <a:solidFill>
                  <a:srgbClr val="002060"/>
                </a:solidFill>
              </a:rPr>
              <a:t>multi way decision </a:t>
            </a:r>
            <a:r>
              <a:rPr lang="en-US" sz="2200" dirty="0"/>
              <a:t>making.</a:t>
            </a:r>
          </a:p>
          <a:p>
            <a:r>
              <a:rPr lang="en-US" sz="2200" dirty="0"/>
              <a:t>It is </a:t>
            </a:r>
            <a:r>
              <a:rPr lang="en-US" sz="2200" dirty="0">
                <a:solidFill>
                  <a:srgbClr val="002060"/>
                </a:solidFill>
              </a:rPr>
              <a:t>used</a:t>
            </a:r>
            <a:r>
              <a:rPr lang="en-US" sz="2200" dirty="0"/>
              <a:t> when there are more than </a:t>
            </a:r>
            <a:r>
              <a:rPr lang="en-US" sz="2200" dirty="0">
                <a:solidFill>
                  <a:srgbClr val="002060"/>
                </a:solidFill>
              </a:rPr>
              <a:t>two different conditions</a:t>
            </a:r>
            <a:r>
              <a:rPr lang="en-US" sz="2200" dirty="0"/>
              <a:t>.</a:t>
            </a:r>
          </a:p>
          <a:p>
            <a:r>
              <a:rPr lang="en-US" sz="2200" dirty="0"/>
              <a:t>It tests conditions in a </a:t>
            </a:r>
            <a:r>
              <a:rPr lang="en-US" sz="2200" b="1" dirty="0">
                <a:solidFill>
                  <a:srgbClr val="002060"/>
                </a:solidFill>
              </a:rPr>
              <a:t>sequence</a:t>
            </a:r>
            <a:r>
              <a:rPr lang="en-US" sz="2200" dirty="0"/>
              <a:t>, from </a:t>
            </a:r>
            <a:r>
              <a:rPr lang="en-US" sz="2200" dirty="0">
                <a:solidFill>
                  <a:srgbClr val="002060"/>
                </a:solidFill>
              </a:rPr>
              <a:t>top to bottom</a:t>
            </a:r>
            <a:r>
              <a:rPr lang="en-US" sz="2200" dirty="0"/>
              <a:t>. </a:t>
            </a:r>
          </a:p>
          <a:p>
            <a:r>
              <a:rPr lang="en-US" sz="2200" dirty="0"/>
              <a:t>If first condition is </a:t>
            </a:r>
            <a:r>
              <a:rPr lang="en-US" sz="2200" dirty="0">
                <a:solidFill>
                  <a:srgbClr val="002060"/>
                </a:solidFill>
              </a:rPr>
              <a:t>true</a:t>
            </a:r>
            <a:r>
              <a:rPr lang="en-US" sz="2200" dirty="0"/>
              <a:t> then the associated block with if statement is executed and rest of the conditions are </a:t>
            </a:r>
            <a:r>
              <a:rPr lang="en-US" sz="2200" dirty="0">
                <a:solidFill>
                  <a:srgbClr val="002060"/>
                </a:solidFill>
              </a:rPr>
              <a:t>skipped</a:t>
            </a:r>
            <a:r>
              <a:rPr lang="en-US" sz="2200" dirty="0"/>
              <a:t>.</a:t>
            </a:r>
          </a:p>
          <a:p>
            <a:r>
              <a:rPr lang="en-US" sz="2200" dirty="0"/>
              <a:t>If condition is </a:t>
            </a:r>
            <a:r>
              <a:rPr lang="en-US" sz="2200" dirty="0">
                <a:solidFill>
                  <a:srgbClr val="002060"/>
                </a:solidFill>
              </a:rPr>
              <a:t>false</a:t>
            </a:r>
            <a:r>
              <a:rPr lang="en-US" sz="2200" dirty="0"/>
              <a:t> then then the </a:t>
            </a:r>
            <a:r>
              <a:rPr lang="en-US" sz="2200" dirty="0">
                <a:solidFill>
                  <a:srgbClr val="002060"/>
                </a:solidFill>
              </a:rPr>
              <a:t>next if </a:t>
            </a:r>
            <a:r>
              <a:rPr lang="en-US" sz="2200" dirty="0"/>
              <a:t>condition will be </a:t>
            </a:r>
            <a:r>
              <a:rPr lang="en-US" sz="2200" dirty="0">
                <a:solidFill>
                  <a:srgbClr val="002060"/>
                </a:solidFill>
              </a:rPr>
              <a:t>tested</a:t>
            </a:r>
            <a:r>
              <a:rPr lang="en-US" sz="2200" dirty="0"/>
              <a:t>, if it is </a:t>
            </a:r>
            <a:r>
              <a:rPr lang="en-US" sz="2200" dirty="0">
                <a:solidFill>
                  <a:srgbClr val="002060"/>
                </a:solidFill>
              </a:rPr>
              <a:t>true</a:t>
            </a:r>
            <a:r>
              <a:rPr lang="en-US" sz="2200" dirty="0"/>
              <a:t> then the associated block is executed and rest of the conditions are skipped. Thus it </a:t>
            </a:r>
            <a:r>
              <a:rPr lang="en-US" sz="2200" dirty="0">
                <a:solidFill>
                  <a:srgbClr val="002060"/>
                </a:solidFill>
              </a:rPr>
              <a:t>checks</a:t>
            </a:r>
            <a:r>
              <a:rPr lang="en-US" sz="2200" dirty="0"/>
              <a:t> till </a:t>
            </a:r>
            <a:r>
              <a:rPr lang="en-US" sz="2200" dirty="0">
                <a:solidFill>
                  <a:srgbClr val="002060"/>
                </a:solidFill>
              </a:rPr>
              <a:t>last condition</a:t>
            </a:r>
            <a:r>
              <a:rPr lang="en-US" sz="2200" dirty="0"/>
              <a:t>.</a:t>
            </a:r>
          </a:p>
          <a:p>
            <a:r>
              <a:rPr lang="en-US" sz="2200" dirty="0"/>
              <a:t>Condition is </a:t>
            </a:r>
            <a:r>
              <a:rPr lang="en-US" sz="2200" dirty="0">
                <a:solidFill>
                  <a:srgbClr val="002060"/>
                </a:solidFill>
              </a:rPr>
              <a:t>tested only </a:t>
            </a:r>
            <a:r>
              <a:rPr lang="en-US" sz="2200" dirty="0"/>
              <a:t>and only when all previous conditions are </a:t>
            </a:r>
            <a:r>
              <a:rPr lang="en-US" sz="2200" dirty="0">
                <a:solidFill>
                  <a:srgbClr val="002060"/>
                </a:solidFill>
              </a:rPr>
              <a:t>false</a:t>
            </a:r>
            <a:r>
              <a:rPr lang="en-US" sz="2200" dirty="0"/>
              <a:t>.</a:t>
            </a:r>
          </a:p>
          <a:p>
            <a:r>
              <a:rPr lang="en-US" sz="2200" dirty="0"/>
              <a:t>The </a:t>
            </a:r>
            <a:r>
              <a:rPr lang="en-US" sz="2200" dirty="0">
                <a:solidFill>
                  <a:srgbClr val="002060"/>
                </a:solidFill>
              </a:rPr>
              <a:t>last else </a:t>
            </a:r>
            <a:r>
              <a:rPr lang="en-US" sz="2200" dirty="0"/>
              <a:t>is the </a:t>
            </a:r>
            <a:r>
              <a:rPr lang="en-US" sz="2200" dirty="0">
                <a:solidFill>
                  <a:srgbClr val="002060"/>
                </a:solidFill>
              </a:rPr>
              <a:t>default block </a:t>
            </a:r>
            <a:r>
              <a:rPr lang="en-US" sz="2200" dirty="0"/>
              <a:t>which will be executed if none of the conditions are </a:t>
            </a:r>
            <a:r>
              <a:rPr lang="en-US" sz="2200" dirty="0">
                <a:solidFill>
                  <a:srgbClr val="002060"/>
                </a:solidFill>
              </a:rPr>
              <a:t>true</a:t>
            </a:r>
            <a:r>
              <a:rPr lang="en-US" sz="2200" dirty="0"/>
              <a:t>.</a:t>
            </a:r>
          </a:p>
          <a:p>
            <a:r>
              <a:rPr lang="en-US" sz="2200" dirty="0"/>
              <a:t>The last else is </a:t>
            </a:r>
            <a:r>
              <a:rPr lang="en-US" sz="2200" dirty="0">
                <a:solidFill>
                  <a:srgbClr val="002060"/>
                </a:solidFill>
              </a:rPr>
              <a:t>not mandatory</a:t>
            </a:r>
            <a:r>
              <a:rPr lang="en-US" sz="2200" dirty="0"/>
              <a:t>. If there are no default statements then it can be </a:t>
            </a:r>
            <a:r>
              <a:rPr lang="en-US" sz="2200" dirty="0">
                <a:solidFill>
                  <a:srgbClr val="002060"/>
                </a:solidFill>
              </a:rPr>
              <a:t>skipped</a:t>
            </a:r>
            <a:r>
              <a:rPr lang="en-US" sz="2200" dirty="0"/>
              <a:t>.</a:t>
            </a:r>
          </a:p>
          <a:p>
            <a:endParaRPr lang="en-US" sz="2200" dirty="0"/>
          </a:p>
        </p:txBody>
      </p:sp>
      <p:sp>
        <p:nvSpPr>
          <p:cNvPr id="33" name="Rectangle 32"/>
          <p:cNvSpPr/>
          <p:nvPr/>
        </p:nvSpPr>
        <p:spPr>
          <a:xfrm>
            <a:off x="8250953" y="863444"/>
            <a:ext cx="3740419" cy="510909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nsolas" panose="020B0609020204030204" pitchFamily="49" charset="0"/>
              </a:rPr>
              <a:t>if</a:t>
            </a:r>
            <a:r>
              <a:rPr lang="en-US" dirty="0">
                <a:solidFill>
                  <a:schemeClr val="tx1"/>
                </a:solidFill>
                <a:latin typeface="Consolas" panose="020B0609020204030204" pitchFamily="49" charset="0"/>
              </a:rPr>
              <a:t>(condition 1)</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statement-block1;</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 if</a:t>
            </a:r>
            <a:r>
              <a:rPr lang="en-US" dirty="0">
                <a:solidFill>
                  <a:schemeClr val="tx1"/>
                </a:solidFill>
                <a:latin typeface="Consolas" panose="020B0609020204030204" pitchFamily="49" charset="0"/>
              </a:rPr>
              <a:t>(condition 2)</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statement-block2;</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 if</a:t>
            </a:r>
            <a:r>
              <a:rPr lang="en-US" dirty="0">
                <a:solidFill>
                  <a:schemeClr val="tx1"/>
                </a:solidFill>
                <a:latin typeface="Consolas" panose="020B0609020204030204" pitchFamily="49" charset="0"/>
              </a:rPr>
              <a:t>(condition 3)</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statement-block3;</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 if</a:t>
            </a:r>
            <a:r>
              <a:rPr lang="en-US" dirty="0">
                <a:solidFill>
                  <a:schemeClr val="tx1"/>
                </a:solidFill>
                <a:latin typeface="Consolas" panose="020B0609020204030204" pitchFamily="49" charset="0"/>
              </a:rPr>
              <a:t>(condition 4)</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statement-block4;</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a:t>
            </a:r>
          </a:p>
          <a:p>
            <a:r>
              <a:rPr lang="en-US" dirty="0">
                <a:solidFill>
                  <a:schemeClr val="tx1"/>
                </a:solidFill>
                <a:latin typeface="Consolas" panose="020B0609020204030204" pitchFamily="49" charset="0"/>
              </a:rPr>
              <a:t>    	default-statement;</a:t>
            </a:r>
          </a:p>
        </p:txBody>
      </p:sp>
    </p:spTree>
    <p:extLst>
      <p:ext uri="{BB962C8B-B14F-4D97-AF65-F5344CB8AC3E}">
        <p14:creationId xmlns:p14="http://schemas.microsoft.com/office/powerpoint/2010/main" val="232871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if-else-if ladder </a:t>
            </a:r>
          </a:p>
        </p:txBody>
      </p:sp>
      <p:grpSp>
        <p:nvGrpSpPr>
          <p:cNvPr id="30" name="Group 29"/>
          <p:cNvGrpSpPr/>
          <p:nvPr/>
        </p:nvGrpSpPr>
        <p:grpSpPr>
          <a:xfrm>
            <a:off x="3053276" y="936967"/>
            <a:ext cx="2651760" cy="1482104"/>
            <a:chOff x="1367340" y="936967"/>
            <a:chExt cx="2651760" cy="1482104"/>
          </a:xfrm>
        </p:grpSpPr>
        <p:cxnSp>
          <p:nvCxnSpPr>
            <p:cNvPr id="5" name="Straight Arrow Connector 4"/>
            <p:cNvCxnSpPr>
              <a:endCxn id="6" idx="0"/>
            </p:cNvCxnSpPr>
            <p:nvPr/>
          </p:nvCxnSpPr>
          <p:spPr>
            <a:xfrm>
              <a:off x="2693220" y="936967"/>
              <a:ext cx="0" cy="540406"/>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lowchart: Decision 5"/>
            <p:cNvSpPr/>
            <p:nvPr/>
          </p:nvSpPr>
          <p:spPr>
            <a:xfrm>
              <a:off x="1367340" y="1477373"/>
              <a:ext cx="2651760" cy="94169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condition1</a:t>
              </a:r>
            </a:p>
          </p:txBody>
        </p:sp>
      </p:grpSp>
      <p:grpSp>
        <p:nvGrpSpPr>
          <p:cNvPr id="32" name="Group 31"/>
          <p:cNvGrpSpPr/>
          <p:nvPr/>
        </p:nvGrpSpPr>
        <p:grpSpPr>
          <a:xfrm>
            <a:off x="5313749" y="1497354"/>
            <a:ext cx="2651760" cy="1858421"/>
            <a:chOff x="3627813" y="1497354"/>
            <a:chExt cx="2651760" cy="1858421"/>
          </a:xfrm>
        </p:grpSpPr>
        <p:cxnSp>
          <p:nvCxnSpPr>
            <p:cNvPr id="7" name="Elbow Connector 6"/>
            <p:cNvCxnSpPr>
              <a:stCxn id="6" idx="3"/>
              <a:endCxn id="12" idx="0"/>
            </p:cNvCxnSpPr>
            <p:nvPr/>
          </p:nvCxnSpPr>
          <p:spPr>
            <a:xfrm>
              <a:off x="4033388" y="1948222"/>
              <a:ext cx="920305" cy="465855"/>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70545" y="1497354"/>
              <a:ext cx="757387" cy="430887"/>
            </a:xfrm>
            <a:prstGeom prst="rect">
              <a:avLst/>
            </a:prstGeom>
            <a:noFill/>
          </p:spPr>
          <p:txBody>
            <a:bodyPr wrap="none" rtlCol="0">
              <a:spAutoFit/>
            </a:bodyPr>
            <a:lstStyle/>
            <a:p>
              <a:r>
                <a:rPr lang="en-US" sz="2200" dirty="0"/>
                <a:t>False</a:t>
              </a:r>
            </a:p>
          </p:txBody>
        </p:sp>
        <p:sp>
          <p:nvSpPr>
            <p:cNvPr id="12" name="Flowchart: Decision 11"/>
            <p:cNvSpPr/>
            <p:nvPr/>
          </p:nvSpPr>
          <p:spPr>
            <a:xfrm>
              <a:off x="3627813" y="2414077"/>
              <a:ext cx="2651760" cy="94169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condition2</a:t>
              </a:r>
            </a:p>
          </p:txBody>
        </p:sp>
      </p:grpSp>
      <p:grpSp>
        <p:nvGrpSpPr>
          <p:cNvPr id="34" name="Group 33"/>
          <p:cNvGrpSpPr/>
          <p:nvPr/>
        </p:nvGrpSpPr>
        <p:grpSpPr>
          <a:xfrm>
            <a:off x="7979797" y="2421179"/>
            <a:ext cx="2675175" cy="1840393"/>
            <a:chOff x="6293861" y="2421179"/>
            <a:chExt cx="2675175" cy="1840393"/>
          </a:xfrm>
        </p:grpSpPr>
        <p:cxnSp>
          <p:nvCxnSpPr>
            <p:cNvPr id="13" name="Elbow Connector 12"/>
            <p:cNvCxnSpPr>
              <a:stCxn id="12" idx="3"/>
              <a:endCxn id="18" idx="0"/>
            </p:cNvCxnSpPr>
            <p:nvPr/>
          </p:nvCxnSpPr>
          <p:spPr>
            <a:xfrm>
              <a:off x="6293861" y="2884926"/>
              <a:ext cx="1349295" cy="43494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369655" y="2421179"/>
              <a:ext cx="757387" cy="430887"/>
            </a:xfrm>
            <a:prstGeom prst="rect">
              <a:avLst/>
            </a:prstGeom>
            <a:noFill/>
          </p:spPr>
          <p:txBody>
            <a:bodyPr wrap="none" rtlCol="0">
              <a:spAutoFit/>
            </a:bodyPr>
            <a:lstStyle/>
            <a:p>
              <a:r>
                <a:rPr lang="en-US" sz="2200" dirty="0"/>
                <a:t>False</a:t>
              </a:r>
            </a:p>
          </p:txBody>
        </p:sp>
        <p:sp>
          <p:nvSpPr>
            <p:cNvPr id="18" name="Flowchart: Decision 17"/>
            <p:cNvSpPr/>
            <p:nvPr/>
          </p:nvSpPr>
          <p:spPr>
            <a:xfrm>
              <a:off x="6317276" y="3319874"/>
              <a:ext cx="2651760" cy="94169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condition3</a:t>
              </a:r>
            </a:p>
          </p:txBody>
        </p:sp>
      </p:grpSp>
      <p:grpSp>
        <p:nvGrpSpPr>
          <p:cNvPr id="31" name="Group 30"/>
          <p:cNvGrpSpPr/>
          <p:nvPr/>
        </p:nvGrpSpPr>
        <p:grpSpPr>
          <a:xfrm>
            <a:off x="3647307" y="2465341"/>
            <a:ext cx="1432577" cy="3735546"/>
            <a:chOff x="1977227" y="2470334"/>
            <a:chExt cx="1432577" cy="3735546"/>
          </a:xfrm>
        </p:grpSpPr>
        <p:sp>
          <p:nvSpPr>
            <p:cNvPr id="8" name="TextBox 7"/>
            <p:cNvSpPr txBox="1"/>
            <p:nvPr/>
          </p:nvSpPr>
          <p:spPr>
            <a:xfrm>
              <a:off x="1977227" y="2470334"/>
              <a:ext cx="691343" cy="430887"/>
            </a:xfrm>
            <a:prstGeom prst="rect">
              <a:avLst/>
            </a:prstGeom>
            <a:noFill/>
          </p:spPr>
          <p:txBody>
            <a:bodyPr wrap="none" rtlCol="0">
              <a:spAutoFit/>
            </a:bodyPr>
            <a:lstStyle/>
            <a:p>
              <a:r>
                <a:rPr lang="en-US" sz="2200" dirty="0"/>
                <a:t>True</a:t>
              </a:r>
            </a:p>
          </p:txBody>
        </p:sp>
        <p:sp>
          <p:nvSpPr>
            <p:cNvPr id="10" name="Flowchart: Process 9"/>
            <p:cNvSpPr/>
            <p:nvPr/>
          </p:nvSpPr>
          <p:spPr>
            <a:xfrm>
              <a:off x="1977816" y="3176552"/>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5" name="Elbow Connector 24"/>
            <p:cNvCxnSpPr>
              <a:stCxn id="10" idx="2"/>
            </p:cNvCxnSpPr>
            <p:nvPr/>
          </p:nvCxnSpPr>
          <p:spPr>
            <a:xfrm rot="5400000">
              <a:off x="1485175" y="4997245"/>
              <a:ext cx="2416681" cy="590"/>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354505" y="3419917"/>
            <a:ext cx="3001708" cy="1241593"/>
            <a:chOff x="2668569" y="3419917"/>
            <a:chExt cx="3001708" cy="1241593"/>
          </a:xfrm>
        </p:grpSpPr>
        <p:sp>
          <p:nvSpPr>
            <p:cNvPr id="14" name="TextBox 13"/>
            <p:cNvSpPr txBox="1"/>
            <p:nvPr/>
          </p:nvSpPr>
          <p:spPr>
            <a:xfrm>
              <a:off x="4173305" y="3419917"/>
              <a:ext cx="691343" cy="430887"/>
            </a:xfrm>
            <a:prstGeom prst="rect">
              <a:avLst/>
            </a:prstGeom>
            <a:noFill/>
          </p:spPr>
          <p:txBody>
            <a:bodyPr wrap="none" rtlCol="0">
              <a:spAutoFit/>
            </a:bodyPr>
            <a:lstStyle/>
            <a:p>
              <a:r>
                <a:rPr lang="en-US" sz="2200" dirty="0"/>
                <a:t>True</a:t>
              </a:r>
            </a:p>
          </p:txBody>
        </p:sp>
        <p:sp>
          <p:nvSpPr>
            <p:cNvPr id="16" name="Flowchart: Process 15"/>
            <p:cNvSpPr/>
            <p:nvPr/>
          </p:nvSpPr>
          <p:spPr>
            <a:xfrm>
              <a:off x="4238289" y="4048862"/>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6" name="Elbow Connector 25"/>
            <p:cNvCxnSpPr>
              <a:stCxn id="16" idx="1"/>
            </p:cNvCxnSpPr>
            <p:nvPr/>
          </p:nvCxnSpPr>
          <p:spPr>
            <a:xfrm rot="10800000">
              <a:off x="2668569" y="4352190"/>
              <a:ext cx="1569720" cy="2997"/>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354504" y="4196924"/>
            <a:ext cx="5691172" cy="1288304"/>
            <a:chOff x="2668568" y="4196924"/>
            <a:chExt cx="5691172" cy="1288304"/>
          </a:xfrm>
        </p:grpSpPr>
        <p:sp>
          <p:nvSpPr>
            <p:cNvPr id="20" name="TextBox 19"/>
            <p:cNvSpPr txBox="1"/>
            <p:nvPr/>
          </p:nvSpPr>
          <p:spPr>
            <a:xfrm>
              <a:off x="6927163" y="4196924"/>
              <a:ext cx="691343" cy="430887"/>
            </a:xfrm>
            <a:prstGeom prst="rect">
              <a:avLst/>
            </a:prstGeom>
            <a:noFill/>
          </p:spPr>
          <p:txBody>
            <a:bodyPr wrap="none" rtlCol="0">
              <a:spAutoFit/>
            </a:bodyPr>
            <a:lstStyle/>
            <a:p>
              <a:r>
                <a:rPr lang="en-US" sz="2200" dirty="0"/>
                <a:t>True</a:t>
              </a:r>
            </a:p>
          </p:txBody>
        </p:sp>
        <p:sp>
          <p:nvSpPr>
            <p:cNvPr id="22" name="Flowchart: Process 21"/>
            <p:cNvSpPr/>
            <p:nvPr/>
          </p:nvSpPr>
          <p:spPr>
            <a:xfrm>
              <a:off x="6927752" y="4872580"/>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7" name="Elbow Connector 26"/>
            <p:cNvCxnSpPr>
              <a:stCxn id="22" idx="1"/>
            </p:cNvCxnSpPr>
            <p:nvPr/>
          </p:nvCxnSpPr>
          <p:spPr>
            <a:xfrm rot="10800000">
              <a:off x="2668568" y="5178902"/>
              <a:ext cx="4259184" cy="2"/>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354504" y="3288339"/>
            <a:ext cx="7642232" cy="2575625"/>
            <a:chOff x="2668568" y="3288339"/>
            <a:chExt cx="7642232" cy="2575625"/>
          </a:xfrm>
        </p:grpSpPr>
        <p:cxnSp>
          <p:nvCxnSpPr>
            <p:cNvPr id="19" name="Elbow Connector 18"/>
            <p:cNvCxnSpPr>
              <a:stCxn id="18" idx="3"/>
              <a:endCxn id="24" idx="0"/>
            </p:cNvCxnSpPr>
            <p:nvPr/>
          </p:nvCxnSpPr>
          <p:spPr>
            <a:xfrm>
              <a:off x="8983324" y="3790723"/>
              <a:ext cx="611482" cy="1081857"/>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020481" y="3288339"/>
              <a:ext cx="757387" cy="430887"/>
            </a:xfrm>
            <a:prstGeom prst="rect">
              <a:avLst/>
            </a:prstGeom>
            <a:noFill/>
          </p:spPr>
          <p:txBody>
            <a:bodyPr wrap="none" rtlCol="0">
              <a:spAutoFit/>
            </a:bodyPr>
            <a:lstStyle/>
            <a:p>
              <a:r>
                <a:rPr lang="en-US" sz="2200" dirty="0"/>
                <a:t>False</a:t>
              </a:r>
            </a:p>
          </p:txBody>
        </p:sp>
        <p:sp>
          <p:nvSpPr>
            <p:cNvPr id="24" name="Flowchart: Process 23"/>
            <p:cNvSpPr/>
            <p:nvPr/>
          </p:nvSpPr>
          <p:spPr>
            <a:xfrm>
              <a:off x="8878812" y="4872580"/>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8" name="Elbow Connector 27"/>
            <p:cNvCxnSpPr>
              <a:stCxn id="24" idx="2"/>
            </p:cNvCxnSpPr>
            <p:nvPr/>
          </p:nvCxnSpPr>
          <p:spPr>
            <a:xfrm rot="5400000">
              <a:off x="5942319" y="2211477"/>
              <a:ext cx="378736" cy="692623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68301" y="1928241"/>
            <a:ext cx="2854215" cy="45335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rPr>
              <a:t>if(condition 1)</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statement-block1;</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 if(condition 2)</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statement-block2;</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 if(condition 3)</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statement-block3;</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 if(condition 4)</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statement-block4;</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a:t>
            </a:r>
          </a:p>
          <a:p>
            <a:r>
              <a:rPr lang="en-US" sz="1400" dirty="0">
                <a:solidFill>
                  <a:schemeClr val="tx1"/>
                </a:solidFill>
                <a:latin typeface="Consolas" panose="020B0609020204030204" pitchFamily="49" charset="0"/>
              </a:rPr>
              <a:t>    	default-statement;</a:t>
            </a:r>
          </a:p>
        </p:txBody>
      </p:sp>
      <p:cxnSp>
        <p:nvCxnSpPr>
          <p:cNvPr id="4" name="Straight Arrow Connector 3"/>
          <p:cNvCxnSpPr>
            <a:stCxn id="6" idx="2"/>
            <a:endCxn id="10" idx="0"/>
          </p:cNvCxnSpPr>
          <p:nvPr/>
        </p:nvCxnSpPr>
        <p:spPr>
          <a:xfrm flipH="1">
            <a:off x="4363890" y="2419071"/>
            <a:ext cx="15266" cy="752488"/>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2" idx="2"/>
            <a:endCxn id="16" idx="0"/>
          </p:cNvCxnSpPr>
          <p:nvPr/>
        </p:nvCxnSpPr>
        <p:spPr>
          <a:xfrm>
            <a:off x="6639629" y="3355775"/>
            <a:ext cx="590" cy="69308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22" idx="0"/>
          </p:cNvCxnSpPr>
          <p:nvPr/>
        </p:nvCxnSpPr>
        <p:spPr>
          <a:xfrm flipH="1">
            <a:off x="9329682" y="4261572"/>
            <a:ext cx="6748" cy="611008"/>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37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zero or positive or negative</a:t>
            </a:r>
            <a:endParaRPr lang="en-IN" dirty="0"/>
          </a:p>
        </p:txBody>
      </p:sp>
      <p:sp>
        <p:nvSpPr>
          <p:cNvPr id="3" name="Content Placeholder 2"/>
          <p:cNvSpPr>
            <a:spLocks noGrp="1"/>
          </p:cNvSpPr>
          <p:nvPr>
            <p:ph idx="1"/>
          </p:nvPr>
        </p:nvSpPr>
        <p:spPr>
          <a:xfrm>
            <a:off x="88316" y="763428"/>
            <a:ext cx="11929641" cy="5865972"/>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if(x &gt; 0){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 number is a positive");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if(x &lt; 0) {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 number is a negative");</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 number is a zero");</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421049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day name from day number</a:t>
            </a:r>
            <a:endParaRPr lang="en-IN" dirty="0"/>
          </a:p>
        </p:txBody>
      </p:sp>
      <p:sp>
        <p:nvSpPr>
          <p:cNvPr id="3" name="Content Placeholder 2"/>
          <p:cNvSpPr>
            <a:spLocks noGrp="1"/>
          </p:cNvSpPr>
          <p:nvPr>
            <p:ph idx="1"/>
          </p:nvPr>
        </p:nvSpPr>
        <p:spPr/>
        <p:txBody>
          <a:bodyPr/>
          <a:lstStyle/>
          <a:p>
            <a:pPr marL="342900" indent="-342900" algn="l">
              <a:lnSpc>
                <a:spcPct val="100000"/>
              </a:lnSpc>
              <a:spcBef>
                <a:spcPts val="0"/>
              </a:spcBef>
              <a:buClrTx/>
              <a:buFont typeface="+mj-lt"/>
              <a:buAutoNum type="arabicPeriod"/>
              <a:defRPr/>
            </a:pPr>
            <a:r>
              <a:rPr lang="en-US" dirty="0">
                <a:latin typeface="Consolas" panose="020B0609020204030204" pitchFamily="49" charset="0"/>
              </a:rPr>
              <a:t>public class Demo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public static void main(String[] </a:t>
            </a:r>
            <a:r>
              <a:rPr lang="en-US" dirty="0" err="1">
                <a:latin typeface="Consolas" panose="020B0609020204030204" pitchFamily="49" charset="0"/>
              </a:rPr>
              <a:t>args</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d;</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d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if (d == 1 ) 		</a:t>
            </a:r>
            <a:r>
              <a:rPr lang="en-US" b="1" dirty="0" err="1">
                <a:latin typeface="Consolas" panose="020B0609020204030204" pitchFamily="49" charset="0"/>
              </a:rPr>
              <a:t>System.out.println</a:t>
            </a:r>
            <a:r>
              <a:rPr lang="en-US" b="1" dirty="0">
                <a:latin typeface="Consolas" panose="020B0609020204030204" pitchFamily="49" charset="0"/>
              </a:rPr>
              <a:t>(“Monday”);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2) 	</a:t>
            </a:r>
            <a:r>
              <a:rPr lang="en-US" b="1" dirty="0" err="1">
                <a:latin typeface="Consolas" panose="020B0609020204030204" pitchFamily="49" charset="0"/>
              </a:rPr>
              <a:t>System.out.println</a:t>
            </a:r>
            <a:r>
              <a:rPr lang="en-US" b="1" dirty="0">
                <a:latin typeface="Consolas" panose="020B0609020204030204" pitchFamily="49" charset="0"/>
              </a:rPr>
              <a:t>(“Tuesday“);</a:t>
            </a:r>
          </a:p>
          <a:p>
            <a:pPr marL="185738" indent="-185738" algn="l">
              <a:lnSpc>
                <a:spcPct val="100000"/>
              </a:lnSpc>
              <a:spcBef>
                <a:spcPts val="0"/>
              </a:spcBef>
              <a:buClrTx/>
              <a:buFont typeface="+mj-lt"/>
              <a:buAutoNum type="arabicPeriod"/>
              <a:defRPr/>
            </a:pPr>
            <a:r>
              <a:rPr lang="en-US" b="1" dirty="0">
                <a:latin typeface="Consolas" panose="020B0609020204030204" pitchFamily="49" charset="0"/>
              </a:rPr>
              <a:t>	else if (d == 3) 	</a:t>
            </a:r>
            <a:r>
              <a:rPr lang="en-US" b="1" dirty="0" err="1">
                <a:latin typeface="Consolas" panose="020B0609020204030204" pitchFamily="49" charset="0"/>
              </a:rPr>
              <a:t>System.out.println</a:t>
            </a:r>
            <a:r>
              <a:rPr lang="en-US" b="1" dirty="0">
                <a:latin typeface="Consolas" panose="020B0609020204030204" pitchFamily="49" charset="0"/>
              </a:rPr>
              <a:t>(“Wednesday“);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4) 	</a:t>
            </a:r>
            <a:r>
              <a:rPr lang="en-US" b="1" dirty="0" err="1">
                <a:latin typeface="Consolas" panose="020B0609020204030204" pitchFamily="49" charset="0"/>
              </a:rPr>
              <a:t>System.out.println</a:t>
            </a:r>
            <a:r>
              <a:rPr lang="en-US" b="1" dirty="0">
                <a:latin typeface="Consolas" panose="020B0609020204030204" pitchFamily="49" charset="0"/>
              </a:rPr>
              <a:t>(“Thursday“);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5) 	</a:t>
            </a:r>
            <a:r>
              <a:rPr lang="en-US" b="1" dirty="0" err="1">
                <a:latin typeface="Consolas" panose="020B0609020204030204" pitchFamily="49" charset="0"/>
              </a:rPr>
              <a:t>System.out.println</a:t>
            </a:r>
            <a:r>
              <a:rPr lang="en-US" b="1" dirty="0">
                <a:latin typeface="Consolas" panose="020B0609020204030204" pitchFamily="49" charset="0"/>
              </a:rPr>
              <a:t>(“Friday“);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6) 	</a:t>
            </a:r>
            <a:r>
              <a:rPr lang="en-US" b="1" dirty="0" err="1">
                <a:latin typeface="Consolas" panose="020B0609020204030204" pitchFamily="49" charset="0"/>
              </a:rPr>
              <a:t>System.out.println</a:t>
            </a:r>
            <a:r>
              <a:rPr lang="en-US" b="1" dirty="0">
                <a:latin typeface="Consolas" panose="020B0609020204030204" pitchFamily="49" charset="0"/>
              </a:rPr>
              <a:t>(“Saturday“);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a:t>
            </a:r>
            <a:r>
              <a:rPr lang="en-US" b="1" dirty="0" err="1">
                <a:latin typeface="Consolas" panose="020B0609020204030204" pitchFamily="49" charset="0"/>
              </a:rPr>
              <a:t>System.out.println</a:t>
            </a:r>
            <a:r>
              <a:rPr lang="en-US" b="1" dirty="0">
                <a:latin typeface="Consolas" panose="020B0609020204030204" pitchFamily="49" charset="0"/>
              </a:rPr>
              <a:t>(“Sunday“)</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1863824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if-else statement: WAP to display Exam Result</a:t>
            </a:r>
          </a:p>
        </p:txBody>
      </p:sp>
      <p:sp>
        <p:nvSpPr>
          <p:cNvPr id="3" name="Content Placeholder 2"/>
          <p:cNvSpPr>
            <a:spLocks noGrp="1"/>
          </p:cNvSpPr>
          <p:nvPr>
            <p:ph idx="1"/>
          </p:nvPr>
        </p:nvSpPr>
        <p:spPr>
          <a:xfrm>
            <a:off x="131181" y="863445"/>
            <a:ext cx="7412620" cy="4522944"/>
          </a:xfrm>
          <a:ln>
            <a:solidFill>
              <a:schemeClr val="accent1"/>
            </a:solidFill>
            <a:prstDash val="dash"/>
          </a:ln>
        </p:spPr>
        <p:txBody>
          <a:bodyPr/>
          <a:lstStyle/>
          <a:p>
            <a:pPr marL="0" indent="-457200">
              <a:lnSpc>
                <a:spcPct val="100000"/>
              </a:lnSpc>
              <a:spcBef>
                <a:spcPts val="0"/>
              </a:spcBef>
              <a:buFont typeface="+mj-lt"/>
              <a:buAutoNum type="arabicPeriod"/>
            </a:pP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 65;</a:t>
            </a:r>
          </a:p>
          <a:p>
            <a:pPr marL="0" indent="-457200">
              <a:lnSpc>
                <a:spcPct val="100000"/>
              </a:lnSpc>
              <a:spcBef>
                <a:spcPts val="0"/>
              </a:spcBef>
              <a:buFont typeface="+mj-lt"/>
              <a:buAutoNum type="arabicPeriod"/>
            </a:pP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&lt; 60)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"fail"</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&gt;= 60 &amp;&amp; </a:t>
            </a:r>
            <a:r>
              <a:rPr lang="en-US" b="1" dirty="0">
                <a:solidFill>
                  <a:srgbClr val="6A3E3E"/>
                </a:solidFill>
                <a:latin typeface="Consolas"/>
              </a:rPr>
              <a:t>marks</a:t>
            </a:r>
            <a:r>
              <a:rPr lang="en-US" b="1" dirty="0">
                <a:solidFill>
                  <a:srgbClr val="000000"/>
                </a:solidFill>
                <a:latin typeface="Consolas"/>
              </a:rPr>
              <a:t> &lt; 80)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"B grade"</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&gt;= 80 &amp;&amp; </a:t>
            </a:r>
            <a:r>
              <a:rPr lang="en-US" b="1" dirty="0">
                <a:solidFill>
                  <a:srgbClr val="6A3E3E"/>
                </a:solidFill>
                <a:latin typeface="Consolas"/>
              </a:rPr>
              <a:t>marks</a:t>
            </a:r>
            <a:r>
              <a:rPr lang="en-US" b="1" dirty="0">
                <a:solidFill>
                  <a:srgbClr val="000000"/>
                </a:solidFill>
                <a:latin typeface="Consolas"/>
              </a:rPr>
              <a:t> &lt; 90)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 grade"</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&gt;= 90 &amp;&amp; </a:t>
            </a:r>
            <a:r>
              <a:rPr lang="en-US" b="1" dirty="0">
                <a:solidFill>
                  <a:srgbClr val="6A3E3E"/>
                </a:solidFill>
                <a:latin typeface="Consolas"/>
              </a:rPr>
              <a:t>marks</a:t>
            </a:r>
            <a:r>
              <a:rPr lang="en-US" b="1" dirty="0">
                <a:solidFill>
                  <a:srgbClr val="000000"/>
                </a:solidFill>
                <a:latin typeface="Consolas"/>
              </a:rPr>
              <a:t> &lt; 100)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 grade"</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"Invalid!"</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a:t>
            </a:r>
          </a:p>
          <a:p>
            <a:pPr marL="0" indent="-457200">
              <a:lnSpc>
                <a:spcPct val="100000"/>
              </a:lnSpc>
              <a:spcBef>
                <a:spcPts val="0"/>
              </a:spcBef>
              <a:buFont typeface="+mj-lt"/>
              <a:buAutoNum type="arabicPeriod"/>
            </a:pPr>
            <a:endParaRPr lang="en-IN" dirty="0"/>
          </a:p>
        </p:txBody>
      </p:sp>
    </p:spTree>
    <p:extLst>
      <p:ext uri="{BB962C8B-B14F-4D97-AF65-F5344CB8AC3E}">
        <p14:creationId xmlns:p14="http://schemas.microsoft.com/office/powerpoint/2010/main" val="111665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If</a:t>
            </a:r>
          </a:p>
        </p:txBody>
      </p:sp>
      <p:sp>
        <p:nvSpPr>
          <p:cNvPr id="3" name="Content Placeholder 2"/>
          <p:cNvSpPr>
            <a:spLocks noGrp="1"/>
          </p:cNvSpPr>
          <p:nvPr>
            <p:ph idx="1"/>
          </p:nvPr>
        </p:nvSpPr>
        <p:spPr>
          <a:xfrm>
            <a:off x="131181" y="863444"/>
            <a:ext cx="8055558" cy="5590565"/>
          </a:xfrm>
        </p:spPr>
        <p:txBody>
          <a:bodyPr/>
          <a:lstStyle/>
          <a:p>
            <a:r>
              <a:rPr lang="en-US" dirty="0"/>
              <a:t>A </a:t>
            </a:r>
            <a:r>
              <a:rPr lang="en-US" dirty="0">
                <a:solidFill>
                  <a:srgbClr val="002060"/>
                </a:solidFill>
              </a:rPr>
              <a:t>nested if </a:t>
            </a:r>
            <a:r>
              <a:rPr lang="en-US" dirty="0"/>
              <a:t>is</a:t>
            </a:r>
            <a:r>
              <a:rPr lang="en-US" dirty="0">
                <a:solidFill>
                  <a:srgbClr val="002060"/>
                </a:solidFill>
              </a:rPr>
              <a:t> </a:t>
            </a:r>
            <a:r>
              <a:rPr lang="en-US" dirty="0"/>
              <a:t>an if statement that is the target of another if statement. </a:t>
            </a:r>
          </a:p>
          <a:p>
            <a:r>
              <a:rPr lang="en-US" dirty="0">
                <a:solidFill>
                  <a:srgbClr val="002060"/>
                </a:solidFill>
              </a:rPr>
              <a:t>Nested if </a:t>
            </a:r>
            <a:r>
              <a:rPr lang="en-US" dirty="0"/>
              <a:t>statements mean an if statement </a:t>
            </a:r>
            <a:r>
              <a:rPr lang="en-US" dirty="0">
                <a:solidFill>
                  <a:srgbClr val="002060"/>
                </a:solidFill>
              </a:rPr>
              <a:t>inside</a:t>
            </a:r>
            <a:r>
              <a:rPr lang="en-US" dirty="0"/>
              <a:t> another if statement. </a:t>
            </a:r>
          </a:p>
          <a:p>
            <a:r>
              <a:rPr lang="en-US" dirty="0"/>
              <a:t>The statement connected to the nested if statement is only executed when -:</a:t>
            </a:r>
          </a:p>
          <a:p>
            <a:pPr lvl="1"/>
            <a:r>
              <a:rPr lang="en-US" dirty="0"/>
              <a:t>condition of </a:t>
            </a:r>
            <a:r>
              <a:rPr lang="en-US" dirty="0">
                <a:solidFill>
                  <a:srgbClr val="002060"/>
                </a:solidFill>
              </a:rPr>
              <a:t>outer if statement is true</a:t>
            </a:r>
            <a:r>
              <a:rPr lang="en-US" dirty="0"/>
              <a:t>, and</a:t>
            </a:r>
          </a:p>
          <a:p>
            <a:pPr lvl="1"/>
            <a:r>
              <a:rPr lang="en-US" dirty="0"/>
              <a:t>condition of the </a:t>
            </a:r>
            <a:r>
              <a:rPr lang="en-US" dirty="0">
                <a:solidFill>
                  <a:srgbClr val="002060"/>
                </a:solidFill>
              </a:rPr>
              <a:t>nested if statement is also true</a:t>
            </a:r>
            <a:r>
              <a:rPr lang="en-US" dirty="0"/>
              <a:t>.</a:t>
            </a:r>
          </a:p>
          <a:p>
            <a:r>
              <a:rPr lang="en-US" dirty="0"/>
              <a:t>Note: There could be an </a:t>
            </a:r>
            <a:r>
              <a:rPr lang="en-US" dirty="0">
                <a:solidFill>
                  <a:srgbClr val="002060"/>
                </a:solidFill>
              </a:rPr>
              <a:t>optional else </a:t>
            </a:r>
            <a:r>
              <a:rPr lang="en-US" dirty="0"/>
              <a:t>statement associated with the </a:t>
            </a:r>
            <a:r>
              <a:rPr lang="en-US" dirty="0">
                <a:solidFill>
                  <a:srgbClr val="002060"/>
                </a:solidFill>
              </a:rPr>
              <a:t>outer if statement</a:t>
            </a:r>
            <a:r>
              <a:rPr lang="en-US" dirty="0"/>
              <a:t>, which is only executed when the condition of the outer if statement is evaluated to be </a:t>
            </a:r>
            <a:r>
              <a:rPr lang="en-US" dirty="0">
                <a:solidFill>
                  <a:srgbClr val="002060"/>
                </a:solidFill>
              </a:rPr>
              <a:t>false</a:t>
            </a:r>
            <a:r>
              <a:rPr lang="en-US" dirty="0"/>
              <a:t> and in this case, the condition of nested if condition won't be checked at all.</a:t>
            </a:r>
          </a:p>
        </p:txBody>
      </p:sp>
      <p:sp>
        <p:nvSpPr>
          <p:cNvPr id="4" name="Rectangle 3"/>
          <p:cNvSpPr/>
          <p:nvPr/>
        </p:nvSpPr>
        <p:spPr>
          <a:xfrm>
            <a:off x="8415339" y="863444"/>
            <a:ext cx="3647472" cy="505383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onsolas" panose="020B0609020204030204" pitchFamily="49" charset="0"/>
              </a:rPr>
              <a:t>if</a:t>
            </a:r>
            <a:r>
              <a:rPr lang="en-US" sz="1600" dirty="0">
                <a:solidFill>
                  <a:schemeClr val="tx1"/>
                </a:solidFill>
                <a:latin typeface="Consolas" panose="020B0609020204030204" pitchFamily="49" charset="0"/>
              </a:rPr>
              <a:t>(condition 1)</a:t>
            </a:r>
          </a:p>
          <a:p>
            <a:r>
              <a:rPr lang="en-US" sz="1600" dirty="0">
                <a:solidFill>
                  <a:schemeClr val="tx1"/>
                </a:solidFill>
                <a:latin typeface="Consolas" panose="020B0609020204030204" pitchFamily="49" charset="0"/>
              </a:rPr>
              <a:t>{</a:t>
            </a:r>
          </a:p>
          <a:p>
            <a:r>
              <a:rPr lang="en-US" sz="1600" b="1" dirty="0">
                <a:solidFill>
                  <a:schemeClr val="tx1"/>
                </a:solidFill>
                <a:latin typeface="Consolas" panose="020B0609020204030204" pitchFamily="49" charset="0"/>
              </a:rPr>
              <a:t>	</a:t>
            </a:r>
            <a:r>
              <a:rPr lang="en-US" sz="1600" b="1" dirty="0">
                <a:solidFill>
                  <a:srgbClr val="002060"/>
                </a:solidFill>
                <a:latin typeface="Consolas" panose="020B0609020204030204" pitchFamily="49" charset="0"/>
              </a:rPr>
              <a:t>if(condition 2)</a:t>
            </a:r>
          </a:p>
          <a:p>
            <a:r>
              <a:rPr lang="en-US" sz="1600" b="1" dirty="0">
                <a:solidFill>
                  <a:srgbClr val="002060"/>
                </a:solidFill>
                <a:latin typeface="Consolas" panose="020B0609020204030204" pitchFamily="49" charset="0"/>
              </a:rPr>
              <a:t>	{</a:t>
            </a:r>
          </a:p>
          <a:p>
            <a:r>
              <a:rPr lang="en-US" sz="1600" b="1" dirty="0">
                <a:solidFill>
                  <a:srgbClr val="002060"/>
                </a:solidFill>
                <a:latin typeface="Consolas" panose="020B0609020204030204" pitchFamily="49" charset="0"/>
              </a:rPr>
              <a:t>   	 	nested-block;</a:t>
            </a:r>
          </a:p>
          <a:p>
            <a:r>
              <a:rPr lang="en-US" sz="1600" b="1" dirty="0">
                <a:solidFill>
                  <a:srgbClr val="002060"/>
                </a:solidFill>
                <a:latin typeface="Consolas" panose="020B0609020204030204" pitchFamily="49" charset="0"/>
              </a:rPr>
              <a:t>	}</a:t>
            </a:r>
          </a:p>
          <a:p>
            <a:r>
              <a:rPr lang="en-US" sz="1600" b="1" dirty="0">
                <a:solidFill>
                  <a:srgbClr val="002060"/>
                </a:solidFill>
                <a:latin typeface="Consolas" panose="020B0609020204030204" pitchFamily="49" charset="0"/>
              </a:rPr>
              <a:t>	else</a:t>
            </a:r>
          </a:p>
          <a:p>
            <a:r>
              <a:rPr lang="en-US" sz="1600" b="1" dirty="0">
                <a:solidFill>
                  <a:srgbClr val="002060"/>
                </a:solidFill>
                <a:latin typeface="Consolas" panose="020B0609020204030204" pitchFamily="49" charset="0"/>
              </a:rPr>
              <a:t>	{</a:t>
            </a:r>
          </a:p>
          <a:p>
            <a:r>
              <a:rPr lang="en-US" sz="1600" b="1" dirty="0">
                <a:solidFill>
                  <a:srgbClr val="002060"/>
                </a:solidFill>
                <a:latin typeface="Consolas" panose="020B0609020204030204" pitchFamily="49" charset="0"/>
              </a:rPr>
              <a:t>		nested-block;</a:t>
            </a:r>
          </a:p>
          <a:p>
            <a:r>
              <a:rPr lang="en-US" sz="1600" b="1" dirty="0">
                <a:solidFill>
                  <a:srgbClr val="002060"/>
                </a:solidFill>
                <a:latin typeface="Consolas" panose="020B0609020204030204" pitchFamily="49" charset="0"/>
              </a:rPr>
              <a:t>	}</a:t>
            </a:r>
          </a:p>
          <a:p>
            <a:r>
              <a:rPr lang="en-US" sz="1600" dirty="0">
                <a:solidFill>
                  <a:schemeClr val="tx1"/>
                </a:solidFill>
                <a:latin typeface="Consolas" panose="020B0609020204030204" pitchFamily="49" charset="0"/>
              </a:rPr>
              <a:t>}//if</a:t>
            </a:r>
          </a:p>
          <a:p>
            <a:r>
              <a:rPr lang="en-US" sz="1600" b="1" dirty="0">
                <a:solidFill>
                  <a:schemeClr val="tx1"/>
                </a:solidFill>
                <a:latin typeface="Consolas" panose="020B0609020204030204" pitchFamily="49" charset="0"/>
              </a:rPr>
              <a:t>else if</a:t>
            </a:r>
            <a:r>
              <a:rPr lang="en-US" sz="1600" dirty="0">
                <a:solidFill>
                  <a:schemeClr val="tx1"/>
                </a:solidFill>
                <a:latin typeface="Consolas" panose="020B0609020204030204" pitchFamily="49" charset="0"/>
              </a:rPr>
              <a:t>(condition 3)</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statement-block3;</a:t>
            </a:r>
          </a:p>
          <a:p>
            <a:r>
              <a:rPr lang="en-US" sz="1600" dirty="0">
                <a:solidFill>
                  <a:schemeClr val="tx1"/>
                </a:solidFill>
                <a:latin typeface="Consolas" panose="020B0609020204030204" pitchFamily="49" charset="0"/>
              </a:rPr>
              <a:t>}</a:t>
            </a:r>
          </a:p>
          <a:p>
            <a:r>
              <a:rPr lang="en-US" sz="1600" b="1" dirty="0">
                <a:solidFill>
                  <a:schemeClr val="tx1"/>
                </a:solidFill>
                <a:latin typeface="Consolas" panose="020B0609020204030204" pitchFamily="49" charset="0"/>
              </a:rPr>
              <a:t>else</a:t>
            </a:r>
            <a:r>
              <a:rPr lang="en-US" sz="1600" dirty="0">
                <a:solidFill>
                  <a:schemeClr val="tx1"/>
                </a:solidFill>
                <a:latin typeface="Consolas" panose="020B0609020204030204" pitchFamily="49" charset="0"/>
              </a:rPr>
              <a:t>(condition 4)</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statement-block4;</a:t>
            </a:r>
          </a:p>
          <a:p>
            <a:r>
              <a:rPr lang="en-US" sz="16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23179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a:t>
            </a:r>
          </a:p>
        </p:txBody>
      </p:sp>
      <p:sp>
        <p:nvSpPr>
          <p:cNvPr id="3" name="Content Placeholder 2"/>
          <p:cNvSpPr>
            <a:spLocks noGrp="1"/>
          </p:cNvSpPr>
          <p:nvPr>
            <p:ph idx="1"/>
          </p:nvPr>
        </p:nvSpPr>
        <p:spPr/>
        <p:txBody>
          <a:bodyPr/>
          <a:lstStyle/>
          <a:p>
            <a:r>
              <a:rPr lang="en-US" dirty="0"/>
              <a:t>A programming language is a </a:t>
            </a:r>
            <a:r>
              <a:rPr lang="en-US" dirty="0">
                <a:solidFill>
                  <a:srgbClr val="002060"/>
                </a:solidFill>
              </a:rPr>
              <a:t>computer language</a:t>
            </a:r>
            <a:r>
              <a:rPr lang="en-US" dirty="0"/>
              <a:t> that is used by </a:t>
            </a:r>
            <a:r>
              <a:rPr lang="en-US" dirty="0">
                <a:solidFill>
                  <a:srgbClr val="002060"/>
                </a:solidFill>
              </a:rPr>
              <a:t>programmers (developers)</a:t>
            </a:r>
            <a:r>
              <a:rPr lang="en-US" dirty="0"/>
              <a:t> to communicate with computers.</a:t>
            </a:r>
          </a:p>
          <a:p>
            <a:r>
              <a:rPr lang="en-US" dirty="0"/>
              <a:t>It is a </a:t>
            </a:r>
            <a:r>
              <a:rPr lang="en-US" dirty="0">
                <a:solidFill>
                  <a:srgbClr val="002060"/>
                </a:solidFill>
              </a:rPr>
              <a:t>set of instructions </a:t>
            </a:r>
            <a:r>
              <a:rPr lang="en-US" dirty="0"/>
              <a:t>written in a </a:t>
            </a:r>
            <a:r>
              <a:rPr lang="en-US" dirty="0">
                <a:solidFill>
                  <a:srgbClr val="002060"/>
                </a:solidFill>
              </a:rPr>
              <a:t>specific language </a:t>
            </a:r>
            <a:r>
              <a:rPr lang="en-US" dirty="0"/>
              <a:t>to perform a </a:t>
            </a:r>
            <a:r>
              <a:rPr lang="en-US" dirty="0">
                <a:solidFill>
                  <a:srgbClr val="002060"/>
                </a:solidFill>
              </a:rPr>
              <a:t>specific</a:t>
            </a:r>
            <a:r>
              <a:rPr lang="en-US" dirty="0"/>
              <a:t> </a:t>
            </a:r>
            <a:r>
              <a:rPr lang="en-US" dirty="0">
                <a:solidFill>
                  <a:srgbClr val="002060"/>
                </a:solidFill>
              </a:rPr>
              <a:t>task</a:t>
            </a:r>
            <a:r>
              <a:rPr lang="en-US" dirty="0"/>
              <a:t>.</a:t>
            </a:r>
          </a:p>
          <a:p>
            <a:r>
              <a:rPr lang="en-US" dirty="0"/>
              <a:t>It allow us to give </a:t>
            </a:r>
            <a:r>
              <a:rPr lang="en-US" dirty="0">
                <a:solidFill>
                  <a:srgbClr val="002060"/>
                </a:solidFill>
              </a:rPr>
              <a:t>instructions</a:t>
            </a:r>
            <a:r>
              <a:rPr lang="en-US" dirty="0"/>
              <a:t> to a computer in a language the computer understands.</a:t>
            </a:r>
          </a:p>
          <a:p>
            <a:r>
              <a:rPr lang="en-US" dirty="0"/>
              <a:t>5000+ programming languages are there, notably used are approximate 250.</a:t>
            </a:r>
          </a:p>
          <a:p>
            <a:r>
              <a:rPr lang="en-US" dirty="0"/>
              <a:t>E.g. </a:t>
            </a:r>
            <a:r>
              <a:rPr lang="en-US" dirty="0">
                <a:solidFill>
                  <a:srgbClr val="002060"/>
                </a:solidFill>
              </a:rPr>
              <a:t>C, C++, C#, Java, Python, PHP, Pascal, etc</a:t>
            </a:r>
            <a:r>
              <a:rPr lang="en-US" dirty="0"/>
              <a:t>.</a:t>
            </a:r>
          </a:p>
          <a:p>
            <a:endParaRPr lang="en-US" dirty="0"/>
          </a:p>
        </p:txBody>
      </p:sp>
      <p:pic>
        <p:nvPicPr>
          <p:cNvPr id="1026" name="Picture 2" descr="https://foundersguide.com/wp-content/uploads/2020/11/programmin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57" y="3658726"/>
            <a:ext cx="4087746" cy="27268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046" y="3658726"/>
            <a:ext cx="5909618" cy="2795283"/>
          </a:xfrm>
          <a:prstGeom prst="rect">
            <a:avLst/>
          </a:prstGeom>
        </p:spPr>
      </p:pic>
    </p:spTree>
    <p:extLst>
      <p:ext uri="{BB962C8B-B14F-4D97-AF65-F5344CB8AC3E}">
        <p14:creationId xmlns:p14="http://schemas.microsoft.com/office/powerpoint/2010/main" val="117534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500"/>
                                        <p:tgtEl>
                                          <p:spTgt spid="10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If </a:t>
            </a:r>
            <a:r>
              <a:rPr lang="en-US" dirty="0" err="1"/>
              <a:t>statement:WAP</a:t>
            </a:r>
            <a:r>
              <a:rPr lang="en-US" dirty="0"/>
              <a:t> Login</a:t>
            </a:r>
          </a:p>
        </p:txBody>
      </p:sp>
      <p:sp>
        <p:nvSpPr>
          <p:cNvPr id="3" name="Content Placeholder 2"/>
          <p:cNvSpPr>
            <a:spLocks noGrp="1"/>
          </p:cNvSpPr>
          <p:nvPr>
            <p:ph idx="1"/>
          </p:nvPr>
        </p:nvSpPr>
        <p:spPr/>
        <p:txBody>
          <a:bodyPr/>
          <a:lstStyle/>
          <a:p>
            <a:r>
              <a:rPr lang="en-US" dirty="0"/>
              <a:t>We can also use if/else if statement inside another if/else if statement, this is known as nested if statement.</a:t>
            </a:r>
          </a:p>
        </p:txBody>
      </p:sp>
      <p:sp>
        <p:nvSpPr>
          <p:cNvPr id="4" name="TextBox 3"/>
          <p:cNvSpPr txBox="1"/>
          <p:nvPr/>
        </p:nvSpPr>
        <p:spPr>
          <a:xfrm>
            <a:off x="543097" y="1676399"/>
            <a:ext cx="7172153" cy="4247317"/>
          </a:xfrm>
          <a:prstGeom prst="rect">
            <a:avLst/>
          </a:prstGeom>
          <a:noFill/>
          <a:ln w="19050">
            <a:solidFill>
              <a:schemeClr val="accent1"/>
            </a:solidFill>
            <a:prstDash val="dash"/>
          </a:ln>
        </p:spPr>
        <p:txBody>
          <a:bodyPr wrap="square" rtlCol="0">
            <a:spAutoFit/>
          </a:bodyPr>
          <a:lstStyle/>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username</a:t>
            </a:r>
            <a:r>
              <a:rPr lang="en-US" b="1" dirty="0">
                <a:solidFill>
                  <a:srgbClr val="000000"/>
                </a:solidFill>
                <a:latin typeface="Consolas" panose="020B0609020204030204" pitchFamily="49" charset="0"/>
              </a:rPr>
              <a:t> = </a:t>
            </a:r>
            <a:r>
              <a:rPr lang="en-US" b="1" dirty="0" err="1">
                <a:solidFill>
                  <a:srgbClr val="000000"/>
                </a:solidFill>
                <a:latin typeface="Consolas" panose="020B0609020204030204" pitchFamily="49" charset="0"/>
              </a:rPr>
              <a:t>Integer.</a:t>
            </a:r>
            <a:r>
              <a:rPr lang="en-US" b="1" i="1" dirty="0" err="1">
                <a:solidFill>
                  <a:srgbClr val="000000"/>
                </a:solidFill>
                <a:latin typeface="Consolas" panose="020B0609020204030204" pitchFamily="49" charset="0"/>
              </a:rPr>
              <a:t>parseInt</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args</a:t>
            </a:r>
            <a:r>
              <a:rPr lang="en-US" b="1" i="1" dirty="0">
                <a:solidFill>
                  <a:srgbClr val="000000"/>
                </a:solidFill>
                <a:latin typeface="Consolas" panose="020B0609020204030204" pitchFamily="49" charset="0"/>
              </a:rPr>
              <a:t>[0]);</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password</a:t>
            </a:r>
            <a:r>
              <a:rPr lang="en-US" b="1" dirty="0">
                <a:solidFill>
                  <a:srgbClr val="000000"/>
                </a:solidFill>
                <a:latin typeface="Consolas" panose="020B0609020204030204" pitchFamily="49" charset="0"/>
              </a:rPr>
              <a:t> = </a:t>
            </a:r>
            <a:r>
              <a:rPr lang="en-US" b="1" dirty="0" err="1">
                <a:solidFill>
                  <a:srgbClr val="000000"/>
                </a:solidFill>
                <a:latin typeface="Consolas" panose="020B0609020204030204" pitchFamily="49" charset="0"/>
              </a:rPr>
              <a:t>Integer.</a:t>
            </a:r>
            <a:r>
              <a:rPr lang="en-US" b="1" i="1" dirty="0" err="1">
                <a:solidFill>
                  <a:srgbClr val="000000"/>
                </a:solidFill>
                <a:latin typeface="Consolas" panose="020B0609020204030204" pitchFamily="49" charset="0"/>
              </a:rPr>
              <a:t>parseInt</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args</a:t>
            </a:r>
            <a:r>
              <a:rPr lang="en-US" b="1" i="1" dirty="0">
                <a:solidFill>
                  <a:srgbClr val="000000"/>
                </a:solidFill>
                <a:latin typeface="Consolas" panose="020B0609020204030204" pitchFamily="49" charset="0"/>
              </a:rPr>
              <a:t>[1]);</a:t>
            </a:r>
          </a:p>
          <a:p>
            <a:r>
              <a:rPr lang="en-US" b="1" dirty="0">
                <a:solidFill>
                  <a:srgbClr val="7F0055"/>
                </a:solidFill>
                <a:latin typeface="Consolas" panose="020B0609020204030204" pitchFamily="49" charset="0"/>
              </a:rPr>
              <a:t>double</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balance</a:t>
            </a:r>
            <a:r>
              <a:rPr lang="en-US" b="1" dirty="0">
                <a:solidFill>
                  <a:srgbClr val="000000"/>
                </a:solidFill>
                <a:latin typeface="Consolas" panose="020B0609020204030204" pitchFamily="49" charset="0"/>
              </a:rPr>
              <a:t> = 123456.25;</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username</a:t>
            </a:r>
            <a:r>
              <a:rPr lang="en-US" b="1" dirty="0">
                <a:solidFill>
                  <a:srgbClr val="000000"/>
                </a:solidFill>
                <a:latin typeface="Consolas" panose="020B0609020204030204" pitchFamily="49" charset="0"/>
              </a:rPr>
              <a:t>==1234){</a:t>
            </a:r>
          </a:p>
          <a:p>
            <a:pPr lvl="1"/>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password</a:t>
            </a:r>
            <a:r>
              <a:rPr lang="en-US" b="1" dirty="0">
                <a:solidFill>
                  <a:srgbClr val="000000"/>
                </a:solidFill>
                <a:latin typeface="Consolas" panose="020B0609020204030204" pitchFamily="49" charset="0"/>
              </a:rPr>
              <a:t>==987654){</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"Your Balance is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balance</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"Password is invalid"</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"Username is invalid"</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solidFill>
                <a:srgbClr val="000000"/>
              </a:solidFill>
              <a:latin typeface="Consolas"/>
            </a:endParaRPr>
          </a:p>
        </p:txBody>
      </p:sp>
    </p:spTree>
    <p:extLst>
      <p:ext uri="{BB962C8B-B14F-4D97-AF65-F5344CB8AC3E}">
        <p14:creationId xmlns:p14="http://schemas.microsoft.com/office/powerpoint/2010/main" val="75023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r>
              <a:rPr lang="en-US" dirty="0"/>
              <a:t>In a company an employee is paid as under:</a:t>
            </a:r>
          </a:p>
          <a:p>
            <a:pPr lvl="1"/>
            <a:r>
              <a:rPr lang="en-US" dirty="0"/>
              <a:t>If his basic salary is less than </a:t>
            </a:r>
            <a:r>
              <a:rPr lang="en-US" dirty="0" err="1"/>
              <a:t>Rs</a:t>
            </a:r>
            <a:r>
              <a:rPr lang="en-US" dirty="0"/>
              <a:t>. 1500, then HRA = 10% of basic salary and DA = 90% of basic salary. </a:t>
            </a:r>
          </a:p>
          <a:p>
            <a:pPr lvl="1"/>
            <a:r>
              <a:rPr lang="en-US" dirty="0"/>
              <a:t>If his salary is either equal to or above </a:t>
            </a:r>
            <a:r>
              <a:rPr lang="en-US" dirty="0" err="1"/>
              <a:t>Rs</a:t>
            </a:r>
            <a:r>
              <a:rPr lang="en-US" dirty="0"/>
              <a:t>. 1500, then HRA = </a:t>
            </a:r>
            <a:r>
              <a:rPr lang="en-US" dirty="0" err="1"/>
              <a:t>Rs</a:t>
            </a:r>
            <a:r>
              <a:rPr lang="en-US" dirty="0"/>
              <a:t>. 500 and DA = 98% of basic salary.</a:t>
            </a:r>
          </a:p>
          <a:p>
            <a:pPr lvl="1"/>
            <a:r>
              <a:rPr lang="en-US" dirty="0"/>
              <a:t>Employee's salary is input through the keyboard, write a program to find his gross salary.</a:t>
            </a:r>
            <a:endParaRPr lang="en-IN" dirty="0"/>
          </a:p>
        </p:txBody>
      </p:sp>
    </p:spTree>
    <p:extLst>
      <p:ext uri="{BB962C8B-B14F-4D97-AF65-F5344CB8AC3E}">
        <p14:creationId xmlns:p14="http://schemas.microsoft.com/office/powerpoint/2010/main" val="2148282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switch…case</a:t>
            </a:r>
          </a:p>
        </p:txBody>
      </p:sp>
      <p:sp>
        <p:nvSpPr>
          <p:cNvPr id="5" name="Text Placeholder 4"/>
          <p:cNvSpPr>
            <a:spLocks noGrp="1"/>
          </p:cNvSpPr>
          <p:nvPr>
            <p:ph type="body" idx="1"/>
          </p:nvPr>
        </p:nvSpPr>
        <p:spPr/>
        <p:txBody>
          <a:bodyPr/>
          <a:lstStyle/>
          <a:p>
            <a:r>
              <a:rPr lang="en-US" dirty="0"/>
              <a:t>n-way Decision</a:t>
            </a:r>
            <a:endParaRPr lang="en-IN" dirty="0"/>
          </a:p>
        </p:txBody>
      </p:sp>
    </p:spTree>
    <p:extLst>
      <p:ext uri="{BB962C8B-B14F-4D97-AF65-F5344CB8AC3E}">
        <p14:creationId xmlns:p14="http://schemas.microsoft.com/office/powerpoint/2010/main" val="222881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Switch…case</a:t>
            </a:r>
          </a:p>
        </p:txBody>
      </p:sp>
      <p:sp>
        <p:nvSpPr>
          <p:cNvPr id="3" name="Content Placeholder 2"/>
          <p:cNvSpPr>
            <a:spLocks noGrp="1"/>
          </p:cNvSpPr>
          <p:nvPr>
            <p:ph idx="1"/>
          </p:nvPr>
        </p:nvSpPr>
        <p:spPr>
          <a:xfrm>
            <a:off x="131180" y="863444"/>
            <a:ext cx="7155445" cy="5590565"/>
          </a:xfrm>
        </p:spPr>
        <p:txBody>
          <a:bodyPr/>
          <a:lstStyle/>
          <a:p>
            <a:r>
              <a:rPr lang="en-US" dirty="0">
                <a:solidFill>
                  <a:srgbClr val="002060"/>
                </a:solidFill>
              </a:rPr>
              <a:t>switch…case </a:t>
            </a:r>
            <a:r>
              <a:rPr lang="en-US" dirty="0"/>
              <a:t>is a </a:t>
            </a:r>
            <a:r>
              <a:rPr lang="en-US" dirty="0">
                <a:solidFill>
                  <a:srgbClr val="002060"/>
                </a:solidFill>
              </a:rPr>
              <a:t>multi-way decision </a:t>
            </a:r>
            <a:r>
              <a:rPr lang="en-US" dirty="0"/>
              <a:t>making statement.</a:t>
            </a:r>
          </a:p>
          <a:p>
            <a:r>
              <a:rPr lang="en-US" dirty="0"/>
              <a:t>It is similar to </a:t>
            </a:r>
            <a:r>
              <a:rPr lang="en-US" dirty="0">
                <a:solidFill>
                  <a:srgbClr val="002060"/>
                </a:solidFill>
              </a:rPr>
              <a:t>if-else-if ladder </a:t>
            </a:r>
            <a:r>
              <a:rPr lang="en-US" dirty="0"/>
              <a:t>statement.</a:t>
            </a:r>
          </a:p>
          <a:p>
            <a:r>
              <a:rPr lang="en-US" dirty="0"/>
              <a:t>It executes one statement from multiple conditions.</a:t>
            </a:r>
          </a:p>
          <a:p>
            <a:endParaRPr lang="en-US" dirty="0"/>
          </a:p>
        </p:txBody>
      </p:sp>
      <p:sp>
        <p:nvSpPr>
          <p:cNvPr id="4" name="Rectangle 3"/>
          <p:cNvSpPr/>
          <p:nvPr/>
        </p:nvSpPr>
        <p:spPr>
          <a:xfrm>
            <a:off x="8250953" y="863443"/>
            <a:ext cx="3821985" cy="559056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switch (expression)</a:t>
            </a:r>
          </a:p>
          <a:p>
            <a:r>
              <a:rPr lang="en-US" dirty="0">
                <a:solidFill>
                  <a:schemeClr val="tx1"/>
                </a:solidFill>
              </a:rPr>
              <a:t>{</a:t>
            </a:r>
          </a:p>
          <a:p>
            <a:r>
              <a:rPr lang="en-US" dirty="0">
                <a:solidFill>
                  <a:schemeClr val="tx1"/>
                </a:solidFill>
              </a:rPr>
              <a:t>    case constant 1:</a:t>
            </a:r>
          </a:p>
          <a:p>
            <a:r>
              <a:rPr lang="en-US" dirty="0">
                <a:solidFill>
                  <a:schemeClr val="tx1"/>
                </a:solidFill>
              </a:rPr>
              <a:t>          // Statement-1</a:t>
            </a:r>
          </a:p>
          <a:p>
            <a:r>
              <a:rPr lang="en-US" dirty="0">
                <a:solidFill>
                  <a:schemeClr val="tx1"/>
                </a:solidFill>
              </a:rPr>
              <a:t>          break;</a:t>
            </a:r>
          </a:p>
          <a:p>
            <a:endParaRPr lang="en-US" dirty="0">
              <a:solidFill>
                <a:schemeClr val="tx1"/>
              </a:solidFill>
            </a:endParaRPr>
          </a:p>
          <a:p>
            <a:r>
              <a:rPr lang="en-US" dirty="0">
                <a:solidFill>
                  <a:schemeClr val="tx1"/>
                </a:solidFill>
              </a:rPr>
              <a:t>    case constant 2:</a:t>
            </a:r>
          </a:p>
          <a:p>
            <a:r>
              <a:rPr lang="en-US" dirty="0">
                <a:solidFill>
                  <a:schemeClr val="tx1"/>
                </a:solidFill>
              </a:rPr>
              <a:t>          // Statement-2</a:t>
            </a:r>
          </a:p>
          <a:p>
            <a:r>
              <a:rPr lang="en-US" dirty="0">
                <a:solidFill>
                  <a:schemeClr val="tx1"/>
                </a:solidFill>
              </a:rPr>
              <a:t>          break;</a:t>
            </a:r>
          </a:p>
          <a:p>
            <a:endParaRPr lang="en-US" dirty="0">
              <a:solidFill>
                <a:schemeClr val="tx1"/>
              </a:solidFill>
            </a:endParaRPr>
          </a:p>
          <a:p>
            <a:r>
              <a:rPr lang="en-US" dirty="0">
                <a:solidFill>
                  <a:schemeClr val="tx1"/>
                </a:solidFill>
              </a:rPr>
              <a:t>    case constant 3:</a:t>
            </a:r>
          </a:p>
          <a:p>
            <a:r>
              <a:rPr lang="en-US" dirty="0">
                <a:solidFill>
                  <a:schemeClr val="tx1"/>
                </a:solidFill>
              </a:rPr>
              <a:t>          // Statement-3</a:t>
            </a:r>
          </a:p>
          <a:p>
            <a:r>
              <a:rPr lang="en-US" dirty="0">
                <a:solidFill>
                  <a:schemeClr val="tx1"/>
                </a:solidFill>
              </a:rPr>
              <a:t>          break;</a:t>
            </a:r>
          </a:p>
          <a:p>
            <a:endParaRPr lang="en-US" dirty="0">
              <a:solidFill>
                <a:schemeClr val="tx1"/>
              </a:solidFill>
            </a:endParaRPr>
          </a:p>
          <a:p>
            <a:r>
              <a:rPr lang="en-US" dirty="0">
                <a:solidFill>
                  <a:schemeClr val="tx1"/>
                </a:solidFill>
              </a:rPr>
              <a:t>default:</a:t>
            </a:r>
          </a:p>
          <a:p>
            <a:r>
              <a:rPr lang="en-US" dirty="0">
                <a:solidFill>
                  <a:schemeClr val="tx1"/>
                </a:solidFill>
              </a:rPr>
              <a:t>        // Statement-default</a:t>
            </a:r>
          </a:p>
          <a:p>
            <a:r>
              <a:rPr lang="en-US" dirty="0">
                <a:solidFill>
                  <a:schemeClr val="tx1"/>
                </a:solidFill>
              </a:rPr>
              <a:t>//  if none of the above case matches then this block would be executed.</a:t>
            </a:r>
          </a:p>
          <a:p>
            <a:r>
              <a:rPr lang="en-US" dirty="0">
                <a:solidFill>
                  <a:schemeClr val="tx1"/>
                </a:solidFill>
              </a:rPr>
              <a:t>}</a:t>
            </a:r>
          </a:p>
        </p:txBody>
      </p:sp>
    </p:spTree>
    <p:extLst>
      <p:ext uri="{BB962C8B-B14F-4D97-AF65-F5344CB8AC3E}">
        <p14:creationId xmlns:p14="http://schemas.microsoft.com/office/powerpoint/2010/main" val="92758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Switch…case: WAP to print day based on number entered</a:t>
            </a:r>
            <a:endParaRPr lang="en-IN" dirty="0"/>
          </a:p>
        </p:txBody>
      </p:sp>
      <p:sp>
        <p:nvSpPr>
          <p:cNvPr id="3" name="Content Placeholder 2"/>
          <p:cNvSpPr>
            <a:spLocks noGrp="1"/>
          </p:cNvSpPr>
          <p:nvPr>
            <p:ph idx="1"/>
          </p:nvPr>
        </p:nvSpPr>
        <p:spPr>
          <a:xfrm>
            <a:off x="3971925" y="711201"/>
            <a:ext cx="8220075" cy="5590565"/>
          </a:xfrm>
          <a:ln>
            <a:solidFill>
              <a:schemeClr val="accent1"/>
            </a:solidFill>
            <a:prstDash val="dash"/>
          </a:ln>
        </p:spPr>
        <p:txBody>
          <a:bodyPr/>
          <a:lstStyle/>
          <a:p>
            <a:pPr marL="114300" indent="-457200">
              <a:spcBef>
                <a:spcPts val="0"/>
              </a:spcBef>
              <a:buFont typeface="+mj-lt"/>
              <a:buAutoNum type="arabicPeriod" startAt="6"/>
            </a:pPr>
            <a:r>
              <a:rPr lang="en-IN" sz="2000" b="1" dirty="0">
                <a:latin typeface="Consolas" panose="020B0609020204030204" pitchFamily="49" charset="0"/>
              </a:rPr>
              <a:t>switch (d) {</a:t>
            </a:r>
          </a:p>
          <a:p>
            <a:pPr marL="0" indent="-342900">
              <a:spcBef>
                <a:spcPts val="0"/>
              </a:spcBef>
              <a:buFont typeface="+mj-lt"/>
              <a:buAutoNum type="arabicPeriod" startAt="6"/>
            </a:pPr>
            <a:r>
              <a:rPr lang="en-IN" sz="2000" b="1" dirty="0">
                <a:latin typeface="Consolas" panose="020B0609020204030204" pitchFamily="49" charset="0"/>
              </a:rPr>
              <a:t>     </a:t>
            </a:r>
            <a:r>
              <a:rPr lang="en-IN" sz="2000" b="1" dirty="0">
                <a:solidFill>
                  <a:srgbClr val="7F0055"/>
                </a:solidFill>
                <a:latin typeface="Consolas"/>
              </a:rPr>
              <a:t>case</a:t>
            </a:r>
            <a:r>
              <a:rPr lang="en-IN" sz="2000" b="1" dirty="0">
                <a:latin typeface="Consolas" panose="020B0609020204030204" pitchFamily="49" charset="0"/>
              </a:rPr>
              <a:t> 1:</a:t>
            </a:r>
          </a:p>
          <a:p>
            <a:pPr marL="0" indent="-342900">
              <a:spcBef>
                <a:spcPts val="0"/>
              </a:spcBef>
              <a:buFont typeface="+mj-lt"/>
              <a:buAutoNum type="arabicPeriod" startAt="6"/>
            </a:pPr>
            <a:r>
              <a:rPr lang="en-IN" sz="2000" b="1"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(“Monday“);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2:</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(“Tuesday“);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3:</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(“Wednesday“);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4:</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(“Thursday“);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5:</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(“Friday“);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6:</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(“Saturday“);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7:</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(“Sunday“);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b="1" dirty="0">
                <a:latin typeface="Consolas" panose="020B0609020204030204" pitchFamily="49" charset="0"/>
              </a:rPr>
              <a:t>     </a:t>
            </a:r>
            <a:r>
              <a:rPr lang="en-IN" sz="2000" b="1" dirty="0">
                <a:solidFill>
                  <a:srgbClr val="7F0055"/>
                </a:solidFill>
                <a:latin typeface="Consolas"/>
              </a:rPr>
              <a:t>default</a:t>
            </a:r>
            <a:r>
              <a:rPr lang="en-IN" sz="2000" b="1" dirty="0">
                <a:latin typeface="Consolas" panose="020B0609020204030204" pitchFamily="49" charset="0"/>
              </a:rPr>
              <a:t>:</a:t>
            </a:r>
          </a:p>
          <a:p>
            <a:pPr marL="0" indent="-342900">
              <a:spcBef>
                <a:spcPts val="0"/>
              </a:spcBef>
              <a:buFont typeface="+mj-lt"/>
              <a:buAutoNum type="arabicPeriod" startAt="6"/>
            </a:pPr>
            <a:r>
              <a:rPr lang="en-IN" sz="2000" b="1" dirty="0">
                <a:latin typeface="Consolas" panose="020B0609020204030204" pitchFamily="49" charset="0"/>
              </a:rPr>
              <a:t>        </a:t>
            </a:r>
            <a:r>
              <a:rPr lang="en-IN" sz="2000" b="1" dirty="0" err="1">
                <a:latin typeface="Consolas" panose="020B0609020204030204" pitchFamily="49" charset="0"/>
              </a:rPr>
              <a:t>System.out.println</a:t>
            </a:r>
            <a:r>
              <a:rPr lang="en-IN" sz="2000" b="1" dirty="0">
                <a:latin typeface="Consolas" panose="020B0609020204030204" pitchFamily="49" charset="0"/>
              </a:rPr>
              <a:t>(“</a:t>
            </a:r>
            <a:r>
              <a:rPr lang="en-IN" b="1" dirty="0">
                <a:latin typeface="Consolas" panose="020B0609020204030204" pitchFamily="49" charset="0"/>
              </a:rPr>
              <a:t>Invalid Day</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 //switch</a:t>
            </a:r>
          </a:p>
          <a:p>
            <a:pPr marL="0" indent="-342900">
              <a:spcBef>
                <a:spcPts val="0"/>
              </a:spcBef>
              <a:buFont typeface="+mj-lt"/>
              <a:buAutoNum type="arabicPeriod" startAt="6"/>
            </a:pPr>
            <a:r>
              <a:rPr lang="en-IN" sz="2000" dirty="0">
                <a:latin typeface="Consolas" panose="020B0609020204030204" pitchFamily="49" charset="0"/>
              </a:rPr>
              <a:t>  }</a:t>
            </a:r>
          </a:p>
          <a:p>
            <a:pPr marL="0" indent="-342900">
              <a:spcBef>
                <a:spcPts val="0"/>
              </a:spcBef>
              <a:buFont typeface="+mj-lt"/>
              <a:buAutoNum type="arabicPeriod" startAt="6"/>
            </a:pPr>
            <a:r>
              <a:rPr lang="en-IN" sz="2000" dirty="0">
                <a:latin typeface="Consolas" panose="020B0609020204030204" pitchFamily="49" charset="0"/>
              </a:rPr>
              <a:t>}</a:t>
            </a:r>
          </a:p>
        </p:txBody>
      </p:sp>
      <p:sp>
        <p:nvSpPr>
          <p:cNvPr id="5" name="Content Placeholder 2"/>
          <p:cNvSpPr txBox="1">
            <a:spLocks/>
          </p:cNvSpPr>
          <p:nvPr/>
        </p:nvSpPr>
        <p:spPr>
          <a:xfrm>
            <a:off x="0" y="887256"/>
            <a:ext cx="3843338" cy="2170269"/>
          </a:xfrm>
          <a:prstGeom prst="rect">
            <a:avLst/>
          </a:prstGeom>
          <a:ln>
            <a:solidFill>
              <a:schemeClr val="accent1"/>
            </a:solidFill>
            <a:prstDash val="dash"/>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2900">
              <a:spcBef>
                <a:spcPts val="0"/>
              </a:spcBef>
              <a:buFont typeface="+mj-lt"/>
              <a:buAutoNum type="arabicPeriod"/>
            </a:pPr>
            <a:r>
              <a:rPr lang="en-IN" sz="2000" b="1" dirty="0">
                <a:solidFill>
                  <a:srgbClr val="7F0055"/>
                </a:solidFill>
                <a:latin typeface="Consolas"/>
              </a:rPr>
              <a:t>public class </a:t>
            </a:r>
            <a:r>
              <a:rPr lang="en-IN" sz="2000" dirty="0">
                <a:latin typeface="Consolas" panose="020B0609020204030204" pitchFamily="49" charset="0"/>
              </a:rPr>
              <a:t>Demo  {</a:t>
            </a:r>
          </a:p>
          <a:p>
            <a:pPr marL="342900" indent="-342900" algn="l">
              <a:spcBef>
                <a:spcPts val="0"/>
              </a:spcBef>
              <a:buFont typeface="+mj-lt"/>
              <a:buAutoNum type="arabicPeriod"/>
              <a:tabLst>
                <a:tab pos="985838" algn="l"/>
              </a:tabLst>
            </a:pPr>
            <a:r>
              <a:rPr lang="en-IN" sz="2000" dirty="0">
                <a:latin typeface="Consolas" panose="020B0609020204030204" pitchFamily="49" charset="0"/>
              </a:rPr>
              <a:t> </a:t>
            </a:r>
            <a:r>
              <a:rPr lang="en-IN" sz="2000" b="1" dirty="0">
                <a:solidFill>
                  <a:srgbClr val="7F0055"/>
                </a:solidFill>
                <a:latin typeface="Consolas"/>
              </a:rPr>
              <a:t>public static void</a:t>
            </a:r>
            <a:r>
              <a:rPr lang="en-IN" sz="2000" dirty="0">
                <a:latin typeface="Consolas" panose="020B0609020204030204" pitchFamily="49" charset="0"/>
              </a:rPr>
              <a:t>       main(String[] </a:t>
            </a:r>
            <a:r>
              <a:rPr lang="en-IN" sz="2000" dirty="0" err="1">
                <a:latin typeface="Consolas" panose="020B0609020204030204" pitchFamily="49" charset="0"/>
              </a:rPr>
              <a:t>args</a:t>
            </a:r>
            <a:r>
              <a:rPr lang="en-IN" sz="2000" dirty="0">
                <a:latin typeface="Consolas" panose="020B0609020204030204" pitchFamily="49" charset="0"/>
              </a:rPr>
              <a:t>){</a:t>
            </a:r>
          </a:p>
          <a:p>
            <a:pPr marL="0" indent="-342900">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int</a:t>
            </a:r>
            <a:r>
              <a:rPr lang="en-IN" sz="2000" dirty="0">
                <a:latin typeface="Consolas" panose="020B0609020204030204" pitchFamily="49" charset="0"/>
              </a:rPr>
              <a:t> d;</a:t>
            </a:r>
          </a:p>
          <a:p>
            <a:pPr marL="0" indent="-342900" algn="l">
              <a:spcBef>
                <a:spcPts val="0"/>
              </a:spcBef>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b="1" dirty="0">
                <a:solidFill>
                  <a:srgbClr val="7F0055"/>
                </a:solidFill>
                <a:latin typeface="Consolas"/>
              </a:rPr>
              <a:t>new</a:t>
            </a:r>
            <a:r>
              <a:rPr lang="en-IN" sz="2000" dirty="0">
                <a:latin typeface="Consolas" panose="020B0609020204030204" pitchFamily="49" charset="0"/>
              </a:rPr>
              <a:t> 	Scanner(System.in);</a:t>
            </a:r>
          </a:p>
          <a:p>
            <a:pPr marL="0" indent="-342900">
              <a:spcBef>
                <a:spcPts val="0"/>
              </a:spcBef>
              <a:buFont typeface="+mj-lt"/>
              <a:buAutoNum type="arabicPeriod"/>
            </a:pPr>
            <a:r>
              <a:rPr lang="en-IN" sz="2000" dirty="0">
                <a:latin typeface="Consolas" panose="020B0609020204030204" pitchFamily="49" charset="0"/>
              </a:rPr>
              <a:t> d = </a:t>
            </a:r>
            <a:r>
              <a:rPr lang="en-IN" sz="2000" dirty="0" err="1">
                <a:latin typeface="Consolas" panose="020B0609020204030204" pitchFamily="49" charset="0"/>
              </a:rPr>
              <a:t>sc.nextInt</a:t>
            </a:r>
            <a:r>
              <a:rPr lang="en-IN" sz="2000" dirty="0">
                <a:latin typeface="Consolas" panose="020B0609020204030204" pitchFamily="49" charset="0"/>
              </a:rPr>
              <a:t>();</a:t>
            </a:r>
          </a:p>
          <a:p>
            <a:pPr marL="0" indent="0">
              <a:spcBef>
                <a:spcPts val="0"/>
              </a:spcBef>
              <a:buNone/>
            </a:pPr>
            <a:r>
              <a:rPr lang="en-IN" sz="2000" dirty="0">
                <a:latin typeface="Consolas" panose="020B0609020204030204" pitchFamily="49" charset="0"/>
              </a:rPr>
              <a:t>   </a:t>
            </a:r>
          </a:p>
          <a:p>
            <a:pPr marL="0">
              <a:spcBef>
                <a:spcPts val="0"/>
              </a:spcBef>
            </a:pPr>
            <a:endParaRPr lang="en-IN" sz="2000" dirty="0">
              <a:latin typeface="Consolas" panose="020B0609020204030204" pitchFamily="49" charset="0"/>
            </a:endParaRPr>
          </a:p>
        </p:txBody>
      </p:sp>
    </p:spTree>
    <p:extLst>
      <p:ext uri="{BB962C8B-B14F-4D97-AF65-F5344CB8AC3E}">
        <p14:creationId xmlns:p14="http://schemas.microsoft.com/office/powerpoint/2010/main" val="21903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Switch…case</a:t>
            </a:r>
          </a:p>
        </p:txBody>
      </p:sp>
      <p:sp>
        <p:nvSpPr>
          <p:cNvPr id="3" name="Content Placeholder 2"/>
          <p:cNvSpPr>
            <a:spLocks noGrp="1"/>
          </p:cNvSpPr>
          <p:nvPr>
            <p:ph idx="1"/>
          </p:nvPr>
        </p:nvSpPr>
        <p:spPr/>
        <p:txBody>
          <a:bodyPr/>
          <a:lstStyle/>
          <a:p>
            <a:r>
              <a:rPr lang="en-US" dirty="0"/>
              <a:t>switch statement executes one statement from multiple conditions. It is like if-else-if ladder statement.</a:t>
            </a:r>
          </a:p>
        </p:txBody>
      </p:sp>
      <p:sp>
        <p:nvSpPr>
          <p:cNvPr id="4" name="TextBox 3"/>
          <p:cNvSpPr txBox="1"/>
          <p:nvPr/>
        </p:nvSpPr>
        <p:spPr>
          <a:xfrm>
            <a:off x="526473" y="1673629"/>
            <a:ext cx="7010400" cy="4524315"/>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SwitchExampleDemo</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a:solidFill>
                  <a:srgbClr val="000000"/>
                </a:solidFill>
                <a:latin typeface="Consolas"/>
              </a:rPr>
              <a:t>{</a:t>
            </a:r>
          </a:p>
          <a:p>
            <a:pPr lvl="2"/>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number</a:t>
            </a:r>
            <a:r>
              <a:rPr lang="en-US" b="1" dirty="0">
                <a:solidFill>
                  <a:srgbClr val="000000"/>
                </a:solidFill>
                <a:latin typeface="Consolas"/>
              </a:rPr>
              <a:t> = 20;</a:t>
            </a:r>
          </a:p>
          <a:p>
            <a:pPr lvl="2"/>
            <a:r>
              <a:rPr lang="en-US" b="1" dirty="0">
                <a:solidFill>
                  <a:srgbClr val="7F0055"/>
                </a:solidFill>
                <a:latin typeface="Consolas"/>
              </a:rPr>
              <a:t>switch</a:t>
            </a:r>
            <a:r>
              <a:rPr lang="en-US" b="1" dirty="0">
                <a:solidFill>
                  <a:srgbClr val="000000"/>
                </a:solidFill>
                <a:latin typeface="Consolas"/>
              </a:rPr>
              <a:t> (</a:t>
            </a:r>
            <a:r>
              <a:rPr lang="en-US" b="1" dirty="0">
                <a:solidFill>
                  <a:srgbClr val="6A3E3E"/>
                </a:solidFill>
                <a:latin typeface="Consolas"/>
              </a:rPr>
              <a:t>number</a:t>
            </a:r>
            <a:r>
              <a:rPr lang="en-US" b="1" dirty="0">
                <a:solidFill>
                  <a:srgbClr val="000000"/>
                </a:solidFill>
                <a:latin typeface="Consolas"/>
              </a:rPr>
              <a:t>) {</a:t>
            </a:r>
          </a:p>
          <a:p>
            <a:pPr lvl="3"/>
            <a:r>
              <a:rPr lang="en-US" b="1" dirty="0">
                <a:solidFill>
                  <a:srgbClr val="7F0055"/>
                </a:solidFill>
                <a:latin typeface="Consolas"/>
              </a:rPr>
              <a:t>case</a:t>
            </a:r>
            <a:r>
              <a:rPr lang="en-US" b="1" dirty="0">
                <a:solidFill>
                  <a:srgbClr val="000000"/>
                </a:solidFill>
                <a:latin typeface="Consolas"/>
              </a:rPr>
              <a:t> 10:</a:t>
            </a:r>
          </a:p>
          <a:p>
            <a:pPr lvl="3"/>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"10"</a:t>
            </a:r>
            <a:r>
              <a:rPr lang="en-US" b="1" i="1" dirty="0">
                <a:solidFill>
                  <a:srgbClr val="000000"/>
                </a:solidFill>
                <a:latin typeface="Consolas"/>
              </a:rPr>
              <a:t>);</a:t>
            </a:r>
          </a:p>
          <a:p>
            <a:pPr lvl="3"/>
            <a:r>
              <a:rPr lang="en-US" b="1" dirty="0">
                <a:solidFill>
                  <a:srgbClr val="7F0055"/>
                </a:solidFill>
                <a:latin typeface="Consolas"/>
              </a:rPr>
              <a:t>	break</a:t>
            </a:r>
            <a:r>
              <a:rPr lang="en-US" b="1" dirty="0">
                <a:solidFill>
                  <a:srgbClr val="000000"/>
                </a:solidFill>
                <a:latin typeface="Consolas"/>
              </a:rPr>
              <a:t>;</a:t>
            </a:r>
          </a:p>
          <a:p>
            <a:pPr lvl="3"/>
            <a:r>
              <a:rPr lang="en-US" b="1" dirty="0">
                <a:solidFill>
                  <a:srgbClr val="7F0055"/>
                </a:solidFill>
                <a:latin typeface="Consolas"/>
              </a:rPr>
              <a:t>case</a:t>
            </a:r>
            <a:r>
              <a:rPr lang="en-US" b="1" dirty="0">
                <a:solidFill>
                  <a:srgbClr val="000000"/>
                </a:solidFill>
                <a:latin typeface="Consolas"/>
              </a:rPr>
              <a:t> 20:</a:t>
            </a:r>
          </a:p>
          <a:p>
            <a:pPr lvl="4"/>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"20"</a:t>
            </a:r>
            <a:r>
              <a:rPr lang="en-US" b="1" i="1" dirty="0">
                <a:solidFill>
                  <a:srgbClr val="000000"/>
                </a:solidFill>
                <a:latin typeface="Consolas"/>
              </a:rPr>
              <a:t>);</a:t>
            </a:r>
          </a:p>
          <a:p>
            <a:pPr lvl="4"/>
            <a:r>
              <a:rPr lang="en-US" b="1" dirty="0">
                <a:solidFill>
                  <a:srgbClr val="7F0055"/>
                </a:solidFill>
                <a:latin typeface="Consolas"/>
              </a:rPr>
              <a:t>break</a:t>
            </a:r>
            <a:r>
              <a:rPr lang="en-US" b="1" dirty="0">
                <a:solidFill>
                  <a:srgbClr val="000000"/>
                </a:solidFill>
                <a:latin typeface="Consolas"/>
              </a:rPr>
              <a:t>;</a:t>
            </a:r>
          </a:p>
          <a:p>
            <a:pPr lvl="3"/>
            <a:r>
              <a:rPr lang="en-US" b="1" dirty="0">
                <a:solidFill>
                  <a:srgbClr val="7F0055"/>
                </a:solidFill>
                <a:latin typeface="Consolas"/>
              </a:rPr>
              <a:t>default</a:t>
            </a:r>
            <a:r>
              <a:rPr lang="en-US" b="1" dirty="0">
                <a:solidFill>
                  <a:srgbClr val="000000"/>
                </a:solidFill>
                <a:latin typeface="Consolas"/>
              </a:rPr>
              <a:t>:</a:t>
            </a:r>
          </a:p>
          <a:p>
            <a:pPr lvl="3"/>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"Not 10 or 20"</a:t>
            </a:r>
            <a:r>
              <a:rPr lang="en-US" b="1" i="1" dirty="0">
                <a:solidFill>
                  <a:srgbClr val="000000"/>
                </a:solidFill>
                <a:latin typeface="Consolas"/>
              </a:rPr>
              <a:t>);</a:t>
            </a:r>
          </a:p>
          <a:p>
            <a:pPr lvl="2"/>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p:txBody>
      </p:sp>
    </p:spTree>
    <p:extLst>
      <p:ext uri="{BB962C8B-B14F-4D97-AF65-F5344CB8AC3E}">
        <p14:creationId xmlns:p14="http://schemas.microsoft.com/office/powerpoint/2010/main" val="327227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r>
              <a:rPr lang="en-US" dirty="0"/>
              <a:t>Write a menu driven program that allows user to enters five numbers and then choose between finding the smallest, largest, sum or average. Use switch case to determine what action to take. Provide error message if an invalid choice is entered.</a:t>
            </a:r>
          </a:p>
        </p:txBody>
      </p:sp>
    </p:spTree>
    <p:extLst>
      <p:ext uri="{BB962C8B-B14F-4D97-AF65-F5344CB8AC3E}">
        <p14:creationId xmlns:p14="http://schemas.microsoft.com/office/powerpoint/2010/main" val="9167490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Points to remember for switch…case </a:t>
            </a:r>
          </a:p>
        </p:txBody>
      </p:sp>
      <p:sp>
        <p:nvSpPr>
          <p:cNvPr id="3" name="Content Placeholder 2"/>
          <p:cNvSpPr>
            <a:spLocks noGrp="1"/>
          </p:cNvSpPr>
          <p:nvPr>
            <p:ph idx="1"/>
          </p:nvPr>
        </p:nvSpPr>
        <p:spPr>
          <a:xfrm>
            <a:off x="131180" y="863444"/>
            <a:ext cx="11860191" cy="5590565"/>
          </a:xfrm>
        </p:spPr>
        <p:txBody>
          <a:bodyPr/>
          <a:lstStyle/>
          <a:p>
            <a:pPr algn="l"/>
            <a:r>
              <a:rPr lang="en-US" dirty="0"/>
              <a:t>The condition in the switch should result in a </a:t>
            </a:r>
            <a:r>
              <a:rPr lang="en-US" dirty="0">
                <a:solidFill>
                  <a:srgbClr val="002060"/>
                </a:solidFill>
              </a:rPr>
              <a:t>constant value </a:t>
            </a:r>
            <a:r>
              <a:rPr lang="en-US" dirty="0"/>
              <a:t>otherwise it would be </a:t>
            </a:r>
            <a:r>
              <a:rPr lang="en-US" dirty="0">
                <a:solidFill>
                  <a:srgbClr val="002060"/>
                </a:solidFill>
              </a:rPr>
              <a:t>invalid</a:t>
            </a:r>
            <a:r>
              <a:rPr lang="en-US" dirty="0"/>
              <a:t>. </a:t>
            </a:r>
          </a:p>
          <a:p>
            <a:pPr algn="l" fontAlgn="base"/>
            <a:r>
              <a:rPr lang="en-US" dirty="0"/>
              <a:t>In some languages, switch statements can be used for </a:t>
            </a:r>
            <a:r>
              <a:rPr lang="en-US" b="1" dirty="0"/>
              <a:t>integer values</a:t>
            </a:r>
            <a:r>
              <a:rPr lang="en-US" dirty="0"/>
              <a:t> only.</a:t>
            </a:r>
          </a:p>
          <a:p>
            <a:pPr fontAlgn="base"/>
            <a:r>
              <a:rPr lang="en-US" dirty="0">
                <a:solidFill>
                  <a:srgbClr val="002060"/>
                </a:solidFill>
              </a:rPr>
              <a:t>Duplicate</a:t>
            </a:r>
            <a:r>
              <a:rPr lang="en-US" dirty="0"/>
              <a:t> case values are not allowed.</a:t>
            </a:r>
          </a:p>
          <a:p>
            <a:pPr fontAlgn="base"/>
            <a:r>
              <a:rPr lang="en-US" dirty="0"/>
              <a:t>The value for a case must be of the </a:t>
            </a:r>
            <a:r>
              <a:rPr lang="en-US" dirty="0">
                <a:solidFill>
                  <a:srgbClr val="002060"/>
                </a:solidFill>
              </a:rPr>
              <a:t>same data type </a:t>
            </a:r>
            <a:r>
              <a:rPr lang="en-US" dirty="0"/>
              <a:t>as the variable in the switch. </a:t>
            </a:r>
          </a:p>
          <a:p>
            <a:pPr fontAlgn="base"/>
            <a:r>
              <a:rPr lang="en-US" dirty="0"/>
              <a:t>The value for a case must be a </a:t>
            </a:r>
            <a:r>
              <a:rPr lang="en-US" dirty="0">
                <a:solidFill>
                  <a:srgbClr val="002060"/>
                </a:solidFill>
              </a:rPr>
              <a:t>constant</a:t>
            </a:r>
            <a:r>
              <a:rPr lang="en-US" dirty="0"/>
              <a:t>.</a:t>
            </a:r>
          </a:p>
          <a:p>
            <a:pPr fontAlgn="base"/>
            <a:r>
              <a:rPr lang="en-US" dirty="0">
                <a:solidFill>
                  <a:srgbClr val="002060"/>
                </a:solidFill>
              </a:rPr>
              <a:t>variables are not allowed</a:t>
            </a:r>
            <a:r>
              <a:rPr lang="en-US" dirty="0"/>
              <a:t> as an argument in switch statement.</a:t>
            </a:r>
          </a:p>
          <a:p>
            <a:pPr fontAlgn="base"/>
            <a:r>
              <a:rPr lang="en-US" dirty="0"/>
              <a:t>The break statement is used inside the switch to </a:t>
            </a:r>
            <a:r>
              <a:rPr lang="en-US" dirty="0">
                <a:solidFill>
                  <a:srgbClr val="002060"/>
                </a:solidFill>
              </a:rPr>
              <a:t>terminate</a:t>
            </a:r>
            <a:r>
              <a:rPr lang="en-US" dirty="0"/>
              <a:t> a statement </a:t>
            </a:r>
            <a:r>
              <a:rPr lang="en-US" dirty="0">
                <a:solidFill>
                  <a:srgbClr val="002060"/>
                </a:solidFill>
              </a:rPr>
              <a:t>sequence</a:t>
            </a:r>
            <a:r>
              <a:rPr lang="en-US" dirty="0"/>
              <a:t>.</a:t>
            </a:r>
          </a:p>
          <a:p>
            <a:pPr fontAlgn="base"/>
            <a:r>
              <a:rPr lang="en-US" dirty="0"/>
              <a:t>The </a:t>
            </a:r>
            <a:r>
              <a:rPr lang="en-US" dirty="0">
                <a:solidFill>
                  <a:srgbClr val="002060"/>
                </a:solidFill>
              </a:rPr>
              <a:t>break</a:t>
            </a:r>
            <a:r>
              <a:rPr lang="en-US" dirty="0"/>
              <a:t> statement is </a:t>
            </a:r>
            <a:r>
              <a:rPr lang="en-US" dirty="0">
                <a:solidFill>
                  <a:srgbClr val="002060"/>
                </a:solidFill>
              </a:rPr>
              <a:t>optional</a:t>
            </a:r>
            <a:r>
              <a:rPr lang="en-US" dirty="0"/>
              <a:t>, if eliminated, execution will continue on into the </a:t>
            </a:r>
            <a:r>
              <a:rPr lang="en-US" dirty="0">
                <a:solidFill>
                  <a:srgbClr val="002060"/>
                </a:solidFill>
              </a:rPr>
              <a:t>next case</a:t>
            </a:r>
            <a:r>
              <a:rPr lang="en-US" dirty="0"/>
              <a:t>.</a:t>
            </a:r>
          </a:p>
          <a:p>
            <a:pPr fontAlgn="base"/>
            <a:r>
              <a:rPr lang="en-US" dirty="0"/>
              <a:t>The </a:t>
            </a:r>
            <a:r>
              <a:rPr lang="en-US" dirty="0">
                <a:solidFill>
                  <a:srgbClr val="002060"/>
                </a:solidFill>
              </a:rPr>
              <a:t>default</a:t>
            </a:r>
            <a:r>
              <a:rPr lang="en-US" dirty="0"/>
              <a:t> statement is </a:t>
            </a:r>
            <a:r>
              <a:rPr lang="en-US" dirty="0">
                <a:solidFill>
                  <a:srgbClr val="002060"/>
                </a:solidFill>
              </a:rPr>
              <a:t>optional</a:t>
            </a:r>
            <a:r>
              <a:rPr lang="en-US" dirty="0"/>
              <a:t> and can appear </a:t>
            </a:r>
            <a:r>
              <a:rPr lang="en-US" dirty="0">
                <a:solidFill>
                  <a:srgbClr val="002060"/>
                </a:solidFill>
              </a:rPr>
              <a:t>anywhere</a:t>
            </a:r>
            <a:r>
              <a:rPr lang="en-US" dirty="0"/>
              <a:t> inside the switch block. </a:t>
            </a:r>
          </a:p>
        </p:txBody>
      </p:sp>
    </p:spTree>
    <p:extLst>
      <p:ext uri="{BB962C8B-B14F-4D97-AF65-F5344CB8AC3E}">
        <p14:creationId xmlns:p14="http://schemas.microsoft.com/office/powerpoint/2010/main" val="1278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lvl="0"/>
            <a:r>
              <a:rPr lang="en-US" dirty="0"/>
              <a:t>Write a Java program to get a number from the user and print whether it is positive or negative.</a:t>
            </a:r>
          </a:p>
          <a:p>
            <a:pPr lvl="0"/>
            <a:r>
              <a:rPr lang="en-US" dirty="0"/>
              <a:t>Write a program to find maximum no from given 3 no.</a:t>
            </a:r>
          </a:p>
          <a:p>
            <a:pPr lvl="0"/>
            <a:r>
              <a:rPr lang="en-US" dirty="0"/>
              <a:t>The marks obtained by a student in 5 different subjects are input through the keyboard. </a:t>
            </a:r>
          </a:p>
          <a:p>
            <a:pPr lvl="1"/>
            <a:r>
              <a:rPr lang="en-US" dirty="0"/>
              <a:t>The student gets a division as per the following rules:</a:t>
            </a:r>
          </a:p>
          <a:p>
            <a:pPr lvl="2"/>
            <a:r>
              <a:rPr lang="en-US" dirty="0"/>
              <a:t>Percentage above or equals to 60-first division</a:t>
            </a:r>
          </a:p>
          <a:p>
            <a:pPr lvl="2"/>
            <a:r>
              <a:rPr lang="en-US" dirty="0"/>
              <a:t>Percentage between 50 to 59-second division</a:t>
            </a:r>
          </a:p>
          <a:p>
            <a:pPr lvl="2"/>
            <a:r>
              <a:rPr lang="en-US" dirty="0"/>
              <a:t>Percentage between 40 and 49-Third division</a:t>
            </a:r>
          </a:p>
          <a:p>
            <a:pPr lvl="2"/>
            <a:r>
              <a:rPr lang="en-US" dirty="0"/>
              <a:t>Percentage less than 40-fail</a:t>
            </a:r>
          </a:p>
          <a:p>
            <a:pPr marL="457200" lvl="1" indent="0">
              <a:buNone/>
            </a:pPr>
            <a:r>
              <a:rPr lang="en-US" dirty="0"/>
              <a:t>Write a program to calculate the division obtained by the student.</a:t>
            </a:r>
          </a:p>
          <a:p>
            <a:pPr marL="255588" lvl="0" indent="-342900"/>
            <a:r>
              <a:rPr lang="en-US" dirty="0"/>
              <a:t>Write a Java program that takes a number from the user and displays the name of the weekday accordingly (For example if user enter 1 program should return Monday) .</a:t>
            </a:r>
          </a:p>
          <a:p>
            <a:pPr marL="255588" indent="-342900"/>
            <a:endParaRPr lang="en-US" dirty="0"/>
          </a:p>
        </p:txBody>
      </p:sp>
    </p:spTree>
    <p:extLst>
      <p:ext uri="{BB962C8B-B14F-4D97-AF65-F5344CB8AC3E}">
        <p14:creationId xmlns:p14="http://schemas.microsoft.com/office/powerpoint/2010/main" val="1223258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loop</a:t>
            </a:r>
            <a:endParaRPr lang="en-IN" dirty="0"/>
          </a:p>
        </p:txBody>
      </p:sp>
      <p:sp>
        <p:nvSpPr>
          <p:cNvPr id="5" name="Text Placeholder 4"/>
          <p:cNvSpPr>
            <a:spLocks noGrp="1"/>
          </p:cNvSpPr>
          <p:nvPr>
            <p:ph type="body" idx="1"/>
          </p:nvPr>
        </p:nvSpPr>
        <p:spPr/>
        <p:txBody>
          <a:bodyPr/>
          <a:lstStyle/>
          <a:p>
            <a:r>
              <a:rPr lang="en-IN" dirty="0"/>
              <a:t>Repeatedly execute a block of statements</a:t>
            </a:r>
          </a:p>
        </p:txBody>
      </p:sp>
      <p:pic>
        <p:nvPicPr>
          <p:cNvPr id="1028" name="Picture 4" descr="Tinashe s GIFs - Get the best gif on GIF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00949" y="3182937"/>
            <a:ext cx="1660525" cy="166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413023"/>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7009</TotalTime>
  <Words>13444</Words>
  <Application>Microsoft Office PowerPoint</Application>
  <PresentationFormat>Widescreen</PresentationFormat>
  <Paragraphs>2215</Paragraphs>
  <Slides>156</Slides>
  <Notes>5</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156</vt:i4>
      </vt:variant>
    </vt:vector>
  </HeadingPairs>
  <TitlesOfParts>
    <vt:vector size="170" baseType="lpstr">
      <vt:lpstr>Roboto Condensed Light</vt:lpstr>
      <vt:lpstr>Arial</vt:lpstr>
      <vt:lpstr>Roboto Condensed</vt:lpstr>
      <vt:lpstr>Wingdings 2</vt:lpstr>
      <vt:lpstr>Open Sans Semibold</vt:lpstr>
      <vt:lpstr>Roboto Condensed,Italic</vt:lpstr>
      <vt:lpstr>Consolas</vt:lpstr>
      <vt:lpstr>Wingdings 3</vt:lpstr>
      <vt:lpstr>Calibri</vt:lpstr>
      <vt:lpstr>Cambria</vt:lpstr>
      <vt:lpstr>Courier New</vt:lpstr>
      <vt:lpstr>Wingdings</vt:lpstr>
      <vt:lpstr>Roboto Condensed,BoldItalic</vt:lpstr>
      <vt:lpstr>Office Theme</vt:lpstr>
      <vt:lpstr>Object Oriented Programming</vt:lpstr>
      <vt:lpstr>Teaching and Examination Scheme</vt:lpstr>
      <vt:lpstr>Syllabus</vt:lpstr>
      <vt:lpstr>Syllabus</vt:lpstr>
      <vt:lpstr>Unit-1 Introduction to java  </vt:lpstr>
      <vt:lpstr>Unit-1</vt:lpstr>
      <vt:lpstr>Introduction</vt:lpstr>
      <vt:lpstr>What is Language?</vt:lpstr>
      <vt:lpstr>Programming Language</vt:lpstr>
      <vt:lpstr>Types of Programming Languages</vt:lpstr>
      <vt:lpstr>PowerPoint Presentation</vt:lpstr>
      <vt:lpstr>Applications implemented in Java</vt:lpstr>
      <vt:lpstr>Introduction to</vt:lpstr>
      <vt:lpstr>JAVA Installation</vt:lpstr>
      <vt:lpstr>JAVA Installation: help</vt:lpstr>
      <vt:lpstr>JAVA Installation : Setting Path Variable</vt:lpstr>
      <vt:lpstr>Features of JAVA</vt:lpstr>
      <vt:lpstr>Features of JAVA (Cont.)</vt:lpstr>
      <vt:lpstr>Features of JAVA (Cont.)</vt:lpstr>
      <vt:lpstr>Components of Java</vt:lpstr>
      <vt:lpstr>Java Development Kit (JDK)</vt:lpstr>
      <vt:lpstr>Java Runtime Environment (JRE)</vt:lpstr>
      <vt:lpstr>Java Virtual Machine (JVM)</vt:lpstr>
      <vt:lpstr>How Java become Platform Independent?</vt:lpstr>
      <vt:lpstr>Bytecode: Java’s Magic</vt:lpstr>
      <vt:lpstr>Java Interview Question</vt:lpstr>
      <vt:lpstr>First Java Program</vt:lpstr>
      <vt:lpstr>Hello World Java Program</vt:lpstr>
      <vt:lpstr>How to execute Java Program?</vt:lpstr>
      <vt:lpstr>How to execute Java Program?</vt:lpstr>
      <vt:lpstr>Assignment-1</vt:lpstr>
      <vt:lpstr>Unit-1(part-II) Data types, Variables &amp; Operators</vt:lpstr>
      <vt:lpstr>Unit-1(part-II)</vt:lpstr>
      <vt:lpstr>Tokens</vt:lpstr>
      <vt:lpstr>Tokens</vt:lpstr>
      <vt:lpstr>Classification of Tokens</vt:lpstr>
      <vt:lpstr>Identifiers</vt:lpstr>
      <vt:lpstr>Identifiers</vt:lpstr>
      <vt:lpstr>Identifier Name Valid or Invalid? </vt:lpstr>
      <vt:lpstr>Data Types</vt:lpstr>
      <vt:lpstr>Primitive Data Types</vt:lpstr>
      <vt:lpstr>Escape Sequences</vt:lpstr>
      <vt:lpstr>Variables in Java</vt:lpstr>
      <vt:lpstr>Variables in Java</vt:lpstr>
      <vt:lpstr>Type Casting</vt:lpstr>
      <vt:lpstr>Automatic Type Casting</vt:lpstr>
      <vt:lpstr>Casting Incompatible Types</vt:lpstr>
      <vt:lpstr>Operator</vt:lpstr>
      <vt:lpstr>Operators</vt:lpstr>
      <vt:lpstr>Operators</vt:lpstr>
      <vt:lpstr>Arithmetic Operators</vt:lpstr>
      <vt:lpstr>Relational Operators</vt:lpstr>
      <vt:lpstr>Relational Operators</vt:lpstr>
      <vt:lpstr>Bitwise Operators</vt:lpstr>
      <vt:lpstr>Logical Operators</vt:lpstr>
      <vt:lpstr>Logical Operators </vt:lpstr>
      <vt:lpstr>Assignment Operators</vt:lpstr>
      <vt:lpstr>Assignment Operators</vt:lpstr>
      <vt:lpstr>Increment / Decrement Operators</vt:lpstr>
      <vt:lpstr>Conditional Operator (Ternary)</vt:lpstr>
      <vt:lpstr>Operators Precedence &amp; Associativity</vt:lpstr>
      <vt:lpstr>Operator Precedence &amp; Associativity</vt:lpstr>
      <vt:lpstr>Operators Precedence &amp; Associativity</vt:lpstr>
      <vt:lpstr>Precedence of Java Operators</vt:lpstr>
      <vt:lpstr>Operators Precedence and Associativity</vt:lpstr>
      <vt:lpstr>Exercise</vt:lpstr>
      <vt:lpstr>Interview Questions</vt:lpstr>
      <vt:lpstr>Unit-1(Part-III) Array and  Control Statements</vt:lpstr>
      <vt:lpstr>Unit-1</vt:lpstr>
      <vt:lpstr>PowerPoint Presentation</vt:lpstr>
      <vt:lpstr>Decision Making</vt:lpstr>
      <vt:lpstr>Decision Making Statements</vt:lpstr>
      <vt:lpstr>if</vt:lpstr>
      <vt:lpstr>if</vt:lpstr>
      <vt:lpstr>WAP to print if a number is positive</vt:lpstr>
      <vt:lpstr>Exercise</vt:lpstr>
      <vt:lpstr>WAP to print if a number is odd or even</vt:lpstr>
      <vt:lpstr>if…else</vt:lpstr>
      <vt:lpstr>If…else</vt:lpstr>
      <vt:lpstr>WAP to print if a number is positive or negative</vt:lpstr>
      <vt:lpstr>WAP to print if a number is odd or even</vt:lpstr>
      <vt:lpstr>Exercise</vt:lpstr>
      <vt:lpstr>if…else if…else</vt:lpstr>
      <vt:lpstr>if…else if…else</vt:lpstr>
      <vt:lpstr>if-else-if ladder </vt:lpstr>
      <vt:lpstr>WAP to print if a number is zero or positive or negative</vt:lpstr>
      <vt:lpstr>WAP to print day name from day number</vt:lpstr>
      <vt:lpstr>if-else statement: WAP to display Exam Result</vt:lpstr>
      <vt:lpstr>Nested If</vt:lpstr>
      <vt:lpstr>Nested If statement:WAP Login</vt:lpstr>
      <vt:lpstr>Exercise</vt:lpstr>
      <vt:lpstr>switch…case</vt:lpstr>
      <vt:lpstr>Switch…case</vt:lpstr>
      <vt:lpstr>Switch…case: WAP to print day based on number entered</vt:lpstr>
      <vt:lpstr>Switch…case</vt:lpstr>
      <vt:lpstr>Exercise</vt:lpstr>
      <vt:lpstr>Points to remember for switch…case </vt:lpstr>
      <vt:lpstr>Exercise</vt:lpstr>
      <vt:lpstr>Introduction to loop</vt:lpstr>
      <vt:lpstr>Loop</vt:lpstr>
      <vt:lpstr>Looping Statements</vt:lpstr>
      <vt:lpstr>while</vt:lpstr>
      <vt:lpstr>while</vt:lpstr>
      <vt:lpstr>While Loop</vt:lpstr>
      <vt:lpstr>Do-while Loop</vt:lpstr>
      <vt:lpstr>WAP to print odd numbers between 1 to n</vt:lpstr>
      <vt:lpstr>WAP to print factors of a given number</vt:lpstr>
      <vt:lpstr>Exercise: while</vt:lpstr>
      <vt:lpstr>for(;;)</vt:lpstr>
      <vt:lpstr>for</vt:lpstr>
      <vt:lpstr>For Loop</vt:lpstr>
      <vt:lpstr>WAP to print odd numbers between 1 to n</vt:lpstr>
      <vt:lpstr>WAP to print factors of a given number</vt:lpstr>
      <vt:lpstr>Exercise: for</vt:lpstr>
      <vt:lpstr>do…while</vt:lpstr>
      <vt:lpstr>do…while</vt:lpstr>
      <vt:lpstr>WAP to print 1 to 10 using do-while loop</vt:lpstr>
      <vt:lpstr>continue</vt:lpstr>
      <vt:lpstr>continue</vt:lpstr>
      <vt:lpstr>WAP to calculate the sum of positive numbers.</vt:lpstr>
      <vt:lpstr>break</vt:lpstr>
      <vt:lpstr>break</vt:lpstr>
      <vt:lpstr>WAP to calculate the sum of given numbers. User will enter -1 to terminate.</vt:lpstr>
      <vt:lpstr>Types of loops</vt:lpstr>
      <vt:lpstr>nested loop</vt:lpstr>
      <vt:lpstr>WAP to print given pattern (nested loop)</vt:lpstr>
      <vt:lpstr>WAP to print given pattern (nested loop)</vt:lpstr>
      <vt:lpstr>Programs to perform (Looping Statements)</vt:lpstr>
      <vt:lpstr>Introduction to Array</vt:lpstr>
      <vt:lpstr>Why Array?</vt:lpstr>
      <vt:lpstr>Array</vt:lpstr>
      <vt:lpstr>Array declaration</vt:lpstr>
      <vt:lpstr>Array</vt:lpstr>
      <vt:lpstr>One-Dimensional Array</vt:lpstr>
      <vt:lpstr>Example (Array)</vt:lpstr>
      <vt:lpstr>WAP to store 5 numbers in an array and print them</vt:lpstr>
      <vt:lpstr>For-each loop</vt:lpstr>
      <vt:lpstr>WAP to print elements of an array in reverse order</vt:lpstr>
      <vt:lpstr>WAP to count positive number, negative number and zero from an array of n size</vt:lpstr>
      <vt:lpstr>Exercise: Array</vt:lpstr>
      <vt:lpstr>Multidimensional Array</vt:lpstr>
      <vt:lpstr>Multidimensional Array</vt:lpstr>
      <vt:lpstr>WAP to read 3 x 3 elements in 2d array</vt:lpstr>
      <vt:lpstr>WAP to perform addition of two 3 x 3 matrices</vt:lpstr>
      <vt:lpstr>PowerPoint Presentation</vt:lpstr>
      <vt:lpstr>Initialization of an array elements</vt:lpstr>
      <vt:lpstr>Multi-Dimensional Array</vt:lpstr>
      <vt:lpstr>Multi-Dimensional Array (Example)</vt:lpstr>
      <vt:lpstr>Multi-Dimensional Array (Cont.)</vt:lpstr>
      <vt:lpstr>Searching in Array</vt:lpstr>
      <vt:lpstr>Linear Search</vt:lpstr>
      <vt:lpstr>Binary Search (Animation)</vt:lpstr>
      <vt:lpstr>Binary Search</vt:lpstr>
      <vt:lpstr>Sorting Array</vt:lpstr>
      <vt:lpstr>Selection Sort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550</cp:revision>
  <dcterms:created xsi:type="dcterms:W3CDTF">2020-05-01T05:09:15Z</dcterms:created>
  <dcterms:modified xsi:type="dcterms:W3CDTF">2024-07-24T10:04:45Z</dcterms:modified>
</cp:coreProperties>
</file>